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71" r:id="rId3"/>
    <p:sldId id="275" r:id="rId4"/>
    <p:sldId id="279" r:id="rId5"/>
    <p:sldId id="276" r:id="rId6"/>
    <p:sldId id="278" r:id="rId7"/>
    <p:sldId id="280" r:id="rId8"/>
    <p:sldId id="277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1" autoAdjust="0"/>
    <p:restoredTop sz="86443" autoAdjust="0"/>
  </p:normalViewPr>
  <p:slideViewPr>
    <p:cSldViewPr>
      <p:cViewPr>
        <p:scale>
          <a:sx n="30" d="100"/>
          <a:sy n="30" d="100"/>
        </p:scale>
        <p:origin x="-891" y="-1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90284-B917-4075-86EF-930364674C6E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F63D1-015F-4ACD-A7A7-FD99CBE4A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449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35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7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4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7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68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46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65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7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1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09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6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2DE81-F9CA-49F8-89FD-659C95DE84F7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6475-2603-4F2D-A9E6-BE7047245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2150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ath/conc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Школьное математическое образование. Состояние и перспективы</a:t>
            </a:r>
            <a:br>
              <a:rPr lang="ru-RU" b="1" dirty="0" smtClean="0"/>
            </a:br>
            <a:r>
              <a:rPr lang="ru-RU" b="1" i="1" dirty="0" smtClean="0"/>
              <a:t>Установочный доклад Конференции 3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Алексей Львович </a:t>
            </a:r>
            <a:r>
              <a:rPr lang="ru-RU" dirty="0" smtClean="0"/>
              <a:t>Семенов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83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71400"/>
          </a:xfrm>
        </p:spPr>
        <p:txBody>
          <a:bodyPr>
            <a:normAutofit fontScale="90000"/>
          </a:bodyPr>
          <a:lstStyle/>
          <a:p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"/>
            <a:ext cx="4040188" cy="6926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Основные документы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95536" y="834142"/>
            <a:ext cx="4536504" cy="6048672"/>
          </a:xfrm>
        </p:spPr>
        <p:txBody>
          <a:bodyPr>
            <a:normAutofit/>
          </a:bodyPr>
          <a:lstStyle/>
          <a:p>
            <a:r>
              <a:rPr lang="ru-RU" dirty="0"/>
              <a:t>Указ Президента РФ В. В. Путина № 599, от 7 мая 2012 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Концепция развития математического образования в РФ</a:t>
            </a:r>
            <a:r>
              <a:rPr lang="en-US" baseline="0" dirty="0" smtClean="0"/>
              <a:t> (math/</a:t>
            </a:r>
            <a:r>
              <a:rPr lang="en-US" baseline="0" dirty="0" err="1" smtClean="0"/>
              <a:t>conc</a:t>
            </a:r>
            <a:r>
              <a:rPr lang="en-US" baseline="0" dirty="0" smtClean="0"/>
              <a:t>)</a:t>
            </a:r>
            <a:endParaRPr lang="ru-RU" dirty="0"/>
          </a:p>
          <a:p>
            <a:r>
              <a:rPr lang="ru-RU" dirty="0" smtClean="0"/>
              <a:t>Профессиональный стандарт учителя математики и информатики</a:t>
            </a:r>
          </a:p>
          <a:p>
            <a:pPr lvl="1"/>
            <a:r>
              <a:rPr lang="ru-RU" dirty="0" smtClean="0"/>
              <a:t>Математика и информатика</a:t>
            </a:r>
          </a:p>
          <a:p>
            <a:r>
              <a:rPr lang="ru-RU" dirty="0" smtClean="0"/>
              <a:t>Федеральный государственный образовательный</a:t>
            </a:r>
            <a:r>
              <a:rPr lang="ru-RU" baseline="0" dirty="0" smtClean="0"/>
              <a:t> стандарт. Что нужно еще? Нужно ли предметное дополнение?</a:t>
            </a:r>
          </a:p>
          <a:p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20072" y="188640"/>
            <a:ext cx="3393703" cy="546075"/>
          </a:xfrm>
        </p:spPr>
        <p:txBody>
          <a:bodyPr/>
          <a:lstStyle/>
          <a:p>
            <a:r>
              <a:rPr lang="en-US" dirty="0" smtClean="0"/>
              <a:t>Main documents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04048" y="861526"/>
            <a:ext cx="3682752" cy="5289451"/>
          </a:xfrm>
        </p:spPr>
        <p:txBody>
          <a:bodyPr/>
          <a:lstStyle/>
          <a:p>
            <a:r>
              <a:rPr lang="en-US" dirty="0" smtClean="0"/>
              <a:t>Order of the </a:t>
            </a:r>
          </a:p>
          <a:p>
            <a:pPr marL="0" indent="0">
              <a:buNone/>
            </a:pPr>
            <a:r>
              <a:rPr lang="en-US" dirty="0" smtClean="0"/>
              <a:t>President V. Putin 07/05/13</a:t>
            </a:r>
          </a:p>
          <a:p>
            <a:r>
              <a:rPr lang="en-US" dirty="0" smtClean="0"/>
              <a:t>The Concept of Mathematical Education in Russia (</a:t>
            </a:r>
            <a:r>
              <a:rPr lang="en-US" dirty="0" smtClean="0">
                <a:hlinkClick r:id="rId2"/>
              </a:rPr>
              <a:t>Http://math/conc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Professional Standard for Teacher of Math and Computer Science</a:t>
            </a:r>
          </a:p>
          <a:p>
            <a:r>
              <a:rPr lang="en-US" dirty="0" smtClean="0"/>
              <a:t>Federal Standard. What else do we need?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82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963488"/>
            <a:ext cx="8229600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23528" y="0"/>
            <a:ext cx="4040188" cy="639762"/>
          </a:xfrm>
        </p:spPr>
        <p:txBody>
          <a:bodyPr/>
          <a:lstStyle/>
          <a:p>
            <a:r>
              <a:rPr lang="ru-RU" dirty="0"/>
              <a:t>Ключевые </a:t>
            </a:r>
            <a:r>
              <a:rPr lang="ru-RU" dirty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51520" y="620688"/>
            <a:ext cx="5040560" cy="6021288"/>
          </a:xfrm>
        </p:spPr>
        <p:txBody>
          <a:bodyPr>
            <a:noAutofit/>
          </a:bodyPr>
          <a:lstStyle/>
          <a:p>
            <a:r>
              <a:rPr lang="ru-RU" dirty="0" smtClean="0"/>
              <a:t>Математика,</a:t>
            </a:r>
            <a:r>
              <a:rPr lang="ru-RU" baseline="0" dirty="0" smtClean="0"/>
              <a:t> как элемент национальной идеи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kern="1200" dirty="0" smtClean="0">
                <a:solidFill>
                  <a:schemeClr val="tx1"/>
                </a:solidFill>
                <a:effectLst/>
              </a:rPr>
              <a:t>Математика,</a:t>
            </a:r>
            <a:r>
              <a:rPr lang="ru-RU" kern="1200" baseline="0" dirty="0" smtClean="0">
                <a:solidFill>
                  <a:schemeClr val="tx1"/>
                </a:solidFill>
                <a:effectLst/>
              </a:rPr>
              <a:t> как общекультурный компонент образования. Какие разделы математики вносят наибольший вклад?</a:t>
            </a:r>
            <a:endParaRPr lang="ru-RU" dirty="0" smtClean="0">
              <a:effectLst/>
            </a:endParaRPr>
          </a:p>
          <a:p>
            <a:r>
              <a:rPr lang="ru-RU" baseline="0" dirty="0" smtClean="0"/>
              <a:t>Нет детей, неспособных к математике</a:t>
            </a:r>
          </a:p>
          <a:p>
            <a:r>
              <a:rPr lang="ru-RU" baseline="0" dirty="0" smtClean="0"/>
              <a:t>Какой должна быть мотивация и как ее достигать? Как говорить о месте математики в </a:t>
            </a:r>
            <a:r>
              <a:rPr lang="ru-RU" dirty="0" smtClean="0"/>
              <a:t>жизни выпускников</a:t>
            </a:r>
            <a:r>
              <a:rPr lang="ru-RU" baseline="0" dirty="0" smtClean="0"/>
              <a:t>?</a:t>
            </a:r>
          </a:p>
          <a:p>
            <a:r>
              <a:rPr lang="ru-RU" baseline="0" dirty="0" smtClean="0"/>
              <a:t>«Универсальность» отметки и индивидуализация образовательного процесса</a:t>
            </a:r>
            <a:endParaRPr lang="en-US" baseline="0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652120" y="188641"/>
            <a:ext cx="3105671" cy="4320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Key issues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64088" y="764704"/>
            <a:ext cx="3779912" cy="6093296"/>
          </a:xfrm>
        </p:spPr>
        <p:txBody>
          <a:bodyPr/>
          <a:lstStyle/>
          <a:p>
            <a:r>
              <a:rPr lang="en-US" dirty="0" smtClean="0"/>
              <a:t>Mathematics as an element of National Idea</a:t>
            </a:r>
          </a:p>
          <a:p>
            <a:r>
              <a:rPr lang="en-US" dirty="0" smtClean="0"/>
              <a:t>Math as </a:t>
            </a:r>
            <a:r>
              <a:rPr lang="en-US" dirty="0"/>
              <a:t>g</a:t>
            </a:r>
            <a:r>
              <a:rPr lang="en-US" dirty="0" smtClean="0"/>
              <a:t>eneral culture. What are the most significant components?</a:t>
            </a:r>
          </a:p>
          <a:p>
            <a:r>
              <a:rPr lang="en-US" dirty="0" smtClean="0"/>
              <a:t>There is no child mathematically disabled</a:t>
            </a:r>
          </a:p>
          <a:p>
            <a:r>
              <a:rPr lang="en-US" dirty="0" smtClean="0"/>
              <a:t>Motivations? Math in the future of graduates</a:t>
            </a:r>
          </a:p>
          <a:p>
            <a:r>
              <a:rPr lang="en-US" dirty="0" smtClean="0"/>
              <a:t>“Universality” of marks and individualization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11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-5715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548680"/>
            <a:ext cx="4752528" cy="6192688"/>
          </a:xfrm>
        </p:spPr>
        <p:txBody>
          <a:bodyPr>
            <a:noAutofit/>
          </a:bodyPr>
          <a:lstStyle/>
          <a:p>
            <a:r>
              <a:rPr lang="ru-RU" sz="3200" baseline="0" dirty="0" smtClean="0"/>
              <a:t>Математическая машина – компьютер: основной вызов системе математического образования</a:t>
            </a:r>
          </a:p>
          <a:p>
            <a:r>
              <a:rPr lang="ru-RU" sz="3200" baseline="0" dirty="0" smtClean="0"/>
              <a:t>Можно ли повысить результаты без повышения нагрузки?</a:t>
            </a:r>
          </a:p>
          <a:p>
            <a:r>
              <a:rPr lang="ru-RU" sz="3200" baseline="0" dirty="0" smtClean="0"/>
              <a:t>Школы-лидеры и учителя-лидеры. Что и как поддержать?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932040" y="548680"/>
            <a:ext cx="4032448" cy="6120680"/>
          </a:xfrm>
        </p:spPr>
        <p:txBody>
          <a:bodyPr>
            <a:noAutofit/>
          </a:bodyPr>
          <a:lstStyle/>
          <a:p>
            <a:r>
              <a:rPr lang="en-US" sz="3200" dirty="0" smtClean="0"/>
              <a:t>Mathematical Machine – Computer. The major challenge</a:t>
            </a:r>
          </a:p>
          <a:p>
            <a:r>
              <a:rPr lang="en-US" sz="3200" dirty="0" smtClean="0"/>
              <a:t>How we can achieve better results not extending students’ workload</a:t>
            </a:r>
          </a:p>
          <a:p>
            <a:r>
              <a:rPr lang="en-US" sz="3200" dirty="0" smtClean="0"/>
              <a:t>The leaders among schools and teachers. What and how to support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663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476672"/>
            <a:ext cx="4040188" cy="639762"/>
          </a:xfrm>
        </p:spPr>
        <p:txBody>
          <a:bodyPr>
            <a:noAutofit/>
          </a:bodyPr>
          <a:lstStyle/>
          <a:p>
            <a:r>
              <a:rPr lang="ru-RU" sz="3600" dirty="0"/>
              <a:t>Содержание и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0" y="1124744"/>
            <a:ext cx="5076056" cy="5544616"/>
          </a:xfrm>
        </p:spPr>
        <p:txBody>
          <a:bodyPr>
            <a:no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800" dirty="0" smtClean="0"/>
              <a:t>«Математика ум в порядок приводит»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800" dirty="0" smtClean="0"/>
              <a:t>Что это значит?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800" dirty="0" smtClean="0"/>
              <a:t>Какая именно математика, какой именно ум,</a:t>
            </a:r>
            <a:r>
              <a:rPr lang="ru-RU" sz="2800" baseline="0" dirty="0" smtClean="0"/>
              <a:t> в какой порядок приводит?</a:t>
            </a:r>
            <a:endParaRPr lang="ru-RU" sz="2800" dirty="0" smtClean="0"/>
          </a:p>
          <a:p>
            <a:r>
              <a:rPr lang="ru-RU" sz="2800" dirty="0" smtClean="0"/>
              <a:t>Как это измерить?</a:t>
            </a:r>
          </a:p>
          <a:p>
            <a:r>
              <a:rPr lang="ru-RU" sz="2800" dirty="0" smtClean="0"/>
              <a:t>Какое содержание должно</a:t>
            </a:r>
            <a:r>
              <a:rPr lang="ru-RU" sz="2800" baseline="0" dirty="0" smtClean="0"/>
              <a:t> УБЫВАТЬ в школьной математике?</a:t>
            </a:r>
            <a:endParaRPr lang="ru-RU" sz="2800" dirty="0" smtClean="0"/>
          </a:p>
          <a:p>
            <a:r>
              <a:rPr lang="ru-RU" sz="2800" dirty="0" smtClean="0"/>
              <a:t>Уровень детского сада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92080" y="548680"/>
            <a:ext cx="3393703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Content and Results</a:t>
            </a: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20072" y="1124744"/>
            <a:ext cx="3466728" cy="500141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Mathematics orders mind. </a:t>
            </a:r>
          </a:p>
          <a:p>
            <a:r>
              <a:rPr lang="en-US" sz="2800" dirty="0" smtClean="0"/>
              <a:t>What does it mean?</a:t>
            </a:r>
          </a:p>
          <a:p>
            <a:r>
              <a:rPr lang="en-US" sz="2800" dirty="0" smtClean="0"/>
              <a:t>What math, what mind, and what order?</a:t>
            </a:r>
          </a:p>
          <a:p>
            <a:r>
              <a:rPr lang="en-US" sz="2800" dirty="0" smtClean="0"/>
              <a:t>How to evaluate?</a:t>
            </a:r>
          </a:p>
          <a:p>
            <a:r>
              <a:rPr lang="en-US" sz="2800" dirty="0" smtClean="0"/>
              <a:t>What will we REDUCE?</a:t>
            </a:r>
          </a:p>
          <a:p>
            <a:r>
              <a:rPr lang="en-US" sz="2800" dirty="0" smtClean="0"/>
              <a:t>Kindergarten level?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699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5536" y="836712"/>
            <a:ext cx="5040560" cy="639762"/>
          </a:xfrm>
        </p:spPr>
        <p:txBody>
          <a:bodyPr>
            <a:noAutofit/>
          </a:bodyPr>
          <a:lstStyle/>
          <a:p>
            <a:r>
              <a:rPr lang="ru-RU" sz="3200" dirty="0"/>
              <a:t>Высшее </a:t>
            </a:r>
            <a:r>
              <a:rPr lang="ru-RU" sz="3200" dirty="0" smtClean="0"/>
              <a:t>педагогическое образование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7544" y="1628800"/>
            <a:ext cx="4029844" cy="4497363"/>
          </a:xfrm>
        </p:spPr>
        <p:txBody>
          <a:bodyPr/>
          <a:lstStyle/>
          <a:p>
            <a:r>
              <a:rPr lang="ru-RU" sz="4000" dirty="0" smtClean="0"/>
              <a:t>Из кого и как</a:t>
            </a:r>
            <a:r>
              <a:rPr lang="ru-RU" sz="4000" baseline="0" dirty="0" smtClean="0"/>
              <a:t> готовить учителя математики?</a:t>
            </a:r>
          </a:p>
          <a:p>
            <a:r>
              <a:rPr lang="ru-RU" sz="4000" baseline="0" dirty="0" smtClean="0"/>
              <a:t>В чем задачи двух уровней?</a:t>
            </a:r>
          </a:p>
          <a:p>
            <a:endParaRPr lang="ru-RU" baseline="0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796136" y="404664"/>
            <a:ext cx="2889647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Teacher training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64088" y="1412776"/>
            <a:ext cx="3672408" cy="5112568"/>
          </a:xfrm>
        </p:spPr>
        <p:txBody>
          <a:bodyPr/>
          <a:lstStyle/>
          <a:p>
            <a:r>
              <a:rPr lang="en-US" sz="4000" dirty="0" smtClean="0"/>
              <a:t>Whom and  from whom?</a:t>
            </a:r>
          </a:p>
          <a:p>
            <a:r>
              <a:rPr lang="en-US" sz="4000" dirty="0" smtClean="0"/>
              <a:t>Two levels: bachelor and master?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5940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4000" dirty="0" err="1" smtClean="0"/>
              <a:t>Профстандарты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Professional Standards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4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наука</a:t>
            </a:r>
            <a:br>
              <a:rPr lang="ru-RU" dirty="0" smtClean="0"/>
            </a:br>
            <a:r>
              <a:rPr lang="en-US" dirty="0" smtClean="0"/>
              <a:t>Educational science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</a:t>
            </a:r>
            <a:r>
              <a:rPr lang="ru-RU" baseline="0" dirty="0" smtClean="0"/>
              <a:t> она может дать математическому образованию?</a:t>
            </a:r>
            <a:endParaRPr lang="en-US" baseline="0" dirty="0" smtClean="0"/>
          </a:p>
          <a:p>
            <a:r>
              <a:rPr lang="en-US" dirty="0" smtClean="0"/>
              <a:t>What can it give to education?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32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381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Школьное математическое образование. Состояние и перспективы Установочный доклад Конференции 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Педагогическая наука Educational science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Win7</dc:creator>
  <cp:lastModifiedBy>Win7</cp:lastModifiedBy>
  <cp:revision>32</cp:revision>
  <cp:lastPrinted>2012-12-24T04:41:51Z</cp:lastPrinted>
  <dcterms:created xsi:type="dcterms:W3CDTF">2012-12-23T14:04:29Z</dcterms:created>
  <dcterms:modified xsi:type="dcterms:W3CDTF">2013-04-17T08:01:35Z</dcterms:modified>
</cp:coreProperties>
</file>