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1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43D1-82CB-47B9-95F7-D33685BDFA51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3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01E5-81BD-44E5-8E20-462C2C5FEFE5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8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D683-A615-41BD-A4D8-17705CB114A0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3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38C-AED8-4BA5-8652-AEE276FCC083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0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F4A4C-A39D-40F9-985D-C7DCB93C0DB5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5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3BEA-EE38-406D-A93D-A1B7A0C50F31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AF676-6045-4445-B3A3-69CE264AAD80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52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988B-86FF-4F79-A487-7C318366F71F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6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96C13-5674-4527-A7EC-B9690D91A02D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8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FD65-7BC8-484C-874A-A3895B64CC55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19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2E26-330E-4C2F-B5E7-B7743EB347D8}" type="datetime1">
              <a:rPr lang="en-US"/>
              <a:pPr>
                <a:defRPr/>
              </a:pPr>
              <a:t>4/17/2013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3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FBE2B9D-1697-4090-97E9-0A438BE077E8}" type="datetime1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1F37826-9FC6-4A47-B435-94C6280B7F57}" type="slidenum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0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ОБРАЗОВАТЕЛЬНАЯ ПОЛИТИКА И ПРАВО: УНИВЕРСАЛЬНЫЕ ИЛИ ВАРИАТИВНЫЕ РЕШЕНИЯ?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800" dirty="0" err="1" smtClean="0">
                <a:solidFill>
                  <a:srgbClr val="FF0000"/>
                </a:solidFill>
              </a:rPr>
              <a:t>И.Фрумин</a:t>
            </a:r>
            <a:endParaRPr lang="ru-RU" sz="2800" dirty="0" smtClean="0">
              <a:solidFill>
                <a:srgbClr val="FF0000"/>
              </a:solidFill>
            </a:endParaRPr>
          </a:p>
          <a:p>
            <a:r>
              <a:rPr lang="ru-RU" sz="2800" dirty="0" smtClean="0">
                <a:solidFill>
                  <a:srgbClr val="FF0000"/>
                </a:solidFill>
              </a:rPr>
              <a:t>Ярославль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2013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0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Coursera</a:t>
            </a:r>
            <a:endParaRPr lang="en-US" dirty="0" smtClean="0"/>
          </a:p>
          <a:p>
            <a:r>
              <a:rPr lang="en-US" dirty="0" err="1" smtClean="0"/>
              <a:t>EdX</a:t>
            </a:r>
            <a:r>
              <a:rPr lang="en-US" dirty="0" smtClean="0"/>
              <a:t> (Harvard and MIT)</a:t>
            </a:r>
          </a:p>
          <a:p>
            <a:r>
              <a:rPr lang="en-US" dirty="0" smtClean="0"/>
              <a:t>PISA (45 </a:t>
            </a:r>
            <a:r>
              <a:rPr lang="ru-RU" dirty="0" smtClean="0"/>
              <a:t>в 2000, 64  в 2012)</a:t>
            </a:r>
          </a:p>
          <a:p>
            <a:r>
              <a:rPr lang="ru-RU" dirty="0" smtClean="0"/>
              <a:t>Универсальные решения:</a:t>
            </a:r>
          </a:p>
          <a:p>
            <a:pPr lvl="1"/>
            <a:r>
              <a:rPr lang="ru-RU" dirty="0" smtClean="0"/>
              <a:t>Компетенции</a:t>
            </a:r>
          </a:p>
          <a:p>
            <a:pPr lvl="1"/>
            <a:r>
              <a:rPr lang="ru-RU" dirty="0" err="1" smtClean="0"/>
              <a:t>Подушевое</a:t>
            </a:r>
            <a:r>
              <a:rPr lang="ru-RU" dirty="0" smtClean="0"/>
              <a:t> финансирование</a:t>
            </a:r>
          </a:p>
          <a:p>
            <a:pPr lvl="1"/>
            <a:r>
              <a:rPr lang="ru-RU" dirty="0" smtClean="0"/>
              <a:t>Информатизация</a:t>
            </a:r>
          </a:p>
          <a:p>
            <a:pPr lvl="1"/>
            <a:r>
              <a:rPr lang="ru-RU" dirty="0" smtClean="0"/>
              <a:t>….. 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931224" cy="9409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Здравствуйте, ваш номер 3</a:t>
            </a:r>
            <a:r>
              <a:rPr lang="en-US" b="1" dirty="0" smtClean="0">
                <a:solidFill>
                  <a:schemeClr val="bg1"/>
                </a:solidFill>
              </a:rPr>
              <a:t>280731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92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/>
              <a:t>Несмотря на разницу контекстов, все совершенствующиеся системы школьного образования предпринимают похожие корректирующие меры с учетом того, на каком этапе пути к лучшему образованию они находятся. Это не значит, что контекст неважен, но он второстепенен по отношению к правильному определению основополагающих принципов</a:t>
            </a:r>
            <a:r>
              <a:rPr lang="ru-RU" i="1" dirty="0" smtClean="0"/>
              <a:t>. (</a:t>
            </a:r>
            <a:r>
              <a:rPr lang="ru-RU" i="1" dirty="0" err="1" smtClean="0"/>
              <a:t>М.Барбер</a:t>
            </a:r>
            <a:r>
              <a:rPr lang="ru-RU" i="1" dirty="0" smtClean="0"/>
              <a:t>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55160" cy="11569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Глобализация = стандартизация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780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Советская изоляция</a:t>
            </a:r>
          </a:p>
          <a:p>
            <a:r>
              <a:rPr lang="ru-RU" sz="4000" dirty="0" smtClean="0"/>
              <a:t>Беспорядочные связи</a:t>
            </a:r>
          </a:p>
          <a:p>
            <a:r>
              <a:rPr lang="ru-RU" sz="4000" dirty="0" smtClean="0"/>
              <a:t>Испуганная самобытность </a:t>
            </a:r>
          </a:p>
          <a:p>
            <a:r>
              <a:rPr lang="ru-RU" sz="4000" dirty="0" smtClean="0"/>
              <a:t>Достойная интеграция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Ностальгия по закрытости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203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Похожие вопросы</a:t>
            </a:r>
          </a:p>
          <a:p>
            <a:r>
              <a:rPr lang="ru-RU" sz="4000" dirty="0" smtClean="0"/>
              <a:t>Разные истории</a:t>
            </a:r>
          </a:p>
          <a:p>
            <a:r>
              <a:rPr lang="ru-RU" sz="4000" dirty="0" smtClean="0"/>
              <a:t>Разные контексты</a:t>
            </a:r>
          </a:p>
          <a:p>
            <a:r>
              <a:rPr lang="ru-RU" sz="4000" dirty="0" smtClean="0"/>
              <a:t>Разные ответы?</a:t>
            </a:r>
          </a:p>
          <a:p>
            <a:r>
              <a:rPr lang="ru-RU" sz="4000" dirty="0" smtClean="0"/>
              <a:t>Изоляционизм и «свой путь» или открытость и «свой путь»?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Россия-Европа-Азия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086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Общие правовые конструкции</a:t>
            </a:r>
          </a:p>
          <a:p>
            <a:r>
              <a:rPr lang="ru-RU" dirty="0" smtClean="0"/>
              <a:t>Общие приоритеты политики</a:t>
            </a:r>
          </a:p>
          <a:p>
            <a:r>
              <a:rPr lang="ru-RU" dirty="0" smtClean="0"/>
              <a:t>Общие информационные технологии</a:t>
            </a:r>
          </a:p>
          <a:p>
            <a:r>
              <a:rPr lang="ru-RU" dirty="0" smtClean="0"/>
              <a:t>Проблемы улучшения школы</a:t>
            </a:r>
          </a:p>
          <a:p>
            <a:r>
              <a:rPr lang="ru-RU" dirty="0" smtClean="0"/>
              <a:t>Проблемы внешкольного образования</a:t>
            </a:r>
          </a:p>
          <a:p>
            <a:r>
              <a:rPr lang="ru-RU" dirty="0" smtClean="0"/>
              <a:t>Сравнение качества</a:t>
            </a:r>
          </a:p>
          <a:p>
            <a:r>
              <a:rPr lang="ru-RU" dirty="0" smtClean="0"/>
              <a:t>Прозрачность в общей рамке (рейтинги)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Примеры для обсуждения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63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обеспечить равенство, не вмешиваясь в полномочия?</a:t>
            </a:r>
          </a:p>
          <a:p>
            <a:r>
              <a:rPr lang="ru-RU" dirty="0" smtClean="0"/>
              <a:t>Федеральные проекты в сфере образования – как опереться на местную инициативу</a:t>
            </a:r>
          </a:p>
          <a:p>
            <a:r>
              <a:rPr lang="ru-RU" dirty="0" smtClean="0"/>
              <a:t>Дифференциация регионов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643192" cy="115699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Федеральное и региональное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080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Универсальность и вариативность</a:t>
            </a:r>
          </a:p>
          <a:p>
            <a:r>
              <a:rPr lang="ru-RU" dirty="0" smtClean="0"/>
              <a:t>Согласования </a:t>
            </a:r>
            <a:r>
              <a:rPr lang="ru-RU" dirty="0"/>
              <a:t>прав и интересов в сфере образования обучающихся различных социальных </a:t>
            </a:r>
            <a:r>
              <a:rPr lang="ru-RU" dirty="0" smtClean="0"/>
              <a:t>и культурных групп</a:t>
            </a:r>
          </a:p>
          <a:p>
            <a:r>
              <a:rPr lang="ru-RU" dirty="0" smtClean="0"/>
              <a:t>Разные школы</a:t>
            </a:r>
          </a:p>
          <a:p>
            <a:r>
              <a:rPr lang="ru-RU" dirty="0" smtClean="0"/>
              <a:t>Инструменты  политики (и права), учитывающие разнообразие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Единое образовательное пространство для разных детей, семей и сообществ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141986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 центре образовательной политики и права – интересы, идеи  и усилия детей и их семей, учителей, школ, муниципалитетов</a:t>
            </a:r>
          </a:p>
          <a:p>
            <a:r>
              <a:rPr lang="ru-RU" sz="3600" dirty="0" smtClean="0"/>
              <a:t>Согласование разнообразия возможно за счет анализа, рефлексии, сравнения с другими, доверия.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Система, растущая «снизу»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13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262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ОБРАЗОВАТЕЛЬНАЯ ПОЛИТИКА И ПРАВО: УНИВЕРСАЛЬНЫЕ ИЛИ ВАРИАТИВНЫЕ РЕШЕНИЯ?</vt:lpstr>
      <vt:lpstr>Здравствуйте, ваш номер 3280731</vt:lpstr>
      <vt:lpstr>Глобализация = стандартизация</vt:lpstr>
      <vt:lpstr>Ностальгия по закрытости</vt:lpstr>
      <vt:lpstr>Россия-Европа-Азия</vt:lpstr>
      <vt:lpstr>Примеры для обсуждения</vt:lpstr>
      <vt:lpstr>Федеральное и региональное</vt:lpstr>
      <vt:lpstr>Единое образовательное пространство для разных детей, семей и сообществ</vt:lpstr>
      <vt:lpstr>Система, растущая «снизу»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ПОЛИТИКА И ПРАВО: УНИВЕРСАЛЬНЫЕ ИЛИ ВАРИАТИВНЫЕ РЕШЕНИЯ?</dc:title>
  <dc:creator>user</dc:creator>
  <cp:lastModifiedBy>user</cp:lastModifiedBy>
  <cp:revision>1</cp:revision>
  <dcterms:created xsi:type="dcterms:W3CDTF">2013-04-16T20:15:54Z</dcterms:created>
  <dcterms:modified xsi:type="dcterms:W3CDTF">2013-04-16T20:19:37Z</dcterms:modified>
</cp:coreProperties>
</file>