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78" r:id="rId2"/>
    <p:sldMasterId id="2147483790" r:id="rId3"/>
    <p:sldMasterId id="2147483802" r:id="rId4"/>
    <p:sldMasterId id="2147483814" r:id="rId5"/>
    <p:sldMasterId id="2147483826" r:id="rId6"/>
  </p:sldMasterIdLst>
  <p:notesMasterIdLst>
    <p:notesMasterId r:id="rId25"/>
  </p:notesMasterIdLst>
  <p:sldIdLst>
    <p:sldId id="280" r:id="rId7"/>
    <p:sldId id="319" r:id="rId8"/>
    <p:sldId id="326" r:id="rId9"/>
    <p:sldId id="322" r:id="rId10"/>
    <p:sldId id="324" r:id="rId11"/>
    <p:sldId id="327" r:id="rId12"/>
    <p:sldId id="315" r:id="rId13"/>
    <p:sldId id="333" r:id="rId14"/>
    <p:sldId id="317" r:id="rId15"/>
    <p:sldId id="320" r:id="rId16"/>
    <p:sldId id="321" r:id="rId17"/>
    <p:sldId id="328" r:id="rId18"/>
    <p:sldId id="329" r:id="rId19"/>
    <p:sldId id="330" r:id="rId20"/>
    <p:sldId id="331" r:id="rId21"/>
    <p:sldId id="332" r:id="rId22"/>
    <p:sldId id="316" r:id="rId23"/>
    <p:sldId id="281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16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32" autoAdjust="0"/>
    <p:restoredTop sz="90614" autoAdjust="0"/>
  </p:normalViewPr>
  <p:slideViewPr>
    <p:cSldViewPr>
      <p:cViewPr>
        <p:scale>
          <a:sx n="70" d="100"/>
          <a:sy n="70" d="100"/>
        </p:scale>
        <p:origin x="-162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9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FD5B1D-094A-43C4-B7DE-865EBC09F88B}" type="doc">
      <dgm:prSet loTypeId="urn:microsoft.com/office/officeart/2005/8/layout/target3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4E554E-23E6-4B7A-8D62-8AA5DA3DFB28}">
      <dgm:prSet/>
      <dgm:spPr/>
      <dgm:t>
        <a:bodyPr/>
        <a:lstStyle/>
        <a:p>
          <a:pPr rtl="0"/>
          <a:r>
            <a:rPr lang="ru-RU" dirty="0" smtClean="0"/>
            <a:t>СПЕЦИФИКА</a:t>
          </a:r>
          <a:r>
            <a:rPr lang="en-US" dirty="0" smtClean="0"/>
            <a:t> I</a:t>
          </a:r>
          <a:r>
            <a:rPr lang="ru-RU" dirty="0" smtClean="0"/>
            <a:t>: </a:t>
          </a:r>
          <a:endParaRPr lang="ru-RU" dirty="0"/>
        </a:p>
      </dgm:t>
    </dgm:pt>
    <dgm:pt modelId="{BA35EC3E-C911-4E50-AE04-2212B6F5F761}" type="parTrans" cxnId="{79D54194-87B2-459F-A83E-EB878D572EF3}">
      <dgm:prSet/>
      <dgm:spPr/>
      <dgm:t>
        <a:bodyPr/>
        <a:lstStyle/>
        <a:p>
          <a:endParaRPr lang="ru-RU"/>
        </a:p>
      </dgm:t>
    </dgm:pt>
    <dgm:pt modelId="{85B8E166-010E-432A-B390-E7F3959387DF}" type="sibTrans" cxnId="{79D54194-87B2-459F-A83E-EB878D572EF3}">
      <dgm:prSet/>
      <dgm:spPr/>
      <dgm:t>
        <a:bodyPr/>
        <a:lstStyle/>
        <a:p>
          <a:endParaRPr lang="ru-RU"/>
        </a:p>
      </dgm:t>
    </dgm:pt>
    <dgm:pt modelId="{BE980CF5-80C9-4BF9-BA4E-663CB6083A85}">
      <dgm:prSet/>
      <dgm:spPr/>
      <dgm:t>
        <a:bodyPr/>
        <a:lstStyle/>
        <a:p>
          <a:pPr rtl="0"/>
          <a:r>
            <a:rPr lang="ru-RU" dirty="0" smtClean="0"/>
            <a:t>СРЕДСТВА И ЦЕЛИ </a:t>
          </a:r>
          <a:endParaRPr lang="ru-RU" dirty="0"/>
        </a:p>
      </dgm:t>
    </dgm:pt>
    <dgm:pt modelId="{ECA60F94-CD4D-4446-AC65-46C0B2C8C178}" type="parTrans" cxnId="{8E7FDC34-483D-4900-B00F-891F4587975E}">
      <dgm:prSet/>
      <dgm:spPr/>
      <dgm:t>
        <a:bodyPr/>
        <a:lstStyle/>
        <a:p>
          <a:endParaRPr lang="ru-RU"/>
        </a:p>
      </dgm:t>
    </dgm:pt>
    <dgm:pt modelId="{97759C24-EC3C-46D5-A494-898715322A41}" type="sibTrans" cxnId="{8E7FDC34-483D-4900-B00F-891F4587975E}">
      <dgm:prSet/>
      <dgm:spPr/>
      <dgm:t>
        <a:bodyPr/>
        <a:lstStyle/>
        <a:p>
          <a:endParaRPr lang="ru-RU"/>
        </a:p>
      </dgm:t>
    </dgm:pt>
    <dgm:pt modelId="{9130A54A-1707-4B3A-9B3E-F064097D72FF}">
      <dgm:prSet custT="1"/>
      <dgm:spPr/>
      <dgm:t>
        <a:bodyPr/>
        <a:lstStyle/>
        <a:p>
          <a:pPr rtl="0"/>
          <a:r>
            <a:rPr lang="ru-RU" sz="1400" dirty="0" smtClean="0"/>
            <a:t> МОЖНО ЛИ ДИСТАНЦИОННО НАУЧИТЬ ГРАЖДАНСТВЕННОСТИ?</a:t>
          </a:r>
          <a:endParaRPr lang="ru-RU" sz="1400" dirty="0"/>
        </a:p>
      </dgm:t>
    </dgm:pt>
    <dgm:pt modelId="{EFE21350-BA6F-4F47-AE76-3A93AA169DD3}" type="parTrans" cxnId="{67E57822-64B4-44B3-BC24-AA9AC4CADB04}">
      <dgm:prSet/>
      <dgm:spPr/>
      <dgm:t>
        <a:bodyPr/>
        <a:lstStyle/>
        <a:p>
          <a:endParaRPr lang="ru-RU"/>
        </a:p>
      </dgm:t>
    </dgm:pt>
    <dgm:pt modelId="{4B5822C1-1B65-48C8-AEAA-DD27FE7BB410}" type="sibTrans" cxnId="{67E57822-64B4-44B3-BC24-AA9AC4CADB04}">
      <dgm:prSet/>
      <dgm:spPr/>
      <dgm:t>
        <a:bodyPr/>
        <a:lstStyle/>
        <a:p>
          <a:endParaRPr lang="ru-RU"/>
        </a:p>
      </dgm:t>
    </dgm:pt>
    <dgm:pt modelId="{26232B43-B7BE-4C9C-94F2-09930A121557}">
      <dgm:prSet custT="1"/>
      <dgm:spPr/>
      <dgm:t>
        <a:bodyPr/>
        <a:lstStyle/>
        <a:p>
          <a:pPr rtl="0"/>
          <a:endParaRPr lang="ru-RU" sz="1400" dirty="0"/>
        </a:p>
      </dgm:t>
    </dgm:pt>
    <dgm:pt modelId="{9F28032E-33FB-4BFA-A52D-5FA03CFAC17A}" type="parTrans" cxnId="{3C553BB3-2D0C-40C9-AA62-042CE258E64F}">
      <dgm:prSet/>
      <dgm:spPr/>
      <dgm:t>
        <a:bodyPr/>
        <a:lstStyle/>
        <a:p>
          <a:endParaRPr lang="ru-RU"/>
        </a:p>
      </dgm:t>
    </dgm:pt>
    <dgm:pt modelId="{61092751-D072-4FB1-B606-6B6FEF94FCF0}" type="sibTrans" cxnId="{3C553BB3-2D0C-40C9-AA62-042CE258E64F}">
      <dgm:prSet/>
      <dgm:spPr/>
      <dgm:t>
        <a:bodyPr/>
        <a:lstStyle/>
        <a:p>
          <a:endParaRPr lang="ru-RU"/>
        </a:p>
      </dgm:t>
    </dgm:pt>
    <dgm:pt modelId="{3F24BB77-09CD-49F4-8439-5F411BF58525}">
      <dgm:prSet/>
      <dgm:spPr/>
      <dgm:t>
        <a:bodyPr/>
        <a:lstStyle/>
        <a:p>
          <a:pPr rtl="0"/>
          <a:r>
            <a:rPr lang="ru-RU" dirty="0" smtClean="0"/>
            <a:t>ТРАНСЛЯЦИЯ ФУНДАМЕНТАЛЬНЫХ ЦЕННОСТЕЙ ОТ ПОКОЛЕНИЯ К ПОКОЛЕНИЮ БЕЗ ЛАКУН И ДИСКРЕТОВ (МОДЕЛЬ 1:1) </a:t>
          </a:r>
          <a:endParaRPr lang="ru-RU" dirty="0"/>
        </a:p>
      </dgm:t>
    </dgm:pt>
    <dgm:pt modelId="{A9A31B0C-499D-44A1-A28C-A6FC6F50A1CC}" type="parTrans" cxnId="{7E0CEA58-D862-477F-A1CB-1DBFD026AA09}">
      <dgm:prSet/>
      <dgm:spPr/>
      <dgm:t>
        <a:bodyPr/>
        <a:lstStyle/>
        <a:p>
          <a:endParaRPr lang="ru-RU"/>
        </a:p>
      </dgm:t>
    </dgm:pt>
    <dgm:pt modelId="{23C7014D-A424-4D03-977D-C485E4D0D1C6}" type="sibTrans" cxnId="{7E0CEA58-D862-477F-A1CB-1DBFD026AA09}">
      <dgm:prSet/>
      <dgm:spPr/>
      <dgm:t>
        <a:bodyPr/>
        <a:lstStyle/>
        <a:p>
          <a:endParaRPr lang="ru-RU"/>
        </a:p>
      </dgm:t>
    </dgm:pt>
    <dgm:pt modelId="{F8518B63-63FA-4AB9-AFCC-4ED519B399FD}">
      <dgm:prSet custT="1"/>
      <dgm:spPr/>
      <dgm:t>
        <a:bodyPr/>
        <a:lstStyle/>
        <a:p>
          <a:pPr rtl="0"/>
          <a:r>
            <a:rPr lang="ru-RU" sz="1400" dirty="0" smtClean="0"/>
            <a:t>УМЕНИЕ СОЗДАВАТЬ НОВАЦИЮ</a:t>
          </a:r>
          <a:endParaRPr lang="ru-RU" sz="1400" dirty="0"/>
        </a:p>
      </dgm:t>
    </dgm:pt>
    <dgm:pt modelId="{AAD3C86A-C3F0-4615-90CA-ECD0A7638757}" type="parTrans" cxnId="{795E0C71-4169-45C1-ACF6-232CED615056}">
      <dgm:prSet/>
      <dgm:spPr/>
      <dgm:t>
        <a:bodyPr/>
        <a:lstStyle/>
        <a:p>
          <a:endParaRPr lang="ru-RU"/>
        </a:p>
      </dgm:t>
    </dgm:pt>
    <dgm:pt modelId="{9032EF5F-6733-4EAA-884F-8E783E3266EE}" type="sibTrans" cxnId="{795E0C71-4169-45C1-ACF6-232CED615056}">
      <dgm:prSet/>
      <dgm:spPr/>
      <dgm:t>
        <a:bodyPr/>
        <a:lstStyle/>
        <a:p>
          <a:endParaRPr lang="ru-RU"/>
        </a:p>
      </dgm:t>
    </dgm:pt>
    <dgm:pt modelId="{BB3DA795-F453-47A4-A0C5-069884F5828D}">
      <dgm:prSet/>
      <dgm:spPr/>
      <dgm:t>
        <a:bodyPr/>
        <a:lstStyle/>
        <a:p>
          <a:pPr rtl="0"/>
          <a:r>
            <a:rPr lang="ru-RU" dirty="0" smtClean="0"/>
            <a:t>ПАРАДОКС</a:t>
          </a:r>
          <a:endParaRPr lang="ru-RU" dirty="0"/>
        </a:p>
      </dgm:t>
    </dgm:pt>
    <dgm:pt modelId="{955E0458-07BE-4FA6-917F-74F8A8C448BC}" type="parTrans" cxnId="{75290178-70D5-4BA5-B91A-05A0F6F0BAEC}">
      <dgm:prSet/>
      <dgm:spPr/>
      <dgm:t>
        <a:bodyPr/>
        <a:lstStyle/>
        <a:p>
          <a:endParaRPr lang="ru-RU"/>
        </a:p>
      </dgm:t>
    </dgm:pt>
    <dgm:pt modelId="{47417A36-B11A-4F9B-92C0-524307B0647B}" type="sibTrans" cxnId="{75290178-70D5-4BA5-B91A-05A0F6F0BAEC}">
      <dgm:prSet/>
      <dgm:spPr/>
      <dgm:t>
        <a:bodyPr/>
        <a:lstStyle/>
        <a:p>
          <a:endParaRPr lang="ru-RU"/>
        </a:p>
      </dgm:t>
    </dgm:pt>
    <dgm:pt modelId="{7F775310-B7E0-42AB-BE20-B19A87001FC8}">
      <dgm:prSet custT="1"/>
      <dgm:spPr/>
      <dgm:t>
        <a:bodyPr/>
        <a:lstStyle/>
        <a:p>
          <a:pPr rtl="0"/>
          <a:r>
            <a:rPr lang="ru-RU" sz="1400" dirty="0" smtClean="0"/>
            <a:t>НЕ ТОЛЬКО ОВЛАДЕТЬ КОМПЕТЕНЦИЯМИ, НО И НАУЧИТЬ ИМ</a:t>
          </a:r>
          <a:endParaRPr lang="ru-RU" sz="1400" dirty="0"/>
        </a:p>
      </dgm:t>
    </dgm:pt>
    <dgm:pt modelId="{773CDA34-A8FA-4BFA-A5F7-C8AB0479DA0F}" type="parTrans" cxnId="{02054569-5040-49F6-8CCA-94962C09CC36}">
      <dgm:prSet/>
      <dgm:spPr/>
      <dgm:t>
        <a:bodyPr/>
        <a:lstStyle/>
        <a:p>
          <a:endParaRPr lang="ru-RU"/>
        </a:p>
      </dgm:t>
    </dgm:pt>
    <dgm:pt modelId="{6720A291-35BF-48D2-AF59-E24265B8D5A3}" type="sibTrans" cxnId="{02054569-5040-49F6-8CCA-94962C09CC36}">
      <dgm:prSet/>
      <dgm:spPr/>
      <dgm:t>
        <a:bodyPr/>
        <a:lstStyle/>
        <a:p>
          <a:endParaRPr lang="ru-RU"/>
        </a:p>
      </dgm:t>
    </dgm:pt>
    <dgm:pt modelId="{0AE9514B-6B95-422B-835E-705D8BBA11DF}">
      <dgm:prSet custT="1"/>
      <dgm:spPr/>
      <dgm:t>
        <a:bodyPr/>
        <a:lstStyle/>
        <a:p>
          <a:pPr rtl="0"/>
          <a:r>
            <a:rPr lang="ru-RU" sz="1400" dirty="0" smtClean="0"/>
            <a:t>УМЕНИЕ СОХРАНЯТЬ ТРАДИЦИЮ</a:t>
          </a:r>
          <a:endParaRPr lang="ru-RU" sz="1400" dirty="0"/>
        </a:p>
      </dgm:t>
    </dgm:pt>
    <dgm:pt modelId="{DA15C34B-3BFA-48E2-8075-F0824B042FC3}" type="parTrans" cxnId="{A01EDB7F-B79E-4D31-87D9-44CF66B04CA0}">
      <dgm:prSet/>
      <dgm:spPr/>
      <dgm:t>
        <a:bodyPr/>
        <a:lstStyle/>
        <a:p>
          <a:endParaRPr lang="ru-RU"/>
        </a:p>
      </dgm:t>
    </dgm:pt>
    <dgm:pt modelId="{8E1DD73B-379A-4037-B8FA-1FD9CBA62D8C}" type="sibTrans" cxnId="{A01EDB7F-B79E-4D31-87D9-44CF66B04CA0}">
      <dgm:prSet/>
      <dgm:spPr/>
      <dgm:t>
        <a:bodyPr/>
        <a:lstStyle/>
        <a:p>
          <a:endParaRPr lang="ru-RU"/>
        </a:p>
      </dgm:t>
    </dgm:pt>
    <dgm:pt modelId="{9B9476DE-BD04-4D9B-87CF-5D9789C60ACA}">
      <dgm:prSet/>
      <dgm:spPr/>
      <dgm:t>
        <a:bodyPr/>
        <a:lstStyle/>
        <a:p>
          <a:pPr rtl="0"/>
          <a:r>
            <a:rPr lang="ru-RU" dirty="0" smtClean="0"/>
            <a:t>МИССИЯ</a:t>
          </a:r>
          <a:endParaRPr lang="ru-RU" dirty="0"/>
        </a:p>
      </dgm:t>
    </dgm:pt>
    <dgm:pt modelId="{04CA3871-A401-4567-ADA6-4C4C5A87A50B}" type="sibTrans" cxnId="{0F1E4606-291D-44C3-A77F-0FADA9CA5F90}">
      <dgm:prSet/>
      <dgm:spPr/>
      <dgm:t>
        <a:bodyPr/>
        <a:lstStyle/>
        <a:p>
          <a:endParaRPr lang="ru-RU"/>
        </a:p>
      </dgm:t>
    </dgm:pt>
    <dgm:pt modelId="{CA8ACDCC-FACC-4207-875C-2961EBA136CC}" type="parTrans" cxnId="{0F1E4606-291D-44C3-A77F-0FADA9CA5F90}">
      <dgm:prSet/>
      <dgm:spPr/>
      <dgm:t>
        <a:bodyPr/>
        <a:lstStyle/>
        <a:p>
          <a:endParaRPr lang="ru-RU"/>
        </a:p>
      </dgm:t>
    </dgm:pt>
    <dgm:pt modelId="{830B08E2-D81A-4F50-950D-01865AAC762E}">
      <dgm:prSet custT="1"/>
      <dgm:spPr/>
      <dgm:t>
        <a:bodyPr/>
        <a:lstStyle/>
        <a:p>
          <a:pPr rtl="0"/>
          <a:r>
            <a:rPr lang="ru-RU" sz="2400" dirty="0" smtClean="0"/>
            <a:t>ПРОБЛЕМА</a:t>
          </a:r>
          <a:endParaRPr lang="ru-RU" sz="2400" dirty="0"/>
        </a:p>
      </dgm:t>
    </dgm:pt>
    <dgm:pt modelId="{27153452-04F9-4B3D-B71B-9FB83AC6042D}" type="parTrans" cxnId="{068318CF-0285-482C-8ABB-4BFAD38A381F}">
      <dgm:prSet/>
      <dgm:spPr/>
      <dgm:t>
        <a:bodyPr/>
        <a:lstStyle/>
        <a:p>
          <a:endParaRPr lang="ru-RU"/>
        </a:p>
      </dgm:t>
    </dgm:pt>
    <dgm:pt modelId="{812971D4-D88F-4951-9E80-23AE410D3D5A}" type="sibTrans" cxnId="{068318CF-0285-482C-8ABB-4BFAD38A381F}">
      <dgm:prSet/>
      <dgm:spPr/>
      <dgm:t>
        <a:bodyPr/>
        <a:lstStyle/>
        <a:p>
          <a:endParaRPr lang="ru-RU"/>
        </a:p>
      </dgm:t>
    </dgm:pt>
    <dgm:pt modelId="{F160C8B8-9B1F-4C36-8337-EE2B1722CA88}">
      <dgm:prSet custT="1"/>
      <dgm:spPr/>
      <dgm:t>
        <a:bodyPr/>
        <a:lstStyle/>
        <a:p>
          <a:pPr rtl="0"/>
          <a:r>
            <a:rPr lang="ru-RU" sz="1200" dirty="0" smtClean="0"/>
            <a:t>ДОЛЖНО ОБЛАДАТЬ ОПРЕДЕЛЕННОЙ СТЕПЕНЬЮ ИНЕРЦИИ</a:t>
          </a:r>
          <a:endParaRPr lang="ru-RU" sz="1200" dirty="0"/>
        </a:p>
      </dgm:t>
    </dgm:pt>
    <dgm:pt modelId="{CC60AEC2-2A15-40F3-A8E4-CF42575B1D03}" type="parTrans" cxnId="{53B018EE-C446-4212-AC10-FD3F52D37049}">
      <dgm:prSet/>
      <dgm:spPr/>
      <dgm:t>
        <a:bodyPr/>
        <a:lstStyle/>
        <a:p>
          <a:endParaRPr lang="ru-RU"/>
        </a:p>
      </dgm:t>
    </dgm:pt>
    <dgm:pt modelId="{16EDB571-A11B-4A1D-BD8E-275BE634863E}" type="sibTrans" cxnId="{53B018EE-C446-4212-AC10-FD3F52D37049}">
      <dgm:prSet/>
      <dgm:spPr/>
      <dgm:t>
        <a:bodyPr/>
        <a:lstStyle/>
        <a:p>
          <a:endParaRPr lang="ru-RU"/>
        </a:p>
      </dgm:t>
    </dgm:pt>
    <dgm:pt modelId="{150ADF8F-7167-40FB-8282-B9188E24F730}">
      <dgm:prSet custT="1"/>
      <dgm:spPr/>
      <dgm:t>
        <a:bodyPr/>
        <a:lstStyle/>
        <a:p>
          <a:pPr rtl="0"/>
          <a:r>
            <a:rPr lang="ru-RU" sz="2400" dirty="0" smtClean="0"/>
            <a:t>СПЕЦИФИКА </a:t>
          </a:r>
          <a:r>
            <a:rPr lang="en-US" sz="2400" dirty="0" smtClean="0"/>
            <a:t>II</a:t>
          </a:r>
          <a:endParaRPr lang="ru-RU" sz="2400" dirty="0"/>
        </a:p>
      </dgm:t>
    </dgm:pt>
    <dgm:pt modelId="{45541F90-BF2A-42BC-ACC7-2E5E5140BC05}" type="sibTrans" cxnId="{5AD03721-D42F-41B6-B707-3E5600547A87}">
      <dgm:prSet/>
      <dgm:spPr/>
      <dgm:t>
        <a:bodyPr/>
        <a:lstStyle/>
        <a:p>
          <a:endParaRPr lang="ru-RU"/>
        </a:p>
      </dgm:t>
    </dgm:pt>
    <dgm:pt modelId="{D20600EE-9B5C-4963-8D9C-209F008136EF}" type="parTrans" cxnId="{5AD03721-D42F-41B6-B707-3E5600547A87}">
      <dgm:prSet/>
      <dgm:spPr/>
      <dgm:t>
        <a:bodyPr/>
        <a:lstStyle/>
        <a:p>
          <a:endParaRPr lang="ru-RU"/>
        </a:p>
      </dgm:t>
    </dgm:pt>
    <dgm:pt modelId="{55331CFD-3899-4950-8244-3444E83E334A}">
      <dgm:prSet custT="1"/>
      <dgm:spPr/>
      <dgm:t>
        <a:bodyPr/>
        <a:lstStyle/>
        <a:p>
          <a:pPr rtl="0"/>
          <a:r>
            <a:rPr lang="ru-RU" sz="1200" dirty="0" smtClean="0"/>
            <a:t>МОЖЕТ ЛИ ПЕДОБРАЗОВАНИЕ СТАТЬ СОЦИАЛЬНЫМ ГАРАНТОМ БУДУЩЕГО?</a:t>
          </a:r>
          <a:endParaRPr lang="ru-RU" sz="1200" dirty="0"/>
        </a:p>
      </dgm:t>
    </dgm:pt>
    <dgm:pt modelId="{9886FF07-0AE2-47B2-9DAE-7EF8ED87A03E}" type="parTrans" cxnId="{B1A29C9D-B5CD-484D-AE3B-EE6D85660C9B}">
      <dgm:prSet/>
      <dgm:spPr/>
      <dgm:t>
        <a:bodyPr/>
        <a:lstStyle/>
        <a:p>
          <a:endParaRPr lang="ru-RU"/>
        </a:p>
      </dgm:t>
    </dgm:pt>
    <dgm:pt modelId="{9A899A14-0942-4BC7-A607-91735FA08504}" type="sibTrans" cxnId="{B1A29C9D-B5CD-484D-AE3B-EE6D85660C9B}">
      <dgm:prSet/>
      <dgm:spPr/>
      <dgm:t>
        <a:bodyPr/>
        <a:lstStyle/>
        <a:p>
          <a:endParaRPr lang="ru-RU"/>
        </a:p>
      </dgm:t>
    </dgm:pt>
    <dgm:pt modelId="{5D2C6F82-D17A-4DF5-B77B-C698B4A8C008}" type="pres">
      <dgm:prSet presAssocID="{C6FD5B1D-094A-43C4-B7DE-865EBC09F8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E5A54F-560D-44A4-AF97-0CA9B7AC89A0}" type="pres">
      <dgm:prSet presAssocID="{444E554E-23E6-4B7A-8D62-8AA5DA3DFB28}" presName="circle1" presStyleLbl="node1" presStyleIdx="0" presStyleCnt="6"/>
      <dgm:spPr/>
      <dgm:t>
        <a:bodyPr/>
        <a:lstStyle/>
        <a:p>
          <a:endParaRPr lang="ru-RU"/>
        </a:p>
      </dgm:t>
    </dgm:pt>
    <dgm:pt modelId="{4DA5CF91-C95E-4624-825D-95BFE2F2EE0C}" type="pres">
      <dgm:prSet presAssocID="{444E554E-23E6-4B7A-8D62-8AA5DA3DFB28}" presName="space" presStyleCnt="0"/>
      <dgm:spPr/>
      <dgm:t>
        <a:bodyPr/>
        <a:lstStyle/>
        <a:p>
          <a:endParaRPr lang="ru-RU"/>
        </a:p>
      </dgm:t>
    </dgm:pt>
    <dgm:pt modelId="{A780A9F0-AD8D-4EF5-B419-77D31B1385E5}" type="pres">
      <dgm:prSet presAssocID="{444E554E-23E6-4B7A-8D62-8AA5DA3DFB28}" presName="rect1" presStyleLbl="alignAcc1" presStyleIdx="0" presStyleCnt="6" custLinFactNeighborX="-186" custLinFactNeighborY="-1591"/>
      <dgm:spPr/>
      <dgm:t>
        <a:bodyPr/>
        <a:lstStyle/>
        <a:p>
          <a:endParaRPr lang="ru-RU"/>
        </a:p>
      </dgm:t>
    </dgm:pt>
    <dgm:pt modelId="{0D1F5D76-1190-47AE-BBE7-FEABFB91521F}" type="pres">
      <dgm:prSet presAssocID="{BB3DA795-F453-47A4-A0C5-069884F5828D}" presName="vertSpace2" presStyleLbl="node1" presStyleIdx="0" presStyleCnt="6"/>
      <dgm:spPr/>
    </dgm:pt>
    <dgm:pt modelId="{61FAB1F5-1EE5-4DC9-8646-A6A08D8763C3}" type="pres">
      <dgm:prSet presAssocID="{BB3DA795-F453-47A4-A0C5-069884F5828D}" presName="circle2" presStyleLbl="node1" presStyleIdx="1" presStyleCnt="6"/>
      <dgm:spPr/>
    </dgm:pt>
    <dgm:pt modelId="{DC339523-7CCA-49A0-98A5-51D9F8D23161}" type="pres">
      <dgm:prSet presAssocID="{BB3DA795-F453-47A4-A0C5-069884F5828D}" presName="rect2" presStyleLbl="alignAcc1" presStyleIdx="1" presStyleCnt="6" custLinFactNeighborY="557"/>
      <dgm:spPr/>
      <dgm:t>
        <a:bodyPr/>
        <a:lstStyle/>
        <a:p>
          <a:endParaRPr lang="ru-RU"/>
        </a:p>
      </dgm:t>
    </dgm:pt>
    <dgm:pt modelId="{4D75E434-F414-4570-A60B-A653CAA9656D}" type="pres">
      <dgm:prSet presAssocID="{9B9476DE-BD04-4D9B-87CF-5D9789C60ACA}" presName="vertSpace3" presStyleLbl="node1" presStyleIdx="1" presStyleCnt="6"/>
      <dgm:spPr/>
    </dgm:pt>
    <dgm:pt modelId="{0AF80422-8374-4AFE-8E29-4DD16AF192CB}" type="pres">
      <dgm:prSet presAssocID="{9B9476DE-BD04-4D9B-87CF-5D9789C60ACA}" presName="circle3" presStyleLbl="node1" presStyleIdx="2" presStyleCnt="6"/>
      <dgm:spPr/>
    </dgm:pt>
    <dgm:pt modelId="{858BF71C-6B07-41CF-B557-21FD5514197B}" type="pres">
      <dgm:prSet presAssocID="{9B9476DE-BD04-4D9B-87CF-5D9789C60ACA}" presName="rect3" presStyleLbl="alignAcc1" presStyleIdx="2" presStyleCnt="6"/>
      <dgm:spPr/>
      <dgm:t>
        <a:bodyPr/>
        <a:lstStyle/>
        <a:p>
          <a:endParaRPr lang="ru-RU"/>
        </a:p>
      </dgm:t>
    </dgm:pt>
    <dgm:pt modelId="{D22FFD65-0E04-4895-99A1-A9E9C90507B5}" type="pres">
      <dgm:prSet presAssocID="{BE980CF5-80C9-4BF9-BA4E-663CB6083A85}" presName="vertSpace4" presStyleLbl="node1" presStyleIdx="2" presStyleCnt="6"/>
      <dgm:spPr/>
    </dgm:pt>
    <dgm:pt modelId="{4A1A0FBE-0267-44C2-9C2C-E4C1CBFD5395}" type="pres">
      <dgm:prSet presAssocID="{BE980CF5-80C9-4BF9-BA4E-663CB6083A85}" presName="circle4" presStyleLbl="node1" presStyleIdx="3" presStyleCnt="6"/>
      <dgm:spPr/>
    </dgm:pt>
    <dgm:pt modelId="{AE66760D-44D6-4A1F-B2F9-BDCFACCAC098}" type="pres">
      <dgm:prSet presAssocID="{BE980CF5-80C9-4BF9-BA4E-663CB6083A85}" presName="rect4" presStyleLbl="alignAcc1" presStyleIdx="3" presStyleCnt="6"/>
      <dgm:spPr/>
      <dgm:t>
        <a:bodyPr/>
        <a:lstStyle/>
        <a:p>
          <a:endParaRPr lang="ru-RU"/>
        </a:p>
      </dgm:t>
    </dgm:pt>
    <dgm:pt modelId="{75879E6E-E3F6-49E3-8077-2C48F6C496A7}" type="pres">
      <dgm:prSet presAssocID="{150ADF8F-7167-40FB-8282-B9188E24F730}" presName="vertSpace5" presStyleLbl="node1" presStyleIdx="3" presStyleCnt="6"/>
      <dgm:spPr/>
    </dgm:pt>
    <dgm:pt modelId="{314782D2-9E84-46F6-AC3F-EE3DC26FEBF3}" type="pres">
      <dgm:prSet presAssocID="{150ADF8F-7167-40FB-8282-B9188E24F730}" presName="circle5" presStyleLbl="node1" presStyleIdx="4" presStyleCnt="6"/>
      <dgm:spPr/>
    </dgm:pt>
    <dgm:pt modelId="{295E8050-2ADB-4DA6-A0F1-829791796920}" type="pres">
      <dgm:prSet presAssocID="{150ADF8F-7167-40FB-8282-B9188E24F730}" presName="rect5" presStyleLbl="alignAcc1" presStyleIdx="4" presStyleCnt="6"/>
      <dgm:spPr/>
      <dgm:t>
        <a:bodyPr/>
        <a:lstStyle/>
        <a:p>
          <a:endParaRPr lang="ru-RU"/>
        </a:p>
      </dgm:t>
    </dgm:pt>
    <dgm:pt modelId="{1BE2D296-B6C9-4140-A23F-DC848317173C}" type="pres">
      <dgm:prSet presAssocID="{830B08E2-D81A-4F50-950D-01865AAC762E}" presName="vertSpace6" presStyleLbl="node1" presStyleIdx="4" presStyleCnt="6"/>
      <dgm:spPr/>
    </dgm:pt>
    <dgm:pt modelId="{DB327894-70FD-4EA5-903A-4ADF07CE0F27}" type="pres">
      <dgm:prSet presAssocID="{830B08E2-D81A-4F50-950D-01865AAC762E}" presName="circle6" presStyleLbl="node1" presStyleIdx="5" presStyleCnt="6"/>
      <dgm:spPr/>
    </dgm:pt>
    <dgm:pt modelId="{760E89BF-2992-4609-A21D-044BC8D90B6C}" type="pres">
      <dgm:prSet presAssocID="{830B08E2-D81A-4F50-950D-01865AAC762E}" presName="rect6" presStyleLbl="alignAcc1" presStyleIdx="5" presStyleCnt="6" custScaleX="100683" custScaleY="99505" custLinFactNeighborX="1377" custLinFactNeighborY="34328"/>
      <dgm:spPr/>
      <dgm:t>
        <a:bodyPr/>
        <a:lstStyle/>
        <a:p>
          <a:endParaRPr lang="ru-RU"/>
        </a:p>
      </dgm:t>
    </dgm:pt>
    <dgm:pt modelId="{5EF33BC9-11B5-4A30-A601-823EC15C014D}" type="pres">
      <dgm:prSet presAssocID="{444E554E-23E6-4B7A-8D62-8AA5DA3DFB28}" presName="rect1ParTx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864D89-341D-4FD1-A1B1-4E696492BDAA}" type="pres">
      <dgm:prSet presAssocID="{444E554E-23E6-4B7A-8D62-8AA5DA3DFB28}" presName="rect1ChTx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39385A-5BD0-4AB5-9978-93C19733D95F}" type="pres">
      <dgm:prSet presAssocID="{BB3DA795-F453-47A4-A0C5-069884F5828D}" presName="rect2ParTx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E858C1-8617-4405-9723-CB1B2E549DEC}" type="pres">
      <dgm:prSet presAssocID="{BB3DA795-F453-47A4-A0C5-069884F5828D}" presName="rect2ChTx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42D449-A993-4B48-9C20-555AB412A271}" type="pres">
      <dgm:prSet presAssocID="{9B9476DE-BD04-4D9B-87CF-5D9789C60ACA}" presName="rect3ParTx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7A6D75-4F97-4623-81F5-06788AB03D07}" type="pres">
      <dgm:prSet presAssocID="{9B9476DE-BD04-4D9B-87CF-5D9789C60ACA}" presName="rect3ChTx" presStyleLbl="alignAcc1" presStyleIdx="5" presStyleCnt="6" custFlipVert="0" custScaleX="100000" custScaleY="113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5F908B-D3AD-40FF-BEB7-5496AFE7DBDD}" type="pres">
      <dgm:prSet presAssocID="{BE980CF5-80C9-4BF9-BA4E-663CB6083A85}" presName="rect4ParTx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9CA00D-9328-4773-9D0C-610CDDF0C69E}" type="pres">
      <dgm:prSet presAssocID="{BE980CF5-80C9-4BF9-BA4E-663CB6083A85}" presName="rect4ChTx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3CA108-EECD-4B9A-BFC7-F456B52F1AC6}" type="pres">
      <dgm:prSet presAssocID="{150ADF8F-7167-40FB-8282-B9188E24F730}" presName="rect5ParTx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DA9A42-2AF4-4461-91B6-7092B0BF713A}" type="pres">
      <dgm:prSet presAssocID="{150ADF8F-7167-40FB-8282-B9188E24F730}" presName="rect5ChTx" presStyleLbl="alignAcc1" presStyleIdx="5" presStyleCnt="6" custFlipVert="0" custScaleX="100000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869AB-6CF7-4CC6-8205-95707686C6D3}" type="pres">
      <dgm:prSet presAssocID="{830B08E2-D81A-4F50-950D-01865AAC762E}" presName="rect6ParTx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817F24-6CAE-4F61-9EEA-E14CDF4B5C02}" type="pres">
      <dgm:prSet presAssocID="{830B08E2-D81A-4F50-950D-01865AAC762E}" presName="rect6ChTx" presStyleLbl="alignAcc1" presStyleIdx="5" presStyleCnt="6" custLinFactNeighborX="-1677" custLinFactNeighborY="473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E57822-64B4-44B3-BC24-AA9AC4CADB04}" srcId="{BE980CF5-80C9-4BF9-BA4E-663CB6083A85}" destId="{9130A54A-1707-4B3A-9B3E-F064097D72FF}" srcOrd="0" destOrd="0" parTransId="{EFE21350-BA6F-4F47-AE76-3A93AA169DD3}" sibTransId="{4B5822C1-1B65-48C8-AEAA-DD27FE7BB410}"/>
    <dgm:cxn modelId="{F42FE284-30D9-4576-8252-0F5FAB8D7E7B}" type="presOf" srcId="{26232B43-B7BE-4C9C-94F2-09930A121557}" destId="{2C817F24-6CAE-4F61-9EEA-E14CDF4B5C02}" srcOrd="0" destOrd="1" presId="urn:microsoft.com/office/officeart/2005/8/layout/target3"/>
    <dgm:cxn modelId="{8887739D-E3C6-4D7C-8695-0AFCD0774BC3}" type="presOf" srcId="{0AE9514B-6B95-422B-835E-705D8BBA11DF}" destId="{8FE858C1-8617-4405-9723-CB1B2E549DEC}" srcOrd="0" destOrd="1" presId="urn:microsoft.com/office/officeart/2005/8/layout/target3"/>
    <dgm:cxn modelId="{8FCF9A8C-8829-40A2-89A5-67E458703F6B}" type="presOf" srcId="{3F24BB77-09CD-49F4-8439-5F411BF58525}" destId="{607A6D75-4F97-4623-81F5-06788AB03D07}" srcOrd="0" destOrd="0" presId="urn:microsoft.com/office/officeart/2005/8/layout/target3"/>
    <dgm:cxn modelId="{79D54194-87B2-459F-A83E-EB878D572EF3}" srcId="{C6FD5B1D-094A-43C4-B7DE-865EBC09F88B}" destId="{444E554E-23E6-4B7A-8D62-8AA5DA3DFB28}" srcOrd="0" destOrd="0" parTransId="{BA35EC3E-C911-4E50-AE04-2212B6F5F761}" sibTransId="{85B8E166-010E-432A-B390-E7F3959387DF}"/>
    <dgm:cxn modelId="{CA5226FC-94BB-434C-8E9D-8C426D4FE5A7}" type="presOf" srcId="{F160C8B8-9B1F-4C36-8337-EE2B1722CA88}" destId="{E7DA9A42-2AF4-4461-91B6-7092B0BF713A}" srcOrd="0" destOrd="0" presId="urn:microsoft.com/office/officeart/2005/8/layout/target3"/>
    <dgm:cxn modelId="{795E0C71-4169-45C1-ACF6-232CED615056}" srcId="{BB3DA795-F453-47A4-A0C5-069884F5828D}" destId="{F8518B63-63FA-4AB9-AFCC-4ED519B399FD}" srcOrd="0" destOrd="0" parTransId="{AAD3C86A-C3F0-4615-90CA-ECD0A7638757}" sibTransId="{9032EF5F-6733-4EAA-884F-8E783E3266EE}"/>
    <dgm:cxn modelId="{B1A29C9D-B5CD-484D-AE3B-EE6D85660C9B}" srcId="{830B08E2-D81A-4F50-950D-01865AAC762E}" destId="{55331CFD-3899-4950-8244-3444E83E334A}" srcOrd="0" destOrd="0" parTransId="{9886FF07-0AE2-47B2-9DAE-7EF8ED87A03E}" sibTransId="{9A899A14-0942-4BC7-A607-91735FA08504}"/>
    <dgm:cxn modelId="{8C84F957-23E5-4E5B-B021-D49D2F19E200}" type="presOf" srcId="{150ADF8F-7167-40FB-8282-B9188E24F730}" destId="{753CA108-EECD-4B9A-BFC7-F456B52F1AC6}" srcOrd="1" destOrd="0" presId="urn:microsoft.com/office/officeart/2005/8/layout/target3"/>
    <dgm:cxn modelId="{0F1E4606-291D-44C3-A77F-0FADA9CA5F90}" srcId="{C6FD5B1D-094A-43C4-B7DE-865EBC09F88B}" destId="{9B9476DE-BD04-4D9B-87CF-5D9789C60ACA}" srcOrd="2" destOrd="0" parTransId="{CA8ACDCC-FACC-4207-875C-2961EBA136CC}" sibTransId="{04CA3871-A401-4567-ADA6-4C4C5A87A50B}"/>
    <dgm:cxn modelId="{35145F9E-EAE3-4362-998E-D4D455CE321B}" type="presOf" srcId="{830B08E2-D81A-4F50-950D-01865AAC762E}" destId="{760E89BF-2992-4609-A21D-044BC8D90B6C}" srcOrd="0" destOrd="0" presId="urn:microsoft.com/office/officeart/2005/8/layout/target3"/>
    <dgm:cxn modelId="{53B018EE-C446-4212-AC10-FD3F52D37049}" srcId="{150ADF8F-7167-40FB-8282-B9188E24F730}" destId="{F160C8B8-9B1F-4C36-8337-EE2B1722CA88}" srcOrd="0" destOrd="0" parTransId="{CC60AEC2-2A15-40F3-A8E4-CF42575B1D03}" sibTransId="{16EDB571-A11B-4A1D-BD8E-275BE634863E}"/>
    <dgm:cxn modelId="{412E5DB8-A47E-4954-9952-D108C53639C6}" type="presOf" srcId="{9130A54A-1707-4B3A-9B3E-F064097D72FF}" destId="{CD9CA00D-9328-4773-9D0C-610CDDF0C69E}" srcOrd="0" destOrd="0" presId="urn:microsoft.com/office/officeart/2005/8/layout/target3"/>
    <dgm:cxn modelId="{02054569-5040-49F6-8CCA-94962C09CC36}" srcId="{444E554E-23E6-4B7A-8D62-8AA5DA3DFB28}" destId="{7F775310-B7E0-42AB-BE20-B19A87001FC8}" srcOrd="0" destOrd="0" parTransId="{773CDA34-A8FA-4BFA-A5F7-C8AB0479DA0F}" sibTransId="{6720A291-35BF-48D2-AF59-E24265B8D5A3}"/>
    <dgm:cxn modelId="{7E0CEA58-D862-477F-A1CB-1DBFD026AA09}" srcId="{9B9476DE-BD04-4D9B-87CF-5D9789C60ACA}" destId="{3F24BB77-09CD-49F4-8439-5F411BF58525}" srcOrd="0" destOrd="0" parTransId="{A9A31B0C-499D-44A1-A28C-A6FC6F50A1CC}" sibTransId="{23C7014D-A424-4D03-977D-C485E4D0D1C6}"/>
    <dgm:cxn modelId="{CF1D2469-F447-4764-9332-0A6844B841D9}" type="presOf" srcId="{9B9476DE-BD04-4D9B-87CF-5D9789C60ACA}" destId="{1F42D449-A993-4B48-9C20-555AB412A271}" srcOrd="1" destOrd="0" presId="urn:microsoft.com/office/officeart/2005/8/layout/target3"/>
    <dgm:cxn modelId="{7DF7FB95-46C1-455A-9984-E48440057525}" type="presOf" srcId="{7F775310-B7E0-42AB-BE20-B19A87001FC8}" destId="{59864D89-341D-4FD1-A1B1-4E696492BDAA}" srcOrd="0" destOrd="0" presId="urn:microsoft.com/office/officeart/2005/8/layout/target3"/>
    <dgm:cxn modelId="{CDA9D6DB-C348-48F2-94D0-1B871D576959}" type="presOf" srcId="{150ADF8F-7167-40FB-8282-B9188E24F730}" destId="{295E8050-2ADB-4DA6-A0F1-829791796920}" srcOrd="0" destOrd="0" presId="urn:microsoft.com/office/officeart/2005/8/layout/target3"/>
    <dgm:cxn modelId="{72B2CEEF-0E6A-4AA6-9170-F88C06B0AF23}" type="presOf" srcId="{55331CFD-3899-4950-8244-3444E83E334A}" destId="{2C817F24-6CAE-4F61-9EEA-E14CDF4B5C02}" srcOrd="0" destOrd="0" presId="urn:microsoft.com/office/officeart/2005/8/layout/target3"/>
    <dgm:cxn modelId="{D9B6D6C1-F447-44CE-B72F-26281AAEB44C}" type="presOf" srcId="{830B08E2-D81A-4F50-950D-01865AAC762E}" destId="{A05869AB-6CF7-4CC6-8205-95707686C6D3}" srcOrd="1" destOrd="0" presId="urn:microsoft.com/office/officeart/2005/8/layout/target3"/>
    <dgm:cxn modelId="{068318CF-0285-482C-8ABB-4BFAD38A381F}" srcId="{C6FD5B1D-094A-43C4-B7DE-865EBC09F88B}" destId="{830B08E2-D81A-4F50-950D-01865AAC762E}" srcOrd="5" destOrd="0" parTransId="{27153452-04F9-4B3D-B71B-9FB83AC6042D}" sibTransId="{812971D4-D88F-4951-9E80-23AE410D3D5A}"/>
    <dgm:cxn modelId="{A01EDB7F-B79E-4D31-87D9-44CF66B04CA0}" srcId="{BB3DA795-F453-47A4-A0C5-069884F5828D}" destId="{0AE9514B-6B95-422B-835E-705D8BBA11DF}" srcOrd="1" destOrd="0" parTransId="{DA15C34B-3BFA-48E2-8075-F0824B042FC3}" sibTransId="{8E1DD73B-379A-4037-B8FA-1FD9CBA62D8C}"/>
    <dgm:cxn modelId="{B8F399B8-F5E9-40DF-93AA-84648E79C2BD}" type="presOf" srcId="{444E554E-23E6-4B7A-8D62-8AA5DA3DFB28}" destId="{5EF33BC9-11B5-4A30-A601-823EC15C014D}" srcOrd="1" destOrd="0" presId="urn:microsoft.com/office/officeart/2005/8/layout/target3"/>
    <dgm:cxn modelId="{1579A524-4967-4BC6-BB80-6068A9DBB1BE}" type="presOf" srcId="{BE980CF5-80C9-4BF9-BA4E-663CB6083A85}" destId="{AE66760D-44D6-4A1F-B2F9-BDCFACCAC098}" srcOrd="0" destOrd="0" presId="urn:microsoft.com/office/officeart/2005/8/layout/target3"/>
    <dgm:cxn modelId="{FF2BA498-FFAF-4204-A027-7EF6A6A0CB42}" type="presOf" srcId="{F8518B63-63FA-4AB9-AFCC-4ED519B399FD}" destId="{8FE858C1-8617-4405-9723-CB1B2E549DEC}" srcOrd="0" destOrd="0" presId="urn:microsoft.com/office/officeart/2005/8/layout/target3"/>
    <dgm:cxn modelId="{75290178-70D5-4BA5-B91A-05A0F6F0BAEC}" srcId="{C6FD5B1D-094A-43C4-B7DE-865EBC09F88B}" destId="{BB3DA795-F453-47A4-A0C5-069884F5828D}" srcOrd="1" destOrd="0" parTransId="{955E0458-07BE-4FA6-917F-74F8A8C448BC}" sibTransId="{47417A36-B11A-4F9B-92C0-524307B0647B}"/>
    <dgm:cxn modelId="{6194117B-CA8D-4D30-B056-3D08DDA944E1}" type="presOf" srcId="{BB3DA795-F453-47A4-A0C5-069884F5828D}" destId="{CE39385A-5BD0-4AB5-9978-93C19733D95F}" srcOrd="1" destOrd="0" presId="urn:microsoft.com/office/officeart/2005/8/layout/target3"/>
    <dgm:cxn modelId="{0D2CC03B-3CEE-4F51-86A7-9DC9A50610F8}" type="presOf" srcId="{BE980CF5-80C9-4BF9-BA4E-663CB6083A85}" destId="{265F908B-D3AD-40FF-BEB7-5496AFE7DBDD}" srcOrd="1" destOrd="0" presId="urn:microsoft.com/office/officeart/2005/8/layout/target3"/>
    <dgm:cxn modelId="{5E023BD2-73BE-4478-9882-6CB893C4310E}" type="presOf" srcId="{9B9476DE-BD04-4D9B-87CF-5D9789C60ACA}" destId="{858BF71C-6B07-41CF-B557-21FD5514197B}" srcOrd="0" destOrd="0" presId="urn:microsoft.com/office/officeart/2005/8/layout/target3"/>
    <dgm:cxn modelId="{FCD46174-4B83-4F7C-BBB5-7CA2975E44C4}" type="presOf" srcId="{BB3DA795-F453-47A4-A0C5-069884F5828D}" destId="{DC339523-7CCA-49A0-98A5-51D9F8D23161}" srcOrd="0" destOrd="0" presId="urn:microsoft.com/office/officeart/2005/8/layout/target3"/>
    <dgm:cxn modelId="{3C553BB3-2D0C-40C9-AA62-042CE258E64F}" srcId="{830B08E2-D81A-4F50-950D-01865AAC762E}" destId="{26232B43-B7BE-4C9C-94F2-09930A121557}" srcOrd="1" destOrd="0" parTransId="{9F28032E-33FB-4BFA-A52D-5FA03CFAC17A}" sibTransId="{61092751-D072-4FB1-B606-6B6FEF94FCF0}"/>
    <dgm:cxn modelId="{DE4FBFEA-557C-4D22-AEEC-E1516BADB40E}" type="presOf" srcId="{C6FD5B1D-094A-43C4-B7DE-865EBC09F88B}" destId="{5D2C6F82-D17A-4DF5-B77B-C698B4A8C008}" srcOrd="0" destOrd="0" presId="urn:microsoft.com/office/officeart/2005/8/layout/target3"/>
    <dgm:cxn modelId="{8E7FDC34-483D-4900-B00F-891F4587975E}" srcId="{C6FD5B1D-094A-43C4-B7DE-865EBC09F88B}" destId="{BE980CF5-80C9-4BF9-BA4E-663CB6083A85}" srcOrd="3" destOrd="0" parTransId="{ECA60F94-CD4D-4446-AC65-46C0B2C8C178}" sibTransId="{97759C24-EC3C-46D5-A494-898715322A41}"/>
    <dgm:cxn modelId="{F7A4C1D1-12B8-40D9-B5CB-62A47D6ADD33}" type="presOf" srcId="{444E554E-23E6-4B7A-8D62-8AA5DA3DFB28}" destId="{A780A9F0-AD8D-4EF5-B419-77D31B1385E5}" srcOrd="0" destOrd="0" presId="urn:microsoft.com/office/officeart/2005/8/layout/target3"/>
    <dgm:cxn modelId="{5AD03721-D42F-41B6-B707-3E5600547A87}" srcId="{C6FD5B1D-094A-43C4-B7DE-865EBC09F88B}" destId="{150ADF8F-7167-40FB-8282-B9188E24F730}" srcOrd="4" destOrd="0" parTransId="{D20600EE-9B5C-4963-8D9C-209F008136EF}" sibTransId="{45541F90-BF2A-42BC-ACC7-2E5E5140BC05}"/>
    <dgm:cxn modelId="{9061952D-3BBA-4914-AF47-B36A37F930A4}" type="presParOf" srcId="{5D2C6F82-D17A-4DF5-B77B-C698B4A8C008}" destId="{53E5A54F-560D-44A4-AF97-0CA9B7AC89A0}" srcOrd="0" destOrd="0" presId="urn:microsoft.com/office/officeart/2005/8/layout/target3"/>
    <dgm:cxn modelId="{342B2380-E177-47E6-BB98-2719F399D272}" type="presParOf" srcId="{5D2C6F82-D17A-4DF5-B77B-C698B4A8C008}" destId="{4DA5CF91-C95E-4624-825D-95BFE2F2EE0C}" srcOrd="1" destOrd="0" presId="urn:microsoft.com/office/officeart/2005/8/layout/target3"/>
    <dgm:cxn modelId="{F280266A-854D-4F54-AA7B-3EA6B27A186A}" type="presParOf" srcId="{5D2C6F82-D17A-4DF5-B77B-C698B4A8C008}" destId="{A780A9F0-AD8D-4EF5-B419-77D31B1385E5}" srcOrd="2" destOrd="0" presId="urn:microsoft.com/office/officeart/2005/8/layout/target3"/>
    <dgm:cxn modelId="{585E61B1-8043-4EE0-B293-8A03BFE3155B}" type="presParOf" srcId="{5D2C6F82-D17A-4DF5-B77B-C698B4A8C008}" destId="{0D1F5D76-1190-47AE-BBE7-FEABFB91521F}" srcOrd="3" destOrd="0" presId="urn:microsoft.com/office/officeart/2005/8/layout/target3"/>
    <dgm:cxn modelId="{1C7ED6D6-76FF-483B-B179-9B8FCF089DBF}" type="presParOf" srcId="{5D2C6F82-D17A-4DF5-B77B-C698B4A8C008}" destId="{61FAB1F5-1EE5-4DC9-8646-A6A08D8763C3}" srcOrd="4" destOrd="0" presId="urn:microsoft.com/office/officeart/2005/8/layout/target3"/>
    <dgm:cxn modelId="{CA04C435-D249-4941-869D-F96C1954B7E0}" type="presParOf" srcId="{5D2C6F82-D17A-4DF5-B77B-C698B4A8C008}" destId="{DC339523-7CCA-49A0-98A5-51D9F8D23161}" srcOrd="5" destOrd="0" presId="urn:microsoft.com/office/officeart/2005/8/layout/target3"/>
    <dgm:cxn modelId="{B4E16E45-AD5D-43F2-A146-09F6A18A2C07}" type="presParOf" srcId="{5D2C6F82-D17A-4DF5-B77B-C698B4A8C008}" destId="{4D75E434-F414-4570-A60B-A653CAA9656D}" srcOrd="6" destOrd="0" presId="urn:microsoft.com/office/officeart/2005/8/layout/target3"/>
    <dgm:cxn modelId="{8B011916-2944-45E3-84E3-4163D0DA2AF2}" type="presParOf" srcId="{5D2C6F82-D17A-4DF5-B77B-C698B4A8C008}" destId="{0AF80422-8374-4AFE-8E29-4DD16AF192CB}" srcOrd="7" destOrd="0" presId="urn:microsoft.com/office/officeart/2005/8/layout/target3"/>
    <dgm:cxn modelId="{3CCB9843-2C03-497A-ADA7-91D36C34C3B6}" type="presParOf" srcId="{5D2C6F82-D17A-4DF5-B77B-C698B4A8C008}" destId="{858BF71C-6B07-41CF-B557-21FD5514197B}" srcOrd="8" destOrd="0" presId="urn:microsoft.com/office/officeart/2005/8/layout/target3"/>
    <dgm:cxn modelId="{47C7DCAB-7ACC-424F-B8A6-1C56BCD2AD03}" type="presParOf" srcId="{5D2C6F82-D17A-4DF5-B77B-C698B4A8C008}" destId="{D22FFD65-0E04-4895-99A1-A9E9C90507B5}" srcOrd="9" destOrd="0" presId="urn:microsoft.com/office/officeart/2005/8/layout/target3"/>
    <dgm:cxn modelId="{D9E3786F-0EB8-4F10-98F8-DECDBEF418E7}" type="presParOf" srcId="{5D2C6F82-D17A-4DF5-B77B-C698B4A8C008}" destId="{4A1A0FBE-0267-44C2-9C2C-E4C1CBFD5395}" srcOrd="10" destOrd="0" presId="urn:microsoft.com/office/officeart/2005/8/layout/target3"/>
    <dgm:cxn modelId="{66A977F1-D391-4A95-9BED-DF7B1192F559}" type="presParOf" srcId="{5D2C6F82-D17A-4DF5-B77B-C698B4A8C008}" destId="{AE66760D-44D6-4A1F-B2F9-BDCFACCAC098}" srcOrd="11" destOrd="0" presId="urn:microsoft.com/office/officeart/2005/8/layout/target3"/>
    <dgm:cxn modelId="{C1D58910-0749-4FC7-910B-EC17C18904E5}" type="presParOf" srcId="{5D2C6F82-D17A-4DF5-B77B-C698B4A8C008}" destId="{75879E6E-E3F6-49E3-8077-2C48F6C496A7}" srcOrd="12" destOrd="0" presId="urn:microsoft.com/office/officeart/2005/8/layout/target3"/>
    <dgm:cxn modelId="{954FF43C-C381-4BBE-8680-14A6EC3D7B1E}" type="presParOf" srcId="{5D2C6F82-D17A-4DF5-B77B-C698B4A8C008}" destId="{314782D2-9E84-46F6-AC3F-EE3DC26FEBF3}" srcOrd="13" destOrd="0" presId="urn:microsoft.com/office/officeart/2005/8/layout/target3"/>
    <dgm:cxn modelId="{0311472F-20B0-4902-913A-664DA6FF997F}" type="presParOf" srcId="{5D2C6F82-D17A-4DF5-B77B-C698B4A8C008}" destId="{295E8050-2ADB-4DA6-A0F1-829791796920}" srcOrd="14" destOrd="0" presId="urn:microsoft.com/office/officeart/2005/8/layout/target3"/>
    <dgm:cxn modelId="{8B6648CB-2D7F-4FEF-96C5-EF7069060BF6}" type="presParOf" srcId="{5D2C6F82-D17A-4DF5-B77B-C698B4A8C008}" destId="{1BE2D296-B6C9-4140-A23F-DC848317173C}" srcOrd="15" destOrd="0" presId="urn:microsoft.com/office/officeart/2005/8/layout/target3"/>
    <dgm:cxn modelId="{5C531F92-4E90-4AD0-91FF-644BFE49F0D9}" type="presParOf" srcId="{5D2C6F82-D17A-4DF5-B77B-C698B4A8C008}" destId="{DB327894-70FD-4EA5-903A-4ADF07CE0F27}" srcOrd="16" destOrd="0" presId="urn:microsoft.com/office/officeart/2005/8/layout/target3"/>
    <dgm:cxn modelId="{6ECD3237-FC94-4E8D-8168-EE56064E51B4}" type="presParOf" srcId="{5D2C6F82-D17A-4DF5-B77B-C698B4A8C008}" destId="{760E89BF-2992-4609-A21D-044BC8D90B6C}" srcOrd="17" destOrd="0" presId="urn:microsoft.com/office/officeart/2005/8/layout/target3"/>
    <dgm:cxn modelId="{CFA1EFC5-8793-45E8-9B41-A10207FE99EA}" type="presParOf" srcId="{5D2C6F82-D17A-4DF5-B77B-C698B4A8C008}" destId="{5EF33BC9-11B5-4A30-A601-823EC15C014D}" srcOrd="18" destOrd="0" presId="urn:microsoft.com/office/officeart/2005/8/layout/target3"/>
    <dgm:cxn modelId="{68B89708-2EB6-4350-A141-2FB365D5BFDC}" type="presParOf" srcId="{5D2C6F82-D17A-4DF5-B77B-C698B4A8C008}" destId="{59864D89-341D-4FD1-A1B1-4E696492BDAA}" srcOrd="19" destOrd="0" presId="urn:microsoft.com/office/officeart/2005/8/layout/target3"/>
    <dgm:cxn modelId="{E8D98727-34E0-4D6F-9CAB-DC06479F68D9}" type="presParOf" srcId="{5D2C6F82-D17A-4DF5-B77B-C698B4A8C008}" destId="{CE39385A-5BD0-4AB5-9978-93C19733D95F}" srcOrd="20" destOrd="0" presId="urn:microsoft.com/office/officeart/2005/8/layout/target3"/>
    <dgm:cxn modelId="{BC4B84D4-3498-4F71-AFE7-66E63B1C5A40}" type="presParOf" srcId="{5D2C6F82-D17A-4DF5-B77B-C698B4A8C008}" destId="{8FE858C1-8617-4405-9723-CB1B2E549DEC}" srcOrd="21" destOrd="0" presId="urn:microsoft.com/office/officeart/2005/8/layout/target3"/>
    <dgm:cxn modelId="{BF8E085D-028D-4F0F-BAEC-D2344618B753}" type="presParOf" srcId="{5D2C6F82-D17A-4DF5-B77B-C698B4A8C008}" destId="{1F42D449-A993-4B48-9C20-555AB412A271}" srcOrd="22" destOrd="0" presId="urn:microsoft.com/office/officeart/2005/8/layout/target3"/>
    <dgm:cxn modelId="{7C7A3E84-C796-4841-9244-794F2C2E6228}" type="presParOf" srcId="{5D2C6F82-D17A-4DF5-B77B-C698B4A8C008}" destId="{607A6D75-4F97-4623-81F5-06788AB03D07}" srcOrd="23" destOrd="0" presId="urn:microsoft.com/office/officeart/2005/8/layout/target3"/>
    <dgm:cxn modelId="{A0D0407E-5C8D-4AFA-AD38-3D45C3FB7AF3}" type="presParOf" srcId="{5D2C6F82-D17A-4DF5-B77B-C698B4A8C008}" destId="{265F908B-D3AD-40FF-BEB7-5496AFE7DBDD}" srcOrd="24" destOrd="0" presId="urn:microsoft.com/office/officeart/2005/8/layout/target3"/>
    <dgm:cxn modelId="{D28A0728-18C3-4C16-97B8-0A21EC13A761}" type="presParOf" srcId="{5D2C6F82-D17A-4DF5-B77B-C698B4A8C008}" destId="{CD9CA00D-9328-4773-9D0C-610CDDF0C69E}" srcOrd="25" destOrd="0" presId="urn:microsoft.com/office/officeart/2005/8/layout/target3"/>
    <dgm:cxn modelId="{EA9B3835-7E76-4282-A352-155F93A0CA8D}" type="presParOf" srcId="{5D2C6F82-D17A-4DF5-B77B-C698B4A8C008}" destId="{753CA108-EECD-4B9A-BFC7-F456B52F1AC6}" srcOrd="26" destOrd="0" presId="urn:microsoft.com/office/officeart/2005/8/layout/target3"/>
    <dgm:cxn modelId="{97BBCE76-C7C9-4D63-BD09-08BC1AA22F59}" type="presParOf" srcId="{5D2C6F82-D17A-4DF5-B77B-C698B4A8C008}" destId="{E7DA9A42-2AF4-4461-91B6-7092B0BF713A}" srcOrd="27" destOrd="0" presId="urn:microsoft.com/office/officeart/2005/8/layout/target3"/>
    <dgm:cxn modelId="{2496E2F6-F439-466E-9657-5F79B07A3EF7}" type="presParOf" srcId="{5D2C6F82-D17A-4DF5-B77B-C698B4A8C008}" destId="{A05869AB-6CF7-4CC6-8205-95707686C6D3}" srcOrd="28" destOrd="0" presId="urn:microsoft.com/office/officeart/2005/8/layout/target3"/>
    <dgm:cxn modelId="{5D03164E-0438-4108-9298-1D7921395CC5}" type="presParOf" srcId="{5D2C6F82-D17A-4DF5-B77B-C698B4A8C008}" destId="{2C817F24-6CAE-4F61-9EEA-E14CDF4B5C02}" srcOrd="2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2FED94-1BCE-4009-B26B-2B98F7E67AEF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ABF184-F476-45AF-9284-FE68BD90B310}">
      <dgm:prSet/>
      <dgm:spPr/>
      <dgm:t>
        <a:bodyPr/>
        <a:lstStyle/>
        <a:p>
          <a:pPr rtl="0"/>
          <a:r>
            <a:rPr lang="ru-RU" dirty="0" smtClean="0"/>
            <a:t>Педобразование – управление будущим через человека</a:t>
          </a:r>
          <a:endParaRPr lang="ru-RU" dirty="0"/>
        </a:p>
      </dgm:t>
    </dgm:pt>
    <dgm:pt modelId="{A454FF0B-328B-45D7-8505-723684E3B864}" type="parTrans" cxnId="{DEE4B91B-F54C-47E8-98A3-5A9FECE10102}">
      <dgm:prSet/>
      <dgm:spPr/>
      <dgm:t>
        <a:bodyPr/>
        <a:lstStyle/>
        <a:p>
          <a:endParaRPr lang="ru-RU"/>
        </a:p>
      </dgm:t>
    </dgm:pt>
    <dgm:pt modelId="{514635C1-F1B4-4C5A-80EE-A2D78858EB6C}" type="sibTrans" cxnId="{DEE4B91B-F54C-47E8-98A3-5A9FECE10102}">
      <dgm:prSet/>
      <dgm:spPr/>
      <dgm:t>
        <a:bodyPr/>
        <a:lstStyle/>
        <a:p>
          <a:endParaRPr lang="ru-RU"/>
        </a:p>
      </dgm:t>
    </dgm:pt>
    <dgm:pt modelId="{EAFD89F0-10BE-48F1-98D0-0B36B61C2438}">
      <dgm:prSet/>
      <dgm:spPr/>
      <dgm:t>
        <a:bodyPr/>
        <a:lstStyle/>
        <a:p>
          <a:pPr rtl="0"/>
          <a:r>
            <a:rPr lang="ru-RU" dirty="0" smtClean="0"/>
            <a:t>Новый тип социального сервиса – управление будущим</a:t>
          </a:r>
          <a:endParaRPr lang="ru-RU" dirty="0"/>
        </a:p>
      </dgm:t>
    </dgm:pt>
    <dgm:pt modelId="{7C5D418F-CA24-487C-A94E-3BE8CB6E505A}" type="parTrans" cxnId="{6152BC6D-912F-4DA6-A93F-E895EF963570}">
      <dgm:prSet/>
      <dgm:spPr/>
      <dgm:t>
        <a:bodyPr/>
        <a:lstStyle/>
        <a:p>
          <a:endParaRPr lang="ru-RU"/>
        </a:p>
      </dgm:t>
    </dgm:pt>
    <dgm:pt modelId="{AA373910-92B1-46F4-9838-C210FD330D0A}" type="sibTrans" cxnId="{6152BC6D-912F-4DA6-A93F-E895EF963570}">
      <dgm:prSet/>
      <dgm:spPr/>
      <dgm:t>
        <a:bodyPr/>
        <a:lstStyle/>
        <a:p>
          <a:endParaRPr lang="ru-RU"/>
        </a:p>
      </dgm:t>
    </dgm:pt>
    <dgm:pt modelId="{98E45710-55F8-4486-80A2-D8BE8863054F}">
      <dgm:prSet/>
      <dgm:spPr/>
      <dgm:t>
        <a:bodyPr/>
        <a:lstStyle/>
        <a:p>
          <a:pPr rtl="0"/>
          <a:r>
            <a:rPr lang="ru-RU" dirty="0" smtClean="0"/>
            <a:t>Планирование будущего</a:t>
          </a:r>
          <a:endParaRPr lang="ru-RU" dirty="0"/>
        </a:p>
      </dgm:t>
    </dgm:pt>
    <dgm:pt modelId="{0EDCF55D-6E07-4A8F-9911-A43F21291C37}" type="parTrans" cxnId="{597C749B-2D3B-4F13-A763-D1011A22903F}">
      <dgm:prSet/>
      <dgm:spPr/>
      <dgm:t>
        <a:bodyPr/>
        <a:lstStyle/>
        <a:p>
          <a:endParaRPr lang="ru-RU"/>
        </a:p>
      </dgm:t>
    </dgm:pt>
    <dgm:pt modelId="{81370C2B-EEA9-4251-9E7B-240E64BF7B0A}" type="sibTrans" cxnId="{597C749B-2D3B-4F13-A763-D1011A22903F}">
      <dgm:prSet/>
      <dgm:spPr/>
      <dgm:t>
        <a:bodyPr/>
        <a:lstStyle/>
        <a:p>
          <a:endParaRPr lang="ru-RU"/>
        </a:p>
      </dgm:t>
    </dgm:pt>
    <dgm:pt modelId="{4C17ADD5-67A3-40B7-9F26-47372F94D45B}">
      <dgm:prSet/>
      <dgm:spPr/>
      <dgm:t>
        <a:bodyPr/>
        <a:lstStyle/>
        <a:p>
          <a:pPr rtl="0"/>
          <a:r>
            <a:rPr lang="ru-RU" dirty="0" smtClean="0"/>
            <a:t> СЕРВИС-ОРИЕНТИРОВАННЫЙ ДИЗАЙН ПРОФЕССИИ</a:t>
          </a:r>
          <a:endParaRPr lang="ru-RU" dirty="0"/>
        </a:p>
      </dgm:t>
    </dgm:pt>
    <dgm:pt modelId="{21F9F6E9-D816-4E8D-9C4B-6F165EFBD482}" type="parTrans" cxnId="{7848F4F2-F7F3-4FCE-B3B1-B2B0E29E0F79}">
      <dgm:prSet/>
      <dgm:spPr/>
      <dgm:t>
        <a:bodyPr/>
        <a:lstStyle/>
        <a:p>
          <a:endParaRPr lang="ru-RU"/>
        </a:p>
      </dgm:t>
    </dgm:pt>
    <dgm:pt modelId="{8F512783-CFEA-4342-9A19-9018B1E10920}" type="sibTrans" cxnId="{7848F4F2-F7F3-4FCE-B3B1-B2B0E29E0F79}">
      <dgm:prSet/>
      <dgm:spPr/>
      <dgm:t>
        <a:bodyPr/>
        <a:lstStyle/>
        <a:p>
          <a:endParaRPr lang="ru-RU"/>
        </a:p>
      </dgm:t>
    </dgm:pt>
    <dgm:pt modelId="{D3366521-4C2C-43E4-B60E-35F977BE01B1}">
      <dgm:prSet/>
      <dgm:spPr/>
      <dgm:t>
        <a:bodyPr/>
        <a:lstStyle/>
        <a:p>
          <a:r>
            <a:rPr lang="ru-RU" dirty="0" smtClean="0"/>
            <a:t> Отказ от целенаправленной подготовки универсального специалиста обучения-воспитания-гражданственности-</a:t>
          </a:r>
          <a:r>
            <a:rPr lang="ru-RU" dirty="0" err="1" smtClean="0"/>
            <a:t>идеологичности</a:t>
          </a:r>
          <a:r>
            <a:rPr lang="ru-RU" dirty="0" smtClean="0"/>
            <a:t> – отказ от планирования будущего</a:t>
          </a:r>
          <a:endParaRPr lang="ru-RU" dirty="0"/>
        </a:p>
      </dgm:t>
    </dgm:pt>
    <dgm:pt modelId="{0E835242-0662-474C-98FE-70BF79033F2C}" type="parTrans" cxnId="{D3BD21CD-46E2-4C29-8609-514BEE774BF0}">
      <dgm:prSet/>
      <dgm:spPr/>
      <dgm:t>
        <a:bodyPr/>
        <a:lstStyle/>
        <a:p>
          <a:endParaRPr lang="ru-RU"/>
        </a:p>
      </dgm:t>
    </dgm:pt>
    <dgm:pt modelId="{3F09B72C-137F-452C-832C-8F0B0B5B9556}" type="sibTrans" cxnId="{D3BD21CD-46E2-4C29-8609-514BEE774BF0}">
      <dgm:prSet/>
      <dgm:spPr/>
      <dgm:t>
        <a:bodyPr/>
        <a:lstStyle/>
        <a:p>
          <a:endParaRPr lang="ru-RU"/>
        </a:p>
      </dgm:t>
    </dgm:pt>
    <dgm:pt modelId="{70BF3E3C-C6ED-4B23-8878-CFEFC3DE08E4}">
      <dgm:prSet/>
      <dgm:spPr/>
      <dgm:t>
        <a:bodyPr/>
        <a:lstStyle/>
        <a:p>
          <a:pPr rtl="0"/>
          <a:r>
            <a:rPr lang="ru-RU" dirty="0" smtClean="0"/>
            <a:t> ОРИЕНТИР: СОЗДАНИЕ ЦЕННОСТЕЙ (ОБРАЗОВАНИЕ - ВОСПИТАНИЕ) : ТОТАЛЬНАЯ СЕТЬ СОЗДАНИЯ ЦЕННОСТЕЙ</a:t>
          </a:r>
          <a:endParaRPr lang="ru-RU" dirty="0">
            <a:solidFill>
              <a:srgbClr val="C00000"/>
            </a:solidFill>
          </a:endParaRPr>
        </a:p>
      </dgm:t>
    </dgm:pt>
    <dgm:pt modelId="{FBE62782-85ED-4430-BA80-B34FB8ADADC7}" type="parTrans" cxnId="{CB10D6E7-C41F-4B15-905E-502CA1418655}">
      <dgm:prSet/>
      <dgm:spPr/>
      <dgm:t>
        <a:bodyPr/>
        <a:lstStyle/>
        <a:p>
          <a:endParaRPr lang="ru-RU"/>
        </a:p>
      </dgm:t>
    </dgm:pt>
    <dgm:pt modelId="{9A61D8EB-99F1-4146-8316-E18EA6412005}" type="sibTrans" cxnId="{CB10D6E7-C41F-4B15-905E-502CA1418655}">
      <dgm:prSet/>
      <dgm:spPr/>
      <dgm:t>
        <a:bodyPr/>
        <a:lstStyle/>
        <a:p>
          <a:endParaRPr lang="ru-RU"/>
        </a:p>
      </dgm:t>
    </dgm:pt>
    <dgm:pt modelId="{958E1962-A399-49CB-8DC4-9A47A30DF696}">
      <dgm:prSet/>
      <dgm:spPr/>
      <dgm:t>
        <a:bodyPr/>
        <a:lstStyle/>
        <a:p>
          <a:pPr rtl="0"/>
          <a:r>
            <a:rPr lang="ru-RU" dirty="0" smtClean="0"/>
            <a:t> СОЗДАНИЕ ЖЕЛАЕМОГО БУДУЩЕГО ЧЕРЕЗ ЖЕЛАЕМОГО ЧЕЛОВЕКА</a:t>
          </a:r>
        </a:p>
      </dgm:t>
    </dgm:pt>
    <dgm:pt modelId="{3B645910-14B0-4166-9C43-1557E39AB5AB}" type="parTrans" cxnId="{92782896-9A2E-4895-8A63-DEF359ABB905}">
      <dgm:prSet/>
      <dgm:spPr/>
      <dgm:t>
        <a:bodyPr/>
        <a:lstStyle/>
        <a:p>
          <a:endParaRPr lang="ru-RU"/>
        </a:p>
      </dgm:t>
    </dgm:pt>
    <dgm:pt modelId="{62B1B034-AD0E-4998-AE15-A661698F2E20}" type="sibTrans" cxnId="{92782896-9A2E-4895-8A63-DEF359ABB905}">
      <dgm:prSet/>
      <dgm:spPr/>
      <dgm:t>
        <a:bodyPr/>
        <a:lstStyle/>
        <a:p>
          <a:endParaRPr lang="ru-RU"/>
        </a:p>
      </dgm:t>
    </dgm:pt>
    <dgm:pt modelId="{EBE2BE60-6AC5-4D94-B6AC-4ED4F1D85356}" type="pres">
      <dgm:prSet presAssocID="{D12FED94-1BCE-4009-B26B-2B98F7E67AE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8A86CF-E441-46F2-BC2C-EA80698AFD03}" type="pres">
      <dgm:prSet presAssocID="{27ABF184-F476-45AF-9284-FE68BD90B310}" presName="parentLin" presStyleCnt="0"/>
      <dgm:spPr/>
      <dgm:t>
        <a:bodyPr/>
        <a:lstStyle/>
        <a:p>
          <a:endParaRPr lang="ru-RU"/>
        </a:p>
      </dgm:t>
    </dgm:pt>
    <dgm:pt modelId="{B8D4B87C-5686-4E3B-A35A-52E2377BCED6}" type="pres">
      <dgm:prSet presAssocID="{27ABF184-F476-45AF-9284-FE68BD90B31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09D7750-1EDE-4CFA-954F-8B9AE7975002}" type="pres">
      <dgm:prSet presAssocID="{27ABF184-F476-45AF-9284-FE68BD90B31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5DAA0F-6FB8-4BFF-A3C2-CEB9FE16EEDB}" type="pres">
      <dgm:prSet presAssocID="{27ABF184-F476-45AF-9284-FE68BD90B310}" presName="negativeSpace" presStyleCnt="0"/>
      <dgm:spPr/>
      <dgm:t>
        <a:bodyPr/>
        <a:lstStyle/>
        <a:p>
          <a:endParaRPr lang="ru-RU"/>
        </a:p>
      </dgm:t>
    </dgm:pt>
    <dgm:pt modelId="{08C9FDC2-D139-49E3-850A-3A9C581B1D44}" type="pres">
      <dgm:prSet presAssocID="{27ABF184-F476-45AF-9284-FE68BD90B310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D99BE2-2D3A-443B-847D-D0691DB62EAE}" type="pres">
      <dgm:prSet presAssocID="{514635C1-F1B4-4C5A-80EE-A2D78858EB6C}" presName="spaceBetweenRectangles" presStyleCnt="0"/>
      <dgm:spPr/>
      <dgm:t>
        <a:bodyPr/>
        <a:lstStyle/>
        <a:p>
          <a:endParaRPr lang="ru-RU"/>
        </a:p>
      </dgm:t>
    </dgm:pt>
    <dgm:pt modelId="{540CC2C9-4052-49C3-9B8F-D5D8F4CF795B}" type="pres">
      <dgm:prSet presAssocID="{EAFD89F0-10BE-48F1-98D0-0B36B61C2438}" presName="parentLin" presStyleCnt="0"/>
      <dgm:spPr/>
      <dgm:t>
        <a:bodyPr/>
        <a:lstStyle/>
        <a:p>
          <a:endParaRPr lang="ru-RU"/>
        </a:p>
      </dgm:t>
    </dgm:pt>
    <dgm:pt modelId="{1EBDD362-6B0A-43BF-83B9-3437C7C01C79}" type="pres">
      <dgm:prSet presAssocID="{EAFD89F0-10BE-48F1-98D0-0B36B61C243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53BCCB3-228E-4BB1-BF2A-877F11969C81}" type="pres">
      <dgm:prSet presAssocID="{EAFD89F0-10BE-48F1-98D0-0B36B61C243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9863D6-1A3A-4294-B19C-ACE9266A85BC}" type="pres">
      <dgm:prSet presAssocID="{EAFD89F0-10BE-48F1-98D0-0B36B61C2438}" presName="negativeSpace" presStyleCnt="0"/>
      <dgm:spPr/>
      <dgm:t>
        <a:bodyPr/>
        <a:lstStyle/>
        <a:p>
          <a:endParaRPr lang="ru-RU"/>
        </a:p>
      </dgm:t>
    </dgm:pt>
    <dgm:pt modelId="{77347E56-54AC-4A0E-B650-7FBE5151DFAA}" type="pres">
      <dgm:prSet presAssocID="{EAFD89F0-10BE-48F1-98D0-0B36B61C2438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7EF53A-C391-4F21-851F-7B3B7FF02185}" type="pres">
      <dgm:prSet presAssocID="{AA373910-92B1-46F4-9838-C210FD330D0A}" presName="spaceBetweenRectangles" presStyleCnt="0"/>
      <dgm:spPr/>
      <dgm:t>
        <a:bodyPr/>
        <a:lstStyle/>
        <a:p>
          <a:endParaRPr lang="ru-RU"/>
        </a:p>
      </dgm:t>
    </dgm:pt>
    <dgm:pt modelId="{A3B28FE8-C9DE-4E64-B54F-F8750B409506}" type="pres">
      <dgm:prSet presAssocID="{98E45710-55F8-4486-80A2-D8BE8863054F}" presName="parentLin" presStyleCnt="0"/>
      <dgm:spPr/>
      <dgm:t>
        <a:bodyPr/>
        <a:lstStyle/>
        <a:p>
          <a:endParaRPr lang="ru-RU"/>
        </a:p>
      </dgm:t>
    </dgm:pt>
    <dgm:pt modelId="{2E0D60FB-1928-4864-9C62-CED68A968638}" type="pres">
      <dgm:prSet presAssocID="{98E45710-55F8-4486-80A2-D8BE8863054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95D22CF5-C306-4D1E-960D-68B7CAD1118B}" type="pres">
      <dgm:prSet presAssocID="{98E45710-55F8-4486-80A2-D8BE8863054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B71A66-9BB8-474E-B12E-8D03432B5A3A}" type="pres">
      <dgm:prSet presAssocID="{98E45710-55F8-4486-80A2-D8BE8863054F}" presName="negativeSpace" presStyleCnt="0"/>
      <dgm:spPr/>
      <dgm:t>
        <a:bodyPr/>
        <a:lstStyle/>
        <a:p>
          <a:endParaRPr lang="ru-RU"/>
        </a:p>
      </dgm:t>
    </dgm:pt>
    <dgm:pt modelId="{53C08E60-E37E-48FB-A8DD-19DC211F37B9}" type="pres">
      <dgm:prSet presAssocID="{98E45710-55F8-4486-80A2-D8BE8863054F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57BDA0-AE88-458C-817B-C3E0696D1640}" type="presOf" srcId="{98E45710-55F8-4486-80A2-D8BE8863054F}" destId="{2E0D60FB-1928-4864-9C62-CED68A968638}" srcOrd="0" destOrd="0" presId="urn:microsoft.com/office/officeart/2005/8/layout/list1"/>
    <dgm:cxn modelId="{CB10D6E7-C41F-4B15-905E-502CA1418655}" srcId="{EAFD89F0-10BE-48F1-98D0-0B36B61C2438}" destId="{70BF3E3C-C6ED-4B23-8878-CFEFC3DE08E4}" srcOrd="1" destOrd="0" parTransId="{FBE62782-85ED-4430-BA80-B34FB8ADADC7}" sibTransId="{9A61D8EB-99F1-4146-8316-E18EA6412005}"/>
    <dgm:cxn modelId="{E2F7081A-8732-4D4F-854A-95E1E43802EF}" type="presOf" srcId="{D12FED94-1BCE-4009-B26B-2B98F7E67AEF}" destId="{EBE2BE60-6AC5-4D94-B6AC-4ED4F1D85356}" srcOrd="0" destOrd="0" presId="urn:microsoft.com/office/officeart/2005/8/layout/list1"/>
    <dgm:cxn modelId="{597C749B-2D3B-4F13-A763-D1011A22903F}" srcId="{D12FED94-1BCE-4009-B26B-2B98F7E67AEF}" destId="{98E45710-55F8-4486-80A2-D8BE8863054F}" srcOrd="2" destOrd="0" parTransId="{0EDCF55D-6E07-4A8F-9911-A43F21291C37}" sibTransId="{81370C2B-EEA9-4251-9E7B-240E64BF7B0A}"/>
    <dgm:cxn modelId="{51927D42-7A09-4427-9F13-75F1A82DF2B4}" type="presOf" srcId="{958E1962-A399-49CB-8DC4-9A47A30DF696}" destId="{08C9FDC2-D139-49E3-850A-3A9C581B1D44}" srcOrd="0" destOrd="0" presId="urn:microsoft.com/office/officeart/2005/8/layout/list1"/>
    <dgm:cxn modelId="{6152BC6D-912F-4DA6-A93F-E895EF963570}" srcId="{D12FED94-1BCE-4009-B26B-2B98F7E67AEF}" destId="{EAFD89F0-10BE-48F1-98D0-0B36B61C2438}" srcOrd="1" destOrd="0" parTransId="{7C5D418F-CA24-487C-A94E-3BE8CB6E505A}" sibTransId="{AA373910-92B1-46F4-9838-C210FD330D0A}"/>
    <dgm:cxn modelId="{8135D798-23C5-445A-97D7-370220AF8F45}" type="presOf" srcId="{27ABF184-F476-45AF-9284-FE68BD90B310}" destId="{909D7750-1EDE-4CFA-954F-8B9AE7975002}" srcOrd="1" destOrd="0" presId="urn:microsoft.com/office/officeart/2005/8/layout/list1"/>
    <dgm:cxn modelId="{DA700BB2-A4D3-459A-B8D7-63A971A8B783}" type="presOf" srcId="{EAFD89F0-10BE-48F1-98D0-0B36B61C2438}" destId="{353BCCB3-228E-4BB1-BF2A-877F11969C81}" srcOrd="1" destOrd="0" presId="urn:microsoft.com/office/officeart/2005/8/layout/list1"/>
    <dgm:cxn modelId="{5BAFDD93-7E7B-4D1B-8767-C1CEE60A087F}" type="presOf" srcId="{D3366521-4C2C-43E4-B60E-35F977BE01B1}" destId="{53C08E60-E37E-48FB-A8DD-19DC211F37B9}" srcOrd="0" destOrd="0" presId="urn:microsoft.com/office/officeart/2005/8/layout/list1"/>
    <dgm:cxn modelId="{D3BD21CD-46E2-4C29-8609-514BEE774BF0}" srcId="{98E45710-55F8-4486-80A2-D8BE8863054F}" destId="{D3366521-4C2C-43E4-B60E-35F977BE01B1}" srcOrd="0" destOrd="0" parTransId="{0E835242-0662-474C-98FE-70BF79033F2C}" sibTransId="{3F09B72C-137F-452C-832C-8F0B0B5B9556}"/>
    <dgm:cxn modelId="{2E626FE0-F0F5-46A6-831F-30805314CB08}" type="presOf" srcId="{4C17ADD5-67A3-40B7-9F26-47372F94D45B}" destId="{77347E56-54AC-4A0E-B650-7FBE5151DFAA}" srcOrd="0" destOrd="0" presId="urn:microsoft.com/office/officeart/2005/8/layout/list1"/>
    <dgm:cxn modelId="{92782896-9A2E-4895-8A63-DEF359ABB905}" srcId="{27ABF184-F476-45AF-9284-FE68BD90B310}" destId="{958E1962-A399-49CB-8DC4-9A47A30DF696}" srcOrd="0" destOrd="0" parTransId="{3B645910-14B0-4166-9C43-1557E39AB5AB}" sibTransId="{62B1B034-AD0E-4998-AE15-A661698F2E20}"/>
    <dgm:cxn modelId="{7848F4F2-F7F3-4FCE-B3B1-B2B0E29E0F79}" srcId="{EAFD89F0-10BE-48F1-98D0-0B36B61C2438}" destId="{4C17ADD5-67A3-40B7-9F26-47372F94D45B}" srcOrd="0" destOrd="0" parTransId="{21F9F6E9-D816-4E8D-9C4B-6F165EFBD482}" sibTransId="{8F512783-CFEA-4342-9A19-9018B1E10920}"/>
    <dgm:cxn modelId="{991C9294-510F-43B7-A777-55637E33BC6B}" type="presOf" srcId="{27ABF184-F476-45AF-9284-FE68BD90B310}" destId="{B8D4B87C-5686-4E3B-A35A-52E2377BCED6}" srcOrd="0" destOrd="0" presId="urn:microsoft.com/office/officeart/2005/8/layout/list1"/>
    <dgm:cxn modelId="{0EF58F92-CE10-4511-91B5-F0021D067E93}" type="presOf" srcId="{EAFD89F0-10BE-48F1-98D0-0B36B61C2438}" destId="{1EBDD362-6B0A-43BF-83B9-3437C7C01C79}" srcOrd="0" destOrd="0" presId="urn:microsoft.com/office/officeart/2005/8/layout/list1"/>
    <dgm:cxn modelId="{DEE4B91B-F54C-47E8-98A3-5A9FECE10102}" srcId="{D12FED94-1BCE-4009-B26B-2B98F7E67AEF}" destId="{27ABF184-F476-45AF-9284-FE68BD90B310}" srcOrd="0" destOrd="0" parTransId="{A454FF0B-328B-45D7-8505-723684E3B864}" sibTransId="{514635C1-F1B4-4C5A-80EE-A2D78858EB6C}"/>
    <dgm:cxn modelId="{88327E6A-4867-447F-B01A-11F4261B1EA8}" type="presOf" srcId="{98E45710-55F8-4486-80A2-D8BE8863054F}" destId="{95D22CF5-C306-4D1E-960D-68B7CAD1118B}" srcOrd="1" destOrd="0" presId="urn:microsoft.com/office/officeart/2005/8/layout/list1"/>
    <dgm:cxn modelId="{D88E3DCE-5BE4-4171-8676-8D5FE84A0AAE}" type="presOf" srcId="{70BF3E3C-C6ED-4B23-8878-CFEFC3DE08E4}" destId="{77347E56-54AC-4A0E-B650-7FBE5151DFAA}" srcOrd="0" destOrd="1" presId="urn:microsoft.com/office/officeart/2005/8/layout/list1"/>
    <dgm:cxn modelId="{A6BAD92D-9746-4861-83B5-5A25E8C82314}" type="presParOf" srcId="{EBE2BE60-6AC5-4D94-B6AC-4ED4F1D85356}" destId="{488A86CF-E441-46F2-BC2C-EA80698AFD03}" srcOrd="0" destOrd="0" presId="urn:microsoft.com/office/officeart/2005/8/layout/list1"/>
    <dgm:cxn modelId="{634263DF-FEB2-41C5-A46D-AA8AA4EDB3BC}" type="presParOf" srcId="{488A86CF-E441-46F2-BC2C-EA80698AFD03}" destId="{B8D4B87C-5686-4E3B-A35A-52E2377BCED6}" srcOrd="0" destOrd="0" presId="urn:microsoft.com/office/officeart/2005/8/layout/list1"/>
    <dgm:cxn modelId="{2C9C4EEB-0EC1-4785-8066-E505A3AA81EC}" type="presParOf" srcId="{488A86CF-E441-46F2-BC2C-EA80698AFD03}" destId="{909D7750-1EDE-4CFA-954F-8B9AE7975002}" srcOrd="1" destOrd="0" presId="urn:microsoft.com/office/officeart/2005/8/layout/list1"/>
    <dgm:cxn modelId="{C1BB4133-0BD3-4E66-826A-03E3426264E1}" type="presParOf" srcId="{EBE2BE60-6AC5-4D94-B6AC-4ED4F1D85356}" destId="{B75DAA0F-6FB8-4BFF-A3C2-CEB9FE16EEDB}" srcOrd="1" destOrd="0" presId="urn:microsoft.com/office/officeart/2005/8/layout/list1"/>
    <dgm:cxn modelId="{A26AD365-735A-42D4-A4E6-97EB393BFF17}" type="presParOf" srcId="{EBE2BE60-6AC5-4D94-B6AC-4ED4F1D85356}" destId="{08C9FDC2-D139-49E3-850A-3A9C581B1D44}" srcOrd="2" destOrd="0" presId="urn:microsoft.com/office/officeart/2005/8/layout/list1"/>
    <dgm:cxn modelId="{8B9A0917-5ACA-4F84-BBFE-2EEEDDB8A5F5}" type="presParOf" srcId="{EBE2BE60-6AC5-4D94-B6AC-4ED4F1D85356}" destId="{5BD99BE2-2D3A-443B-847D-D0691DB62EAE}" srcOrd="3" destOrd="0" presId="urn:microsoft.com/office/officeart/2005/8/layout/list1"/>
    <dgm:cxn modelId="{D0D4B523-8E90-4AB8-BF60-6F53A1E2BBFF}" type="presParOf" srcId="{EBE2BE60-6AC5-4D94-B6AC-4ED4F1D85356}" destId="{540CC2C9-4052-49C3-9B8F-D5D8F4CF795B}" srcOrd="4" destOrd="0" presId="urn:microsoft.com/office/officeart/2005/8/layout/list1"/>
    <dgm:cxn modelId="{CFCCDF64-7A7E-434E-BA69-630DA6F4D21D}" type="presParOf" srcId="{540CC2C9-4052-49C3-9B8F-D5D8F4CF795B}" destId="{1EBDD362-6B0A-43BF-83B9-3437C7C01C79}" srcOrd="0" destOrd="0" presId="urn:microsoft.com/office/officeart/2005/8/layout/list1"/>
    <dgm:cxn modelId="{6B9F92F2-8D69-48DD-B7C5-EF11FBEB0FFE}" type="presParOf" srcId="{540CC2C9-4052-49C3-9B8F-D5D8F4CF795B}" destId="{353BCCB3-228E-4BB1-BF2A-877F11969C81}" srcOrd="1" destOrd="0" presId="urn:microsoft.com/office/officeart/2005/8/layout/list1"/>
    <dgm:cxn modelId="{10E7D4E2-B365-4D55-9D57-BD9A5A91E879}" type="presParOf" srcId="{EBE2BE60-6AC5-4D94-B6AC-4ED4F1D85356}" destId="{FA9863D6-1A3A-4294-B19C-ACE9266A85BC}" srcOrd="5" destOrd="0" presId="urn:microsoft.com/office/officeart/2005/8/layout/list1"/>
    <dgm:cxn modelId="{4E197D8C-E116-426B-B42C-2661CBA835C3}" type="presParOf" srcId="{EBE2BE60-6AC5-4D94-B6AC-4ED4F1D85356}" destId="{77347E56-54AC-4A0E-B650-7FBE5151DFAA}" srcOrd="6" destOrd="0" presId="urn:microsoft.com/office/officeart/2005/8/layout/list1"/>
    <dgm:cxn modelId="{43AFBF4C-8308-4FCB-B8B0-42D2098B6C27}" type="presParOf" srcId="{EBE2BE60-6AC5-4D94-B6AC-4ED4F1D85356}" destId="{C67EF53A-C391-4F21-851F-7B3B7FF02185}" srcOrd="7" destOrd="0" presId="urn:microsoft.com/office/officeart/2005/8/layout/list1"/>
    <dgm:cxn modelId="{8769F13A-A6B6-4ACF-AA00-5DACE04E3B62}" type="presParOf" srcId="{EBE2BE60-6AC5-4D94-B6AC-4ED4F1D85356}" destId="{A3B28FE8-C9DE-4E64-B54F-F8750B409506}" srcOrd="8" destOrd="0" presId="urn:microsoft.com/office/officeart/2005/8/layout/list1"/>
    <dgm:cxn modelId="{B9C8CEF4-BA2B-4C14-B2E5-C1DA1FB6651C}" type="presParOf" srcId="{A3B28FE8-C9DE-4E64-B54F-F8750B409506}" destId="{2E0D60FB-1928-4864-9C62-CED68A968638}" srcOrd="0" destOrd="0" presId="urn:microsoft.com/office/officeart/2005/8/layout/list1"/>
    <dgm:cxn modelId="{AE11FEBA-6FA2-43F9-8C6A-EAC1D8A73AFE}" type="presParOf" srcId="{A3B28FE8-C9DE-4E64-B54F-F8750B409506}" destId="{95D22CF5-C306-4D1E-960D-68B7CAD1118B}" srcOrd="1" destOrd="0" presId="urn:microsoft.com/office/officeart/2005/8/layout/list1"/>
    <dgm:cxn modelId="{572ABC2C-A165-4346-8324-E9C623FF2338}" type="presParOf" srcId="{EBE2BE60-6AC5-4D94-B6AC-4ED4F1D85356}" destId="{41B71A66-9BB8-474E-B12E-8D03432B5A3A}" srcOrd="9" destOrd="0" presId="urn:microsoft.com/office/officeart/2005/8/layout/list1"/>
    <dgm:cxn modelId="{1924DB1E-87E9-4B58-B342-423903E0BCD2}" type="presParOf" srcId="{EBE2BE60-6AC5-4D94-B6AC-4ED4F1D85356}" destId="{53C08E60-E37E-48FB-A8DD-19DC211F37B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FE57F-ADAF-45A2-9213-5C57023FA1F5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F1C7FD-FFD0-44D0-98B0-D9E34E49BA71}">
      <dgm:prSet custT="1"/>
      <dgm:spPr/>
      <dgm:t>
        <a:bodyPr/>
        <a:lstStyle/>
        <a:p>
          <a:pPr rtl="0"/>
          <a:r>
            <a:rPr lang="ru-RU" sz="2000" dirty="0" smtClean="0">
              <a:solidFill>
                <a:schemeClr val="tx1">
                  <a:lumMod val="95000"/>
                  <a:lumOff val="5000"/>
                </a:schemeClr>
              </a:solidFill>
            </a:rPr>
            <a:t>1</a:t>
          </a:r>
          <a:endParaRPr lang="ru-RU" sz="20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102FA4D-A43F-4F51-8423-2646EA3D37ED}" type="parTrans" cxnId="{5252151C-C4F2-42A7-AA3C-0B74F6A5AB5D}">
      <dgm:prSet/>
      <dgm:spPr/>
      <dgm:t>
        <a:bodyPr/>
        <a:lstStyle/>
        <a:p>
          <a:endParaRPr lang="ru-RU"/>
        </a:p>
      </dgm:t>
    </dgm:pt>
    <dgm:pt modelId="{B976AA0A-7FC0-44C1-BC76-472452A42A1E}" type="sibTrans" cxnId="{5252151C-C4F2-42A7-AA3C-0B74F6A5AB5D}">
      <dgm:prSet/>
      <dgm:spPr/>
      <dgm:t>
        <a:bodyPr/>
        <a:lstStyle/>
        <a:p>
          <a:endParaRPr lang="ru-RU"/>
        </a:p>
      </dgm:t>
    </dgm:pt>
    <dgm:pt modelId="{1DB4970F-F39C-423C-B271-471370E6D85C}">
      <dgm:prSet custT="1"/>
      <dgm:spPr/>
      <dgm:t>
        <a:bodyPr/>
        <a:lstStyle/>
        <a:p>
          <a:pPr rtl="0"/>
          <a:r>
            <a:rPr lang="ru-RU" sz="2000" dirty="0" smtClean="0"/>
            <a:t>3</a:t>
          </a:r>
          <a:endParaRPr lang="ru-RU" sz="2000" dirty="0"/>
        </a:p>
      </dgm:t>
    </dgm:pt>
    <dgm:pt modelId="{087E86F8-75E4-4BBF-B3B5-12BC56A9600B}" type="parTrans" cxnId="{C3C9E60D-86C0-43A6-9042-FE4D09996529}">
      <dgm:prSet/>
      <dgm:spPr/>
      <dgm:t>
        <a:bodyPr/>
        <a:lstStyle/>
        <a:p>
          <a:endParaRPr lang="ru-RU"/>
        </a:p>
      </dgm:t>
    </dgm:pt>
    <dgm:pt modelId="{A5F4E4C1-46E0-430F-A961-ED080FD24D8C}" type="sibTrans" cxnId="{C3C9E60D-86C0-43A6-9042-FE4D09996529}">
      <dgm:prSet/>
      <dgm:spPr/>
      <dgm:t>
        <a:bodyPr/>
        <a:lstStyle/>
        <a:p>
          <a:endParaRPr lang="ru-RU"/>
        </a:p>
      </dgm:t>
    </dgm:pt>
    <dgm:pt modelId="{6ACEEB6F-C7D2-4C8E-9866-54F336D83944}">
      <dgm:prSet custT="1"/>
      <dgm:spPr/>
      <dgm:t>
        <a:bodyPr/>
        <a:lstStyle/>
        <a:p>
          <a:pPr rtl="0"/>
          <a:r>
            <a:rPr lang="ru-RU" sz="2000" dirty="0" smtClean="0"/>
            <a:t>4</a:t>
          </a:r>
          <a:endParaRPr lang="ru-RU" sz="2000" dirty="0"/>
        </a:p>
      </dgm:t>
    </dgm:pt>
    <dgm:pt modelId="{D8B98F45-D277-4939-8A32-0AC5DE8A834C}" type="parTrans" cxnId="{54B696F9-DF2F-415B-AB9A-71C144D7414C}">
      <dgm:prSet/>
      <dgm:spPr/>
      <dgm:t>
        <a:bodyPr/>
        <a:lstStyle/>
        <a:p>
          <a:endParaRPr lang="ru-RU"/>
        </a:p>
      </dgm:t>
    </dgm:pt>
    <dgm:pt modelId="{5E054785-441B-41DF-B329-F53989D7C652}" type="sibTrans" cxnId="{54B696F9-DF2F-415B-AB9A-71C144D7414C}">
      <dgm:prSet/>
      <dgm:spPr/>
      <dgm:t>
        <a:bodyPr/>
        <a:lstStyle/>
        <a:p>
          <a:endParaRPr lang="ru-RU"/>
        </a:p>
      </dgm:t>
    </dgm:pt>
    <dgm:pt modelId="{6E466C26-ED3A-4322-BE69-9F2436615664}">
      <dgm:prSet custT="1"/>
      <dgm:spPr/>
      <dgm:t>
        <a:bodyPr/>
        <a:lstStyle/>
        <a:p>
          <a:pPr rtl="0"/>
          <a:r>
            <a:rPr lang="ru-RU" sz="2000" dirty="0" smtClean="0"/>
            <a:t>5</a:t>
          </a:r>
          <a:endParaRPr lang="ru-RU" sz="2000" dirty="0"/>
        </a:p>
      </dgm:t>
    </dgm:pt>
    <dgm:pt modelId="{4C3265AF-AD99-496C-93C8-81E3409573D2}" type="parTrans" cxnId="{AB5093A1-DB9A-4B01-BD35-C3437FB1225A}">
      <dgm:prSet/>
      <dgm:spPr/>
      <dgm:t>
        <a:bodyPr/>
        <a:lstStyle/>
        <a:p>
          <a:endParaRPr lang="ru-RU"/>
        </a:p>
      </dgm:t>
    </dgm:pt>
    <dgm:pt modelId="{D4E6F90E-27C8-4F64-9691-A5F45C0A4EDE}" type="sibTrans" cxnId="{AB5093A1-DB9A-4B01-BD35-C3437FB1225A}">
      <dgm:prSet/>
      <dgm:spPr/>
      <dgm:t>
        <a:bodyPr/>
        <a:lstStyle/>
        <a:p>
          <a:endParaRPr lang="ru-RU"/>
        </a:p>
      </dgm:t>
    </dgm:pt>
    <dgm:pt modelId="{E8C86DF9-D93D-43EC-BC31-E5C9BED49955}">
      <dgm:prSet custT="1"/>
      <dgm:spPr/>
      <dgm:t>
        <a:bodyPr/>
        <a:lstStyle/>
        <a:p>
          <a:pPr rtl="0"/>
          <a:r>
            <a:rPr lang="ru-RU" sz="1800" dirty="0" smtClean="0"/>
            <a:t>7</a:t>
          </a:r>
          <a:endParaRPr lang="ru-RU" sz="1800" dirty="0"/>
        </a:p>
      </dgm:t>
    </dgm:pt>
    <dgm:pt modelId="{C2BA96FB-F2E4-45C8-95F0-259DF3236A26}" type="parTrans" cxnId="{36BECBB7-C8F9-4547-81A7-ED46A1787C60}">
      <dgm:prSet/>
      <dgm:spPr/>
      <dgm:t>
        <a:bodyPr/>
        <a:lstStyle/>
        <a:p>
          <a:endParaRPr lang="ru-RU"/>
        </a:p>
      </dgm:t>
    </dgm:pt>
    <dgm:pt modelId="{0185989B-2A62-4D76-9931-3A6CF25025FA}" type="sibTrans" cxnId="{36BECBB7-C8F9-4547-81A7-ED46A1787C60}">
      <dgm:prSet/>
      <dgm:spPr/>
      <dgm:t>
        <a:bodyPr/>
        <a:lstStyle/>
        <a:p>
          <a:endParaRPr lang="ru-RU"/>
        </a:p>
      </dgm:t>
    </dgm:pt>
    <dgm:pt modelId="{768E0A59-38AF-4EA6-9208-2CB9334BC91C}">
      <dgm:prSet/>
      <dgm:spPr/>
      <dgm:t>
        <a:bodyPr/>
        <a:lstStyle/>
        <a:p>
          <a:endParaRPr lang="ru-RU" dirty="0"/>
        </a:p>
      </dgm:t>
    </dgm:pt>
    <dgm:pt modelId="{A21DF30A-C29D-4860-9320-955356D7E6E9}" type="parTrans" cxnId="{74ADFB69-F186-4A53-895C-3C7DE03CE237}">
      <dgm:prSet/>
      <dgm:spPr/>
      <dgm:t>
        <a:bodyPr/>
        <a:lstStyle/>
        <a:p>
          <a:endParaRPr lang="ru-RU"/>
        </a:p>
      </dgm:t>
    </dgm:pt>
    <dgm:pt modelId="{49298450-6755-478A-A0A5-BE20D07A3085}" type="sibTrans" cxnId="{74ADFB69-F186-4A53-895C-3C7DE03CE237}">
      <dgm:prSet/>
      <dgm:spPr/>
      <dgm:t>
        <a:bodyPr/>
        <a:lstStyle/>
        <a:p>
          <a:endParaRPr lang="ru-RU"/>
        </a:p>
      </dgm:t>
    </dgm:pt>
    <dgm:pt modelId="{E693CE67-4ACB-40B4-8FC8-E91B4001B4F6}">
      <dgm:prSet/>
      <dgm:spPr/>
      <dgm:t>
        <a:bodyPr/>
        <a:lstStyle/>
        <a:p>
          <a:endParaRPr lang="ru-RU" dirty="0"/>
        </a:p>
      </dgm:t>
    </dgm:pt>
    <dgm:pt modelId="{E3E6D769-6267-4DA4-9B85-E7340DD6F999}" type="parTrans" cxnId="{E0D458E2-B9C0-4DA8-AD55-64852F6F0EEE}">
      <dgm:prSet/>
      <dgm:spPr/>
      <dgm:t>
        <a:bodyPr/>
        <a:lstStyle/>
        <a:p>
          <a:endParaRPr lang="ru-RU"/>
        </a:p>
      </dgm:t>
    </dgm:pt>
    <dgm:pt modelId="{2F529676-367B-4085-ADDF-10E1B406FC41}" type="sibTrans" cxnId="{E0D458E2-B9C0-4DA8-AD55-64852F6F0EEE}">
      <dgm:prSet/>
      <dgm:spPr/>
      <dgm:t>
        <a:bodyPr/>
        <a:lstStyle/>
        <a:p>
          <a:endParaRPr lang="ru-RU"/>
        </a:p>
      </dgm:t>
    </dgm:pt>
    <dgm:pt modelId="{F75E4464-9A7E-4FDA-B28B-54FB68C1B51E}">
      <dgm:prSet/>
      <dgm:spPr/>
      <dgm:t>
        <a:bodyPr/>
        <a:lstStyle/>
        <a:p>
          <a:endParaRPr lang="ru-RU" dirty="0"/>
        </a:p>
      </dgm:t>
    </dgm:pt>
    <dgm:pt modelId="{82918EF6-D8F5-4592-8A62-CD201C5CB49C}" type="parTrans" cxnId="{D1AEBDD8-ACC9-4464-AE3C-A922344E6B9C}">
      <dgm:prSet/>
      <dgm:spPr/>
      <dgm:t>
        <a:bodyPr/>
        <a:lstStyle/>
        <a:p>
          <a:endParaRPr lang="ru-RU"/>
        </a:p>
      </dgm:t>
    </dgm:pt>
    <dgm:pt modelId="{D1ECC334-3BA9-4FC7-A29B-A79331574CEE}" type="sibTrans" cxnId="{D1AEBDD8-ACC9-4464-AE3C-A922344E6B9C}">
      <dgm:prSet/>
      <dgm:spPr/>
      <dgm:t>
        <a:bodyPr/>
        <a:lstStyle/>
        <a:p>
          <a:endParaRPr lang="ru-RU"/>
        </a:p>
      </dgm:t>
    </dgm:pt>
    <dgm:pt modelId="{7957EA63-4D82-40FE-8A42-D85A9FDF300D}">
      <dgm:prSet/>
      <dgm:spPr/>
      <dgm:t>
        <a:bodyPr/>
        <a:lstStyle/>
        <a:p>
          <a:pPr rtl="0"/>
          <a:endParaRPr lang="ru-RU" dirty="0"/>
        </a:p>
      </dgm:t>
    </dgm:pt>
    <dgm:pt modelId="{07FBD6D9-A9A5-4C23-A600-8FFAFE1F4E72}" type="parTrans" cxnId="{BF554E98-3F66-461D-A985-578733AE0070}">
      <dgm:prSet/>
      <dgm:spPr/>
      <dgm:t>
        <a:bodyPr/>
        <a:lstStyle/>
        <a:p>
          <a:endParaRPr lang="ru-RU"/>
        </a:p>
      </dgm:t>
    </dgm:pt>
    <dgm:pt modelId="{652C6E41-B61F-4198-B471-813BD1020646}" type="sibTrans" cxnId="{BF554E98-3F66-461D-A985-578733AE0070}">
      <dgm:prSet/>
      <dgm:spPr/>
      <dgm:t>
        <a:bodyPr/>
        <a:lstStyle/>
        <a:p>
          <a:endParaRPr lang="ru-RU"/>
        </a:p>
      </dgm:t>
    </dgm:pt>
    <dgm:pt modelId="{B795EA38-7741-4641-99FD-7937797397E9}">
      <dgm:prSet/>
      <dgm:spPr/>
      <dgm:t>
        <a:bodyPr/>
        <a:lstStyle/>
        <a:p>
          <a:endParaRPr lang="ru-RU" dirty="0"/>
        </a:p>
      </dgm:t>
    </dgm:pt>
    <dgm:pt modelId="{0FF88866-1EF8-465D-AA32-2E553CE65A6F}" type="parTrans" cxnId="{7DD31C7E-D34C-4C2D-A9CE-00E7FA9D705F}">
      <dgm:prSet/>
      <dgm:spPr/>
      <dgm:t>
        <a:bodyPr/>
        <a:lstStyle/>
        <a:p>
          <a:endParaRPr lang="ru-RU"/>
        </a:p>
      </dgm:t>
    </dgm:pt>
    <dgm:pt modelId="{10679761-1014-4263-B742-06A6CFF9CF2F}" type="sibTrans" cxnId="{7DD31C7E-D34C-4C2D-A9CE-00E7FA9D705F}">
      <dgm:prSet/>
      <dgm:spPr/>
      <dgm:t>
        <a:bodyPr/>
        <a:lstStyle/>
        <a:p>
          <a:endParaRPr lang="ru-RU"/>
        </a:p>
      </dgm:t>
    </dgm:pt>
    <dgm:pt modelId="{B49ECCFD-96BC-4601-8EA0-718A35E33C43}">
      <dgm:prSet/>
      <dgm:spPr/>
      <dgm:t>
        <a:bodyPr/>
        <a:lstStyle/>
        <a:p>
          <a:endParaRPr lang="ru-RU" dirty="0"/>
        </a:p>
      </dgm:t>
    </dgm:pt>
    <dgm:pt modelId="{2002F29A-517F-4190-9967-411DED7E9E0E}" type="parTrans" cxnId="{EB665572-A6EF-4040-81C5-48E30AF4EB78}">
      <dgm:prSet/>
      <dgm:spPr/>
      <dgm:t>
        <a:bodyPr/>
        <a:lstStyle/>
        <a:p>
          <a:endParaRPr lang="ru-RU"/>
        </a:p>
      </dgm:t>
    </dgm:pt>
    <dgm:pt modelId="{8A29D1D0-4AB8-4E9D-8BA6-0BD748DA2E4B}" type="sibTrans" cxnId="{EB665572-A6EF-4040-81C5-48E30AF4EB78}">
      <dgm:prSet/>
      <dgm:spPr/>
      <dgm:t>
        <a:bodyPr/>
        <a:lstStyle/>
        <a:p>
          <a:endParaRPr lang="ru-RU"/>
        </a:p>
      </dgm:t>
    </dgm:pt>
    <dgm:pt modelId="{E1452452-48EB-4296-BB60-41F14BA9B587}">
      <dgm:prSet/>
      <dgm:spPr/>
      <dgm:t>
        <a:bodyPr/>
        <a:lstStyle/>
        <a:p>
          <a:endParaRPr lang="ru-RU" dirty="0"/>
        </a:p>
      </dgm:t>
    </dgm:pt>
    <dgm:pt modelId="{D10C86A8-A009-4475-BF27-574EAF4E50D8}" type="parTrans" cxnId="{4250046D-DE2D-4653-8368-BFD1A80A5329}">
      <dgm:prSet/>
      <dgm:spPr/>
      <dgm:t>
        <a:bodyPr/>
        <a:lstStyle/>
        <a:p>
          <a:endParaRPr lang="ru-RU"/>
        </a:p>
      </dgm:t>
    </dgm:pt>
    <dgm:pt modelId="{9A45E759-79F7-4AE1-B317-86D8E194E255}" type="sibTrans" cxnId="{4250046D-DE2D-4653-8368-BFD1A80A5329}">
      <dgm:prSet/>
      <dgm:spPr/>
      <dgm:t>
        <a:bodyPr/>
        <a:lstStyle/>
        <a:p>
          <a:endParaRPr lang="ru-RU"/>
        </a:p>
      </dgm:t>
    </dgm:pt>
    <dgm:pt modelId="{1132162D-375F-4785-9FF2-134F356252D3}">
      <dgm:prSet custT="1"/>
      <dgm:spPr/>
      <dgm:t>
        <a:bodyPr/>
        <a:lstStyle/>
        <a:p>
          <a:pPr rtl="0"/>
          <a:r>
            <a:rPr lang="ru-RU" sz="2000" dirty="0" smtClean="0"/>
            <a:t>6</a:t>
          </a:r>
          <a:endParaRPr lang="ru-RU" sz="2000" dirty="0"/>
        </a:p>
      </dgm:t>
    </dgm:pt>
    <dgm:pt modelId="{B88A1E17-C2F0-4581-A478-4F86D8188FAA}" type="sibTrans" cxnId="{90807B91-5990-46A6-834E-2C6A7EAA5CC9}">
      <dgm:prSet/>
      <dgm:spPr/>
      <dgm:t>
        <a:bodyPr/>
        <a:lstStyle/>
        <a:p>
          <a:endParaRPr lang="ru-RU"/>
        </a:p>
      </dgm:t>
    </dgm:pt>
    <dgm:pt modelId="{FFFB868D-A059-4E6A-BF80-3A93FE7A50E9}" type="parTrans" cxnId="{90807B91-5990-46A6-834E-2C6A7EAA5CC9}">
      <dgm:prSet/>
      <dgm:spPr/>
      <dgm:t>
        <a:bodyPr/>
        <a:lstStyle/>
        <a:p>
          <a:endParaRPr lang="ru-RU"/>
        </a:p>
      </dgm:t>
    </dgm:pt>
    <dgm:pt modelId="{0F8E611A-1225-4FF8-8863-00C9D0C5CF56}">
      <dgm:prSet custT="1"/>
      <dgm:spPr/>
      <dgm:t>
        <a:bodyPr/>
        <a:lstStyle/>
        <a:p>
          <a:pPr rtl="0"/>
          <a:r>
            <a:rPr lang="ru-RU" sz="2000" dirty="0" smtClean="0"/>
            <a:t>2</a:t>
          </a:r>
          <a:endParaRPr lang="ru-RU" sz="2000" dirty="0"/>
        </a:p>
      </dgm:t>
    </dgm:pt>
    <dgm:pt modelId="{35E04EE9-1CA4-4630-BD38-DE3E75BFBA72}" type="parTrans" cxnId="{31F4E81E-6953-41FE-8253-38535E0E0125}">
      <dgm:prSet/>
      <dgm:spPr/>
      <dgm:t>
        <a:bodyPr/>
        <a:lstStyle/>
        <a:p>
          <a:endParaRPr lang="ru-RU"/>
        </a:p>
      </dgm:t>
    </dgm:pt>
    <dgm:pt modelId="{A3BD2475-4B72-4EDB-ACF9-A104CDA74A98}" type="sibTrans" cxnId="{31F4E81E-6953-41FE-8253-38535E0E0125}">
      <dgm:prSet/>
      <dgm:spPr/>
      <dgm:t>
        <a:bodyPr/>
        <a:lstStyle/>
        <a:p>
          <a:endParaRPr lang="ru-RU"/>
        </a:p>
      </dgm:t>
    </dgm:pt>
    <dgm:pt modelId="{5E31F498-90B9-4AA7-B6E1-E07134BD467E}" type="pres">
      <dgm:prSet presAssocID="{BD3FE57F-ADAF-45A2-9213-5C57023FA1F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68625D-7B59-42FF-BB16-056281DDB43B}" type="pres">
      <dgm:prSet presAssocID="{04F1C7FD-FFD0-44D0-98B0-D9E34E49BA71}" presName="circ1" presStyleLbl="vennNode1" presStyleIdx="0" presStyleCnt="7"/>
      <dgm:spPr/>
      <dgm:t>
        <a:bodyPr/>
        <a:lstStyle/>
        <a:p>
          <a:endParaRPr lang="ru-RU"/>
        </a:p>
      </dgm:t>
    </dgm:pt>
    <dgm:pt modelId="{842767F0-8E86-4C49-AC96-430FE68BCF4A}" type="pres">
      <dgm:prSet presAssocID="{04F1C7FD-FFD0-44D0-98B0-D9E34E49BA7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83B9CD-E0F4-4244-ABA2-A5CF80A3C271}" type="pres">
      <dgm:prSet presAssocID="{0F8E611A-1225-4FF8-8863-00C9D0C5CF56}" presName="circ2" presStyleLbl="vennNode1" presStyleIdx="1" presStyleCnt="7"/>
      <dgm:spPr/>
    </dgm:pt>
    <dgm:pt modelId="{22FFDA0D-031A-407B-B2A2-D81C9D850C40}" type="pres">
      <dgm:prSet presAssocID="{0F8E611A-1225-4FF8-8863-00C9D0C5CF5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8CC7FC-F2A7-40CF-91CE-F50B78C3A217}" type="pres">
      <dgm:prSet presAssocID="{1DB4970F-F39C-423C-B271-471370E6D85C}" presName="circ3" presStyleLbl="vennNode1" presStyleIdx="2" presStyleCnt="7"/>
      <dgm:spPr/>
      <dgm:t>
        <a:bodyPr/>
        <a:lstStyle/>
        <a:p>
          <a:endParaRPr lang="ru-RU"/>
        </a:p>
      </dgm:t>
    </dgm:pt>
    <dgm:pt modelId="{EB335533-DD1F-431C-BC84-58F5F0B841E6}" type="pres">
      <dgm:prSet presAssocID="{1DB4970F-F39C-423C-B271-471370E6D85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6933C7-6C94-4344-BD35-2BD3AA701535}" type="pres">
      <dgm:prSet presAssocID="{6ACEEB6F-C7D2-4C8E-9866-54F336D83944}" presName="circ4" presStyleLbl="vennNode1" presStyleIdx="3" presStyleCnt="7"/>
      <dgm:spPr/>
      <dgm:t>
        <a:bodyPr/>
        <a:lstStyle/>
        <a:p>
          <a:endParaRPr lang="ru-RU"/>
        </a:p>
      </dgm:t>
    </dgm:pt>
    <dgm:pt modelId="{1D1BFFD0-C499-48CB-8FF5-9EFA7F1BA00D}" type="pres">
      <dgm:prSet presAssocID="{6ACEEB6F-C7D2-4C8E-9866-54F336D83944}" presName="circ4Tx" presStyleLbl="revTx" presStyleIdx="0" presStyleCnt="0" custScaleY="497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6FF039-33C4-49F3-BAD7-622481EA3EF6}" type="pres">
      <dgm:prSet presAssocID="{6E466C26-ED3A-4322-BE69-9F2436615664}" presName="circ5" presStyleLbl="vennNode1" presStyleIdx="4" presStyleCnt="7"/>
      <dgm:spPr/>
      <dgm:t>
        <a:bodyPr/>
        <a:lstStyle/>
        <a:p>
          <a:endParaRPr lang="ru-RU"/>
        </a:p>
      </dgm:t>
    </dgm:pt>
    <dgm:pt modelId="{AA98EC1D-BF5B-4647-B7F8-463FCDC58A65}" type="pres">
      <dgm:prSet presAssocID="{6E466C26-ED3A-4322-BE69-9F2436615664}" presName="circ5Tx" presStyleLbl="revTx" presStyleIdx="0" presStyleCnt="0" custScaleY="243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88D85E-FA1E-4B8B-B7F3-3954583A3ABB}" type="pres">
      <dgm:prSet presAssocID="{1132162D-375F-4785-9FF2-134F356252D3}" presName="circ6" presStyleLbl="vennNode1" presStyleIdx="5" presStyleCnt="7"/>
      <dgm:spPr/>
      <dgm:t>
        <a:bodyPr/>
        <a:lstStyle/>
        <a:p>
          <a:endParaRPr lang="ru-RU"/>
        </a:p>
      </dgm:t>
    </dgm:pt>
    <dgm:pt modelId="{3311843D-4CDB-4EE1-A412-5873E5E3F369}" type="pres">
      <dgm:prSet presAssocID="{1132162D-375F-4785-9FF2-134F356252D3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37083-EAA7-4E72-BC9E-6D2625C25B7A}" type="pres">
      <dgm:prSet presAssocID="{E8C86DF9-D93D-43EC-BC31-E5C9BED49955}" presName="circ7" presStyleLbl="vennNode1" presStyleIdx="6" presStyleCnt="7"/>
      <dgm:spPr/>
      <dgm:t>
        <a:bodyPr/>
        <a:lstStyle/>
        <a:p>
          <a:endParaRPr lang="ru-RU"/>
        </a:p>
      </dgm:t>
    </dgm:pt>
    <dgm:pt modelId="{9A54B5FE-AEBD-43F8-A8D3-8D0C322D897C}" type="pres">
      <dgm:prSet presAssocID="{E8C86DF9-D93D-43EC-BC31-E5C9BED49955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D31C7E-D34C-4C2D-A9CE-00E7FA9D705F}" srcId="{BD3FE57F-ADAF-45A2-9213-5C57023FA1F5}" destId="{B795EA38-7741-4641-99FD-7937797397E9}" srcOrd="10" destOrd="0" parTransId="{0FF88866-1EF8-465D-AA32-2E553CE65A6F}" sibTransId="{10679761-1014-4263-B742-06A6CFF9CF2F}"/>
    <dgm:cxn modelId="{C3C9E60D-86C0-43A6-9042-FE4D09996529}" srcId="{BD3FE57F-ADAF-45A2-9213-5C57023FA1F5}" destId="{1DB4970F-F39C-423C-B271-471370E6D85C}" srcOrd="2" destOrd="0" parTransId="{087E86F8-75E4-4BBF-B3B5-12BC56A9600B}" sibTransId="{A5F4E4C1-46E0-430F-A961-ED080FD24D8C}"/>
    <dgm:cxn modelId="{5252151C-C4F2-42A7-AA3C-0B74F6A5AB5D}" srcId="{BD3FE57F-ADAF-45A2-9213-5C57023FA1F5}" destId="{04F1C7FD-FFD0-44D0-98B0-D9E34E49BA71}" srcOrd="0" destOrd="0" parTransId="{F102FA4D-A43F-4F51-8423-2646EA3D37ED}" sibTransId="{B976AA0A-7FC0-44C1-BC76-472452A42A1E}"/>
    <dgm:cxn modelId="{54B696F9-DF2F-415B-AB9A-71C144D7414C}" srcId="{BD3FE57F-ADAF-45A2-9213-5C57023FA1F5}" destId="{6ACEEB6F-C7D2-4C8E-9866-54F336D83944}" srcOrd="3" destOrd="0" parTransId="{D8B98F45-D277-4939-8A32-0AC5DE8A834C}" sibTransId="{5E054785-441B-41DF-B329-F53989D7C652}"/>
    <dgm:cxn modelId="{A3652ADA-9A9D-42FE-B488-24FFC3C303ED}" type="presOf" srcId="{1DB4970F-F39C-423C-B271-471370E6D85C}" destId="{EB335533-DD1F-431C-BC84-58F5F0B841E6}" srcOrd="0" destOrd="0" presId="urn:microsoft.com/office/officeart/2005/8/layout/venn1"/>
    <dgm:cxn modelId="{E0D458E2-B9C0-4DA8-AD55-64852F6F0EEE}" srcId="{BD3FE57F-ADAF-45A2-9213-5C57023FA1F5}" destId="{E693CE67-4ACB-40B4-8FC8-E91B4001B4F6}" srcOrd="11" destOrd="0" parTransId="{E3E6D769-6267-4DA4-9B85-E7340DD6F999}" sibTransId="{2F529676-367B-4085-ADDF-10E1B406FC41}"/>
    <dgm:cxn modelId="{4848F362-EDC1-4DB3-96F0-625C24CAC52E}" type="presOf" srcId="{1132162D-375F-4785-9FF2-134F356252D3}" destId="{3311843D-4CDB-4EE1-A412-5873E5E3F369}" srcOrd="0" destOrd="0" presId="urn:microsoft.com/office/officeart/2005/8/layout/venn1"/>
    <dgm:cxn modelId="{BF554E98-3F66-461D-A985-578733AE0070}" srcId="{BD3FE57F-ADAF-45A2-9213-5C57023FA1F5}" destId="{7957EA63-4D82-40FE-8A42-D85A9FDF300D}" srcOrd="13" destOrd="0" parTransId="{07FBD6D9-A9A5-4C23-A600-8FFAFE1F4E72}" sibTransId="{652C6E41-B61F-4198-B471-813BD1020646}"/>
    <dgm:cxn modelId="{1336C121-1044-4E6A-8182-C3E9E18351E3}" type="presOf" srcId="{04F1C7FD-FFD0-44D0-98B0-D9E34E49BA71}" destId="{842767F0-8E86-4C49-AC96-430FE68BCF4A}" srcOrd="0" destOrd="0" presId="urn:microsoft.com/office/officeart/2005/8/layout/venn1"/>
    <dgm:cxn modelId="{74ADFB69-F186-4A53-895C-3C7DE03CE237}" srcId="{BD3FE57F-ADAF-45A2-9213-5C57023FA1F5}" destId="{768E0A59-38AF-4EA6-9208-2CB9334BC91C}" srcOrd="8" destOrd="0" parTransId="{A21DF30A-C29D-4860-9320-955356D7E6E9}" sibTransId="{49298450-6755-478A-A0A5-BE20D07A3085}"/>
    <dgm:cxn modelId="{8EC70BA3-924B-4800-A2AF-9977C2A6E451}" type="presOf" srcId="{BD3FE57F-ADAF-45A2-9213-5C57023FA1F5}" destId="{5E31F498-90B9-4AA7-B6E1-E07134BD467E}" srcOrd="0" destOrd="0" presId="urn:microsoft.com/office/officeart/2005/8/layout/venn1"/>
    <dgm:cxn modelId="{36BECBB7-C8F9-4547-81A7-ED46A1787C60}" srcId="{BD3FE57F-ADAF-45A2-9213-5C57023FA1F5}" destId="{E8C86DF9-D93D-43EC-BC31-E5C9BED49955}" srcOrd="6" destOrd="0" parTransId="{C2BA96FB-F2E4-45C8-95F0-259DF3236A26}" sibTransId="{0185989B-2A62-4D76-9931-3A6CF25025FA}"/>
    <dgm:cxn modelId="{EB665572-A6EF-4040-81C5-48E30AF4EB78}" srcId="{BD3FE57F-ADAF-45A2-9213-5C57023FA1F5}" destId="{B49ECCFD-96BC-4601-8EA0-718A35E33C43}" srcOrd="9" destOrd="0" parTransId="{2002F29A-517F-4190-9967-411DED7E9E0E}" sibTransId="{8A29D1D0-4AB8-4E9D-8BA6-0BD748DA2E4B}"/>
    <dgm:cxn modelId="{31F4E81E-6953-41FE-8253-38535E0E0125}" srcId="{BD3FE57F-ADAF-45A2-9213-5C57023FA1F5}" destId="{0F8E611A-1225-4FF8-8863-00C9D0C5CF56}" srcOrd="1" destOrd="0" parTransId="{35E04EE9-1CA4-4630-BD38-DE3E75BFBA72}" sibTransId="{A3BD2475-4B72-4EDB-ACF9-A104CDA74A98}"/>
    <dgm:cxn modelId="{4250046D-DE2D-4653-8368-BFD1A80A5329}" srcId="{BD3FE57F-ADAF-45A2-9213-5C57023FA1F5}" destId="{E1452452-48EB-4296-BB60-41F14BA9B587}" srcOrd="7" destOrd="0" parTransId="{D10C86A8-A009-4475-BF27-574EAF4E50D8}" sibTransId="{9A45E759-79F7-4AE1-B317-86D8E194E255}"/>
    <dgm:cxn modelId="{3304419D-3134-4C1F-900E-F844474E8E45}" type="presOf" srcId="{0F8E611A-1225-4FF8-8863-00C9D0C5CF56}" destId="{22FFDA0D-031A-407B-B2A2-D81C9D850C40}" srcOrd="0" destOrd="0" presId="urn:microsoft.com/office/officeart/2005/8/layout/venn1"/>
    <dgm:cxn modelId="{D1AEBDD8-ACC9-4464-AE3C-A922344E6B9C}" srcId="{BD3FE57F-ADAF-45A2-9213-5C57023FA1F5}" destId="{F75E4464-9A7E-4FDA-B28B-54FB68C1B51E}" srcOrd="12" destOrd="0" parTransId="{82918EF6-D8F5-4592-8A62-CD201C5CB49C}" sibTransId="{D1ECC334-3BA9-4FC7-A29B-A79331574CEE}"/>
    <dgm:cxn modelId="{AB5093A1-DB9A-4B01-BD35-C3437FB1225A}" srcId="{BD3FE57F-ADAF-45A2-9213-5C57023FA1F5}" destId="{6E466C26-ED3A-4322-BE69-9F2436615664}" srcOrd="4" destOrd="0" parTransId="{4C3265AF-AD99-496C-93C8-81E3409573D2}" sibTransId="{D4E6F90E-27C8-4F64-9691-A5F45C0A4EDE}"/>
    <dgm:cxn modelId="{90807B91-5990-46A6-834E-2C6A7EAA5CC9}" srcId="{BD3FE57F-ADAF-45A2-9213-5C57023FA1F5}" destId="{1132162D-375F-4785-9FF2-134F356252D3}" srcOrd="5" destOrd="0" parTransId="{FFFB868D-A059-4E6A-BF80-3A93FE7A50E9}" sibTransId="{B88A1E17-C2F0-4581-A478-4F86D8188FAA}"/>
    <dgm:cxn modelId="{A765BBDD-D99A-4486-AFC0-713F21E46A34}" type="presOf" srcId="{E8C86DF9-D93D-43EC-BC31-E5C9BED49955}" destId="{9A54B5FE-AEBD-43F8-A8D3-8D0C322D897C}" srcOrd="0" destOrd="0" presId="urn:microsoft.com/office/officeart/2005/8/layout/venn1"/>
    <dgm:cxn modelId="{02DB0604-C6C2-405C-AEC4-B89ED022E50A}" type="presOf" srcId="{6E466C26-ED3A-4322-BE69-9F2436615664}" destId="{AA98EC1D-BF5B-4647-B7F8-463FCDC58A65}" srcOrd="0" destOrd="0" presId="urn:microsoft.com/office/officeart/2005/8/layout/venn1"/>
    <dgm:cxn modelId="{36E5648C-6772-47DD-B552-16D0B09ABC11}" type="presOf" srcId="{6ACEEB6F-C7D2-4C8E-9866-54F336D83944}" destId="{1D1BFFD0-C499-48CB-8FF5-9EFA7F1BA00D}" srcOrd="0" destOrd="0" presId="urn:microsoft.com/office/officeart/2005/8/layout/venn1"/>
    <dgm:cxn modelId="{B7AC87A3-7F92-431F-AD06-8AA54E4D56FB}" type="presParOf" srcId="{5E31F498-90B9-4AA7-B6E1-E07134BD467E}" destId="{9C68625D-7B59-42FF-BB16-056281DDB43B}" srcOrd="0" destOrd="0" presId="urn:microsoft.com/office/officeart/2005/8/layout/venn1"/>
    <dgm:cxn modelId="{84391E07-CE33-4240-818E-CCEDC3B53BD5}" type="presParOf" srcId="{5E31F498-90B9-4AA7-B6E1-E07134BD467E}" destId="{842767F0-8E86-4C49-AC96-430FE68BCF4A}" srcOrd="1" destOrd="0" presId="urn:microsoft.com/office/officeart/2005/8/layout/venn1"/>
    <dgm:cxn modelId="{0326BCE5-4726-4C8C-9289-38B79983DF61}" type="presParOf" srcId="{5E31F498-90B9-4AA7-B6E1-E07134BD467E}" destId="{8683B9CD-E0F4-4244-ABA2-A5CF80A3C271}" srcOrd="2" destOrd="0" presId="urn:microsoft.com/office/officeart/2005/8/layout/venn1"/>
    <dgm:cxn modelId="{F18D0344-E63D-41EA-BDF4-6A9B479014CD}" type="presParOf" srcId="{5E31F498-90B9-4AA7-B6E1-E07134BD467E}" destId="{22FFDA0D-031A-407B-B2A2-D81C9D850C40}" srcOrd="3" destOrd="0" presId="urn:microsoft.com/office/officeart/2005/8/layout/venn1"/>
    <dgm:cxn modelId="{DA71F1E5-6A05-464B-939E-CCCD6FFCE75A}" type="presParOf" srcId="{5E31F498-90B9-4AA7-B6E1-E07134BD467E}" destId="{A48CC7FC-F2A7-40CF-91CE-F50B78C3A217}" srcOrd="4" destOrd="0" presId="urn:microsoft.com/office/officeart/2005/8/layout/venn1"/>
    <dgm:cxn modelId="{30A15EEA-1CA3-49AC-B951-40EC45EB9A41}" type="presParOf" srcId="{5E31F498-90B9-4AA7-B6E1-E07134BD467E}" destId="{EB335533-DD1F-431C-BC84-58F5F0B841E6}" srcOrd="5" destOrd="0" presId="urn:microsoft.com/office/officeart/2005/8/layout/venn1"/>
    <dgm:cxn modelId="{09B4D565-D2F9-45BE-9364-005C3689D29F}" type="presParOf" srcId="{5E31F498-90B9-4AA7-B6E1-E07134BD467E}" destId="{BB6933C7-6C94-4344-BD35-2BD3AA701535}" srcOrd="6" destOrd="0" presId="urn:microsoft.com/office/officeart/2005/8/layout/venn1"/>
    <dgm:cxn modelId="{77C41845-1AC0-44CB-B579-566FD9F44C6B}" type="presParOf" srcId="{5E31F498-90B9-4AA7-B6E1-E07134BD467E}" destId="{1D1BFFD0-C499-48CB-8FF5-9EFA7F1BA00D}" srcOrd="7" destOrd="0" presId="urn:microsoft.com/office/officeart/2005/8/layout/venn1"/>
    <dgm:cxn modelId="{74ABFD76-9AA3-4DC8-ADA4-A4C1F2C4515F}" type="presParOf" srcId="{5E31F498-90B9-4AA7-B6E1-E07134BD467E}" destId="{336FF039-33C4-49F3-BAD7-622481EA3EF6}" srcOrd="8" destOrd="0" presId="urn:microsoft.com/office/officeart/2005/8/layout/venn1"/>
    <dgm:cxn modelId="{5493D0B0-B73D-4E50-ACBF-C31D4C6CD01D}" type="presParOf" srcId="{5E31F498-90B9-4AA7-B6E1-E07134BD467E}" destId="{AA98EC1D-BF5B-4647-B7F8-463FCDC58A65}" srcOrd="9" destOrd="0" presId="urn:microsoft.com/office/officeart/2005/8/layout/venn1"/>
    <dgm:cxn modelId="{251030B3-376D-447D-9022-2D5B26A1E6E0}" type="presParOf" srcId="{5E31F498-90B9-4AA7-B6E1-E07134BD467E}" destId="{3D88D85E-FA1E-4B8B-B7F3-3954583A3ABB}" srcOrd="10" destOrd="0" presId="urn:microsoft.com/office/officeart/2005/8/layout/venn1"/>
    <dgm:cxn modelId="{A0252AC3-A304-4DCD-AB57-4B812CB50DCB}" type="presParOf" srcId="{5E31F498-90B9-4AA7-B6E1-E07134BD467E}" destId="{3311843D-4CDB-4EE1-A412-5873E5E3F369}" srcOrd="11" destOrd="0" presId="urn:microsoft.com/office/officeart/2005/8/layout/venn1"/>
    <dgm:cxn modelId="{E42447EC-0B65-4209-83FF-E1F49F0A278F}" type="presParOf" srcId="{5E31F498-90B9-4AA7-B6E1-E07134BD467E}" destId="{8D137083-EAA7-4E72-BC9E-6D2625C25B7A}" srcOrd="12" destOrd="0" presId="urn:microsoft.com/office/officeart/2005/8/layout/venn1"/>
    <dgm:cxn modelId="{43F066B9-7E33-40A0-9754-6CD507D63F30}" type="presParOf" srcId="{5E31F498-90B9-4AA7-B6E1-E07134BD467E}" destId="{9A54B5FE-AEBD-43F8-A8D3-8D0C322D897C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555B14-2687-4675-BF02-980BBF85CB55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8594B1-4FFD-40DA-8711-9D05315F4D06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СДЕЛАНО</a:t>
          </a:r>
          <a:endParaRPr lang="ru-RU" dirty="0" smtClean="0">
            <a:solidFill>
              <a:srgbClr val="C00000"/>
            </a:solidFill>
          </a:endParaRPr>
        </a:p>
      </dgm:t>
    </dgm:pt>
    <dgm:pt modelId="{B9211606-AB29-4BB1-B8F8-F6BDF4C2E2E5}" type="parTrans" cxnId="{049786F3-ADD1-48D6-AD3D-C27A2E22D63D}">
      <dgm:prSet/>
      <dgm:spPr/>
      <dgm:t>
        <a:bodyPr/>
        <a:lstStyle/>
        <a:p>
          <a:endParaRPr lang="ru-RU"/>
        </a:p>
      </dgm:t>
    </dgm:pt>
    <dgm:pt modelId="{B38D896C-522B-4932-B68A-39C685B03845}" type="sibTrans" cxnId="{049786F3-ADD1-48D6-AD3D-C27A2E22D63D}">
      <dgm:prSet/>
      <dgm:spPr/>
      <dgm:t>
        <a:bodyPr/>
        <a:lstStyle/>
        <a:p>
          <a:endParaRPr lang="ru-RU"/>
        </a:p>
      </dgm:t>
    </dgm:pt>
    <dgm:pt modelId="{9489B8C4-D010-4039-B77B-5FBE6700CC90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ДЕЛАЕТСЯ</a:t>
          </a:r>
          <a:endParaRPr lang="ru-RU" dirty="0">
            <a:solidFill>
              <a:srgbClr val="C00000"/>
            </a:solidFill>
          </a:endParaRPr>
        </a:p>
      </dgm:t>
    </dgm:pt>
    <dgm:pt modelId="{20BAB056-42E2-4231-8FE9-ABCEFBCE4242}" type="parTrans" cxnId="{11F7D1F9-FA9A-427E-8189-2C41F033DDA7}">
      <dgm:prSet/>
      <dgm:spPr/>
      <dgm:t>
        <a:bodyPr/>
        <a:lstStyle/>
        <a:p>
          <a:endParaRPr lang="ru-RU"/>
        </a:p>
      </dgm:t>
    </dgm:pt>
    <dgm:pt modelId="{60DD354C-8AAE-4FD5-843F-A627F25E8B61}" type="sibTrans" cxnId="{11F7D1F9-FA9A-427E-8189-2C41F033DDA7}">
      <dgm:prSet/>
      <dgm:spPr/>
      <dgm:t>
        <a:bodyPr/>
        <a:lstStyle/>
        <a:p>
          <a:endParaRPr lang="ru-RU"/>
        </a:p>
      </dgm:t>
    </dgm:pt>
    <dgm:pt modelId="{95EA1E83-12A6-4A46-A70B-28100A919BFC}">
      <dgm:prSet/>
      <dgm:spPr/>
      <dgm:t>
        <a:bodyPr/>
        <a:lstStyle/>
        <a:p>
          <a:r>
            <a:rPr lang="ru-RU" dirty="0" smtClean="0"/>
            <a:t>УМО по педагогическому и профессионально-педагогическому образованию (211 участников, 4 базовых кафедры, 12 экспериментальных площадок)</a:t>
          </a:r>
        </a:p>
      </dgm:t>
    </dgm:pt>
    <dgm:pt modelId="{5C486F9A-F7AE-4FA6-9D73-B3370E0E530E}" type="parTrans" cxnId="{4B693456-D95F-4843-983B-5B87E402F709}">
      <dgm:prSet/>
      <dgm:spPr/>
      <dgm:t>
        <a:bodyPr/>
        <a:lstStyle/>
        <a:p>
          <a:endParaRPr lang="ru-RU"/>
        </a:p>
      </dgm:t>
    </dgm:pt>
    <dgm:pt modelId="{CE4C9954-F5D6-4965-8BAA-597EC3DEC31A}" type="sibTrans" cxnId="{4B693456-D95F-4843-983B-5B87E402F709}">
      <dgm:prSet/>
      <dgm:spPr/>
      <dgm:t>
        <a:bodyPr/>
        <a:lstStyle/>
        <a:p>
          <a:endParaRPr lang="ru-RU"/>
        </a:p>
      </dgm:t>
    </dgm:pt>
    <dgm:pt modelId="{291A18F1-2123-4E9A-966D-1C02EF3569F8}">
      <dgm:prSet phldrT="[Текст]"/>
      <dgm:spPr/>
      <dgm:t>
        <a:bodyPr/>
        <a:lstStyle/>
        <a:p>
          <a:r>
            <a:rPr lang="ru-RU" dirty="0" smtClean="0"/>
            <a:t>Доминирующий поставщик педагогических кадров (75% учителей, 95 % дефектологов, 85% специалистов дошкольного образования, 72 % преподавателей СПО)</a:t>
          </a:r>
          <a:endParaRPr lang="ru-RU" dirty="0">
            <a:solidFill>
              <a:srgbClr val="C00000"/>
            </a:solidFill>
          </a:endParaRPr>
        </a:p>
      </dgm:t>
    </dgm:pt>
    <dgm:pt modelId="{23FE5AD7-05B6-4FC6-B3F9-452E6C2CEF75}" type="parTrans" cxnId="{74F3F5AD-9414-48E4-9E14-B2050DDD29AE}">
      <dgm:prSet/>
      <dgm:spPr/>
      <dgm:t>
        <a:bodyPr/>
        <a:lstStyle/>
        <a:p>
          <a:endParaRPr lang="ru-RU"/>
        </a:p>
      </dgm:t>
    </dgm:pt>
    <dgm:pt modelId="{27866745-F836-4A1E-8A50-9BD622E6B4F3}" type="sibTrans" cxnId="{74F3F5AD-9414-48E4-9E14-B2050DDD29AE}">
      <dgm:prSet/>
      <dgm:spPr/>
      <dgm:t>
        <a:bodyPr/>
        <a:lstStyle/>
        <a:p>
          <a:endParaRPr lang="ru-RU"/>
        </a:p>
      </dgm:t>
    </dgm:pt>
    <dgm:pt modelId="{7AC33D88-9CA7-4A9F-BC45-CC65109403C2}">
      <dgm:prSet phldrT="[Текст]"/>
      <dgm:spPr/>
      <dgm:t>
        <a:bodyPr/>
        <a:lstStyle/>
        <a:p>
          <a:r>
            <a:rPr lang="ru-RU" dirty="0" smtClean="0"/>
            <a:t>Обновленные программы</a:t>
          </a:r>
          <a:br>
            <a:rPr lang="ru-RU" dirty="0" smtClean="0"/>
          </a:br>
          <a:r>
            <a:rPr lang="ru-RU" dirty="0" smtClean="0"/>
            <a:t>(в сотрудничестве с вузами</a:t>
          </a:r>
          <a:br>
            <a:rPr lang="ru-RU" dirty="0" smtClean="0"/>
          </a:br>
          <a:r>
            <a:rPr lang="ru-RU" dirty="0" smtClean="0"/>
            <a:t>и организациями-партнерами)</a:t>
          </a:r>
          <a:endParaRPr lang="ru-RU" dirty="0"/>
        </a:p>
      </dgm:t>
    </dgm:pt>
    <dgm:pt modelId="{443C9F1E-D433-47C8-A77F-B6D3D032007A}" type="parTrans" cxnId="{39F28A12-AC92-46FE-A251-F6761C727560}">
      <dgm:prSet/>
      <dgm:spPr/>
      <dgm:t>
        <a:bodyPr/>
        <a:lstStyle/>
        <a:p>
          <a:endParaRPr lang="ru-RU"/>
        </a:p>
      </dgm:t>
    </dgm:pt>
    <dgm:pt modelId="{A6C762A9-4ACA-4684-B3CF-A52B250BB611}" type="sibTrans" cxnId="{39F28A12-AC92-46FE-A251-F6761C727560}">
      <dgm:prSet/>
      <dgm:spPr/>
      <dgm:t>
        <a:bodyPr/>
        <a:lstStyle/>
        <a:p>
          <a:endParaRPr lang="ru-RU"/>
        </a:p>
      </dgm:t>
    </dgm:pt>
    <dgm:pt modelId="{18988339-2FB1-4B07-AFB3-405A9655AB5C}">
      <dgm:prSet phldrT="[Текст]"/>
      <dgm:spPr/>
      <dgm:t>
        <a:bodyPr/>
        <a:lstStyle/>
        <a:p>
          <a:endParaRPr lang="ru-RU" dirty="0">
            <a:solidFill>
              <a:srgbClr val="C00000"/>
            </a:solidFill>
          </a:endParaRPr>
        </a:p>
      </dgm:t>
    </dgm:pt>
    <dgm:pt modelId="{D5091A7B-125E-49D9-B95A-E7C970413AF2}" type="parTrans" cxnId="{C1E3BD65-FEEB-4F7F-A757-7E2E17273F49}">
      <dgm:prSet/>
      <dgm:spPr/>
      <dgm:t>
        <a:bodyPr/>
        <a:lstStyle/>
        <a:p>
          <a:endParaRPr lang="ru-RU"/>
        </a:p>
      </dgm:t>
    </dgm:pt>
    <dgm:pt modelId="{46810EB7-1438-40B0-8C8F-97ABE09B5C81}" type="sibTrans" cxnId="{C1E3BD65-FEEB-4F7F-A757-7E2E17273F49}">
      <dgm:prSet/>
      <dgm:spPr/>
      <dgm:t>
        <a:bodyPr/>
        <a:lstStyle/>
        <a:p>
          <a:endParaRPr lang="ru-RU"/>
        </a:p>
      </dgm:t>
    </dgm:pt>
    <dgm:pt modelId="{4573FB76-F835-4795-B7EA-66992B68DA8D}">
      <dgm:prSet phldrT="[Текст]"/>
      <dgm:spPr/>
      <dgm:t>
        <a:bodyPr/>
        <a:lstStyle/>
        <a:p>
          <a:r>
            <a:rPr lang="ru-RU" dirty="0" smtClean="0"/>
            <a:t>Центры оценки и сертификации, повышения квалификации педагогов</a:t>
          </a:r>
          <a:endParaRPr lang="ru-RU" dirty="0"/>
        </a:p>
      </dgm:t>
    </dgm:pt>
    <dgm:pt modelId="{415E84A8-D10F-466B-B79C-B00496F332A5}" type="parTrans" cxnId="{81E61524-2943-4569-B127-22F55AEB527E}">
      <dgm:prSet/>
      <dgm:spPr/>
      <dgm:t>
        <a:bodyPr/>
        <a:lstStyle/>
        <a:p>
          <a:endParaRPr lang="ru-RU"/>
        </a:p>
      </dgm:t>
    </dgm:pt>
    <dgm:pt modelId="{8B09F926-7273-42BD-AFE6-CD85FAFA5E85}" type="sibTrans" cxnId="{81E61524-2943-4569-B127-22F55AEB527E}">
      <dgm:prSet/>
      <dgm:spPr/>
      <dgm:t>
        <a:bodyPr/>
        <a:lstStyle/>
        <a:p>
          <a:endParaRPr lang="ru-RU"/>
        </a:p>
      </dgm:t>
    </dgm:pt>
    <dgm:pt modelId="{1DF69298-8622-447C-B06F-4473A226B40B}">
      <dgm:prSet phldrT="[Текст]"/>
      <dgm:spPr/>
      <dgm:t>
        <a:bodyPr/>
        <a:lstStyle/>
        <a:p>
          <a:r>
            <a:rPr lang="ru-RU" dirty="0" smtClean="0"/>
            <a:t>Обучающие программы по формированию новых педагогических компетенций и их комбинаций</a:t>
          </a:r>
          <a:endParaRPr lang="ru-RU" dirty="0">
            <a:solidFill>
              <a:srgbClr val="C00000"/>
            </a:solidFill>
          </a:endParaRPr>
        </a:p>
      </dgm:t>
    </dgm:pt>
    <dgm:pt modelId="{EE0512BD-EC90-4957-806D-D861CFADE6EB}" type="parTrans" cxnId="{12EEF740-F2FA-490C-B56C-96A5DFF2E33F}">
      <dgm:prSet/>
      <dgm:spPr/>
      <dgm:t>
        <a:bodyPr/>
        <a:lstStyle/>
        <a:p>
          <a:endParaRPr lang="ru-RU"/>
        </a:p>
      </dgm:t>
    </dgm:pt>
    <dgm:pt modelId="{8710F2FB-5853-4D96-9AFC-DF368C55EE70}" type="sibTrans" cxnId="{12EEF740-F2FA-490C-B56C-96A5DFF2E33F}">
      <dgm:prSet/>
      <dgm:spPr/>
      <dgm:t>
        <a:bodyPr/>
        <a:lstStyle/>
        <a:p>
          <a:endParaRPr lang="ru-RU"/>
        </a:p>
      </dgm:t>
    </dgm:pt>
    <dgm:pt modelId="{A8F019EC-CAAF-4AA5-873B-6D672594412C}">
      <dgm:prSet phldrT="[Текст]"/>
      <dgm:spPr/>
      <dgm:t>
        <a:bodyPr/>
        <a:lstStyle/>
        <a:p>
          <a:r>
            <a:rPr lang="ru-RU" dirty="0" smtClean="0"/>
            <a:t>ФИП</a:t>
          </a:r>
          <a:endParaRPr lang="ru-RU" dirty="0"/>
        </a:p>
      </dgm:t>
    </dgm:pt>
    <dgm:pt modelId="{657F64A3-C82E-4006-872F-003CCCC6B030}" type="parTrans" cxnId="{B2B6F1E1-A7C8-432B-8532-C3B10DDD0CA6}">
      <dgm:prSet/>
      <dgm:spPr/>
      <dgm:t>
        <a:bodyPr/>
        <a:lstStyle/>
        <a:p>
          <a:endParaRPr lang="ru-RU"/>
        </a:p>
      </dgm:t>
    </dgm:pt>
    <dgm:pt modelId="{3B10DE24-D8DC-4F2D-8FF1-32D63BA0F2AA}" type="sibTrans" cxnId="{B2B6F1E1-A7C8-432B-8532-C3B10DDD0CA6}">
      <dgm:prSet/>
      <dgm:spPr/>
      <dgm:t>
        <a:bodyPr/>
        <a:lstStyle/>
        <a:p>
          <a:endParaRPr lang="ru-RU"/>
        </a:p>
      </dgm:t>
    </dgm:pt>
    <dgm:pt modelId="{40FE5B56-66DD-481C-A245-18BE53577BD2}">
      <dgm:prSet phldrT="[Текст]"/>
      <dgm:spPr/>
      <dgm:t>
        <a:bodyPr/>
        <a:lstStyle/>
        <a:p>
          <a:r>
            <a:rPr lang="ru-RU" dirty="0" smtClean="0"/>
            <a:t>Модель инклюзивного образования</a:t>
          </a:r>
          <a:endParaRPr lang="ru-RU" dirty="0"/>
        </a:p>
      </dgm:t>
    </dgm:pt>
    <dgm:pt modelId="{7546D3B1-3604-49B5-8834-C3085856ACF1}" type="parTrans" cxnId="{B6C00D70-93E8-4507-AD57-51BADE989599}">
      <dgm:prSet/>
      <dgm:spPr/>
      <dgm:t>
        <a:bodyPr/>
        <a:lstStyle/>
        <a:p>
          <a:endParaRPr lang="ru-RU"/>
        </a:p>
      </dgm:t>
    </dgm:pt>
    <dgm:pt modelId="{62EB1112-FE8A-4880-8759-6A65276991B9}" type="sibTrans" cxnId="{B6C00D70-93E8-4507-AD57-51BADE989599}">
      <dgm:prSet/>
      <dgm:spPr/>
      <dgm:t>
        <a:bodyPr/>
        <a:lstStyle/>
        <a:p>
          <a:endParaRPr lang="ru-RU"/>
        </a:p>
      </dgm:t>
    </dgm:pt>
    <dgm:pt modelId="{6359A47C-0D2A-4658-9E1D-088447DBAA43}">
      <dgm:prSet/>
      <dgm:spPr/>
      <dgm:t>
        <a:bodyPr/>
        <a:lstStyle/>
        <a:p>
          <a:r>
            <a:rPr lang="ru-RU" dirty="0" smtClean="0"/>
            <a:t>Программы «Педагогические кадры»</a:t>
          </a:r>
        </a:p>
      </dgm:t>
    </dgm:pt>
    <dgm:pt modelId="{6638D44F-3B2D-40E0-B59C-1BA5A45019B9}" type="parTrans" cxnId="{8B8F02DE-CD0A-4DD8-B2DB-24208D5043DC}">
      <dgm:prSet/>
      <dgm:spPr/>
      <dgm:t>
        <a:bodyPr/>
        <a:lstStyle/>
        <a:p>
          <a:endParaRPr lang="ru-RU"/>
        </a:p>
      </dgm:t>
    </dgm:pt>
    <dgm:pt modelId="{6CB3BBAC-F49F-4AF2-B19C-95FA9B3B2C30}" type="sibTrans" cxnId="{8B8F02DE-CD0A-4DD8-B2DB-24208D5043DC}">
      <dgm:prSet/>
      <dgm:spPr/>
      <dgm:t>
        <a:bodyPr/>
        <a:lstStyle/>
        <a:p>
          <a:endParaRPr lang="ru-RU"/>
        </a:p>
      </dgm:t>
    </dgm:pt>
    <dgm:pt modelId="{90AD4C9C-5F22-4A93-8532-3A3F607CC3CE}">
      <dgm:prSet/>
      <dgm:spPr/>
      <dgm:t>
        <a:bodyPr/>
        <a:lstStyle/>
        <a:p>
          <a:r>
            <a:rPr lang="ru-RU" dirty="0" smtClean="0"/>
            <a:t>Система ресурсных центров СПО</a:t>
          </a:r>
        </a:p>
      </dgm:t>
    </dgm:pt>
    <dgm:pt modelId="{E81AC2B1-98FE-44C0-BF4E-BD2D2370E0A2}" type="sibTrans" cxnId="{6E8A49D1-9324-4173-86E1-13377F93A796}">
      <dgm:prSet/>
      <dgm:spPr/>
      <dgm:t>
        <a:bodyPr/>
        <a:lstStyle/>
        <a:p>
          <a:endParaRPr lang="ru-RU"/>
        </a:p>
      </dgm:t>
    </dgm:pt>
    <dgm:pt modelId="{D32A6F97-ECCB-4BE7-8F78-1D55F261D456}" type="parTrans" cxnId="{6E8A49D1-9324-4173-86E1-13377F93A796}">
      <dgm:prSet/>
      <dgm:spPr/>
      <dgm:t>
        <a:bodyPr/>
        <a:lstStyle/>
        <a:p>
          <a:endParaRPr lang="ru-RU"/>
        </a:p>
      </dgm:t>
    </dgm:pt>
    <dgm:pt modelId="{8A0464BD-BE0F-4E06-94B8-90FA96CED6F5}" type="pres">
      <dgm:prSet presAssocID="{6E555B14-2687-4675-BF02-980BBF85CB5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B35B8A7-F70C-4885-8DF5-5E698CF25914}" type="pres">
      <dgm:prSet presAssocID="{4F8594B1-4FFD-40DA-8711-9D05315F4D06}" presName="composite" presStyleCnt="0"/>
      <dgm:spPr/>
    </dgm:pt>
    <dgm:pt modelId="{C5493FB0-C26E-4631-A012-034ED3608FE5}" type="pres">
      <dgm:prSet presAssocID="{4F8594B1-4FFD-40DA-8711-9D05315F4D06}" presName="LShape" presStyleLbl="alignNode1" presStyleIdx="0" presStyleCnt="3"/>
      <dgm:spPr/>
    </dgm:pt>
    <dgm:pt modelId="{0F07FC8D-775E-4304-AADC-30638761845F}" type="pres">
      <dgm:prSet presAssocID="{4F8594B1-4FFD-40DA-8711-9D05315F4D06}" presName="Parent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1FCB57-ED01-48D5-8ED9-FD2490347193}" type="pres">
      <dgm:prSet presAssocID="{4F8594B1-4FFD-40DA-8711-9D05315F4D06}" presName="Triangle" presStyleLbl="alignNode1" presStyleIdx="1" presStyleCnt="3"/>
      <dgm:spPr/>
    </dgm:pt>
    <dgm:pt modelId="{36D7B73D-27DA-4CA6-8038-B60B8B9A3EE0}" type="pres">
      <dgm:prSet presAssocID="{B38D896C-522B-4932-B68A-39C685B03845}" presName="sibTrans" presStyleCnt="0"/>
      <dgm:spPr/>
    </dgm:pt>
    <dgm:pt modelId="{9F5DB3DF-223B-46CA-AF80-DC776754F424}" type="pres">
      <dgm:prSet presAssocID="{B38D896C-522B-4932-B68A-39C685B03845}" presName="space" presStyleCnt="0"/>
      <dgm:spPr/>
    </dgm:pt>
    <dgm:pt modelId="{F778BC88-98B2-49BE-B08C-D063F2D6F353}" type="pres">
      <dgm:prSet presAssocID="{9489B8C4-D010-4039-B77B-5FBE6700CC90}" presName="composite" presStyleCnt="0"/>
      <dgm:spPr/>
    </dgm:pt>
    <dgm:pt modelId="{41C06864-FA5C-4E89-9A56-EFDC24F5E6DE}" type="pres">
      <dgm:prSet presAssocID="{9489B8C4-D010-4039-B77B-5FBE6700CC90}" presName="LShape" presStyleLbl="alignNode1" presStyleIdx="2" presStyleCnt="3"/>
      <dgm:spPr/>
    </dgm:pt>
    <dgm:pt modelId="{B9A50AE8-78C2-4759-A598-5632BD0FE68A}" type="pres">
      <dgm:prSet presAssocID="{9489B8C4-D010-4039-B77B-5FBE6700CC90}" presName="Parent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AB3104-2C86-4399-973C-75AF09814EA2}" type="presOf" srcId="{6359A47C-0D2A-4658-9E1D-088447DBAA43}" destId="{0F07FC8D-775E-4304-AADC-30638761845F}" srcOrd="0" destOrd="3" presId="urn:microsoft.com/office/officeart/2009/3/layout/StepUpProcess"/>
    <dgm:cxn modelId="{C1E3BD65-FEEB-4F7F-A757-7E2E17273F49}" srcId="{9489B8C4-D010-4039-B77B-5FBE6700CC90}" destId="{18988339-2FB1-4B07-AFB3-405A9655AB5C}" srcOrd="5" destOrd="0" parTransId="{D5091A7B-125E-49D9-B95A-E7C970413AF2}" sibTransId="{46810EB7-1438-40B0-8C8F-97ABE09B5C81}"/>
    <dgm:cxn modelId="{B2B6F1E1-A7C8-432B-8532-C3B10DDD0CA6}" srcId="{9489B8C4-D010-4039-B77B-5FBE6700CC90}" destId="{A8F019EC-CAAF-4AA5-873B-6D672594412C}" srcOrd="3" destOrd="0" parTransId="{657F64A3-C82E-4006-872F-003CCCC6B030}" sibTransId="{3B10DE24-D8DC-4F2D-8FF1-32D63BA0F2AA}"/>
    <dgm:cxn modelId="{42F78888-BCDE-45C7-844C-ECB0E0F1598E}" type="presOf" srcId="{9489B8C4-D010-4039-B77B-5FBE6700CC90}" destId="{B9A50AE8-78C2-4759-A598-5632BD0FE68A}" srcOrd="0" destOrd="0" presId="urn:microsoft.com/office/officeart/2009/3/layout/StepUpProcess"/>
    <dgm:cxn modelId="{DEDD3850-29DE-4E03-B71C-53CDD4632903}" type="presOf" srcId="{4573FB76-F835-4795-B7EA-66992B68DA8D}" destId="{B9A50AE8-78C2-4759-A598-5632BD0FE68A}" srcOrd="0" destOrd="3" presId="urn:microsoft.com/office/officeart/2009/3/layout/StepUpProcess"/>
    <dgm:cxn modelId="{81E61524-2943-4569-B127-22F55AEB527E}" srcId="{9489B8C4-D010-4039-B77B-5FBE6700CC90}" destId="{4573FB76-F835-4795-B7EA-66992B68DA8D}" srcOrd="2" destOrd="0" parTransId="{415E84A8-D10F-466B-B79C-B00496F332A5}" sibTransId="{8B09F926-7273-42BD-AFE6-CD85FAFA5E85}"/>
    <dgm:cxn modelId="{37DEFDEF-3FAF-4F26-8ACA-904030722EC2}" type="presOf" srcId="{18988339-2FB1-4B07-AFB3-405A9655AB5C}" destId="{B9A50AE8-78C2-4759-A598-5632BD0FE68A}" srcOrd="0" destOrd="6" presId="urn:microsoft.com/office/officeart/2009/3/layout/StepUpProcess"/>
    <dgm:cxn modelId="{11077304-0643-4066-91EB-D2B90A075BDC}" type="presOf" srcId="{1DF69298-8622-447C-B06F-4473A226B40B}" destId="{B9A50AE8-78C2-4759-A598-5632BD0FE68A}" srcOrd="0" destOrd="2" presId="urn:microsoft.com/office/officeart/2009/3/layout/StepUpProcess"/>
    <dgm:cxn modelId="{12EEF740-F2FA-490C-B56C-96A5DFF2E33F}" srcId="{9489B8C4-D010-4039-B77B-5FBE6700CC90}" destId="{1DF69298-8622-447C-B06F-4473A226B40B}" srcOrd="1" destOrd="0" parTransId="{EE0512BD-EC90-4957-806D-D861CFADE6EB}" sibTransId="{8710F2FB-5853-4D96-9AFC-DF368C55EE70}"/>
    <dgm:cxn modelId="{6E8A49D1-9324-4173-86E1-13377F93A796}" srcId="{4F8594B1-4FFD-40DA-8711-9D05315F4D06}" destId="{90AD4C9C-5F22-4A93-8532-3A3F607CC3CE}" srcOrd="3" destOrd="0" parTransId="{D32A6F97-ECCB-4BE7-8F78-1D55F261D456}" sibTransId="{E81AC2B1-98FE-44C0-BF4E-BD2D2370E0A2}"/>
    <dgm:cxn modelId="{74F3F5AD-9414-48E4-9E14-B2050DDD29AE}" srcId="{4F8594B1-4FFD-40DA-8711-9D05315F4D06}" destId="{291A18F1-2123-4E9A-966D-1C02EF3569F8}" srcOrd="0" destOrd="0" parTransId="{23FE5AD7-05B6-4FC6-B3F9-452E6C2CEF75}" sibTransId="{27866745-F836-4A1E-8A50-9BD622E6B4F3}"/>
    <dgm:cxn modelId="{8B8F02DE-CD0A-4DD8-B2DB-24208D5043DC}" srcId="{4F8594B1-4FFD-40DA-8711-9D05315F4D06}" destId="{6359A47C-0D2A-4658-9E1D-088447DBAA43}" srcOrd="2" destOrd="0" parTransId="{6638D44F-3B2D-40E0-B59C-1BA5A45019B9}" sibTransId="{6CB3BBAC-F49F-4AF2-B19C-95FA9B3B2C30}"/>
    <dgm:cxn modelId="{2D26A36E-0A43-46E9-B8BE-FB1F8D9D7032}" type="presOf" srcId="{40FE5B56-66DD-481C-A245-18BE53577BD2}" destId="{B9A50AE8-78C2-4759-A598-5632BD0FE68A}" srcOrd="0" destOrd="5" presId="urn:microsoft.com/office/officeart/2009/3/layout/StepUpProcess"/>
    <dgm:cxn modelId="{95C5EB61-EC09-4EF6-B5B4-C43DF49C6484}" type="presOf" srcId="{7AC33D88-9CA7-4A9F-BC45-CC65109403C2}" destId="{B9A50AE8-78C2-4759-A598-5632BD0FE68A}" srcOrd="0" destOrd="1" presId="urn:microsoft.com/office/officeart/2009/3/layout/StepUpProcess"/>
    <dgm:cxn modelId="{049786F3-ADD1-48D6-AD3D-C27A2E22D63D}" srcId="{6E555B14-2687-4675-BF02-980BBF85CB55}" destId="{4F8594B1-4FFD-40DA-8711-9D05315F4D06}" srcOrd="0" destOrd="0" parTransId="{B9211606-AB29-4BB1-B8F8-F6BDF4C2E2E5}" sibTransId="{B38D896C-522B-4932-B68A-39C685B03845}"/>
    <dgm:cxn modelId="{07837C5E-DF5C-4616-A688-FC021E984B5B}" type="presOf" srcId="{4F8594B1-4FFD-40DA-8711-9D05315F4D06}" destId="{0F07FC8D-775E-4304-AADC-30638761845F}" srcOrd="0" destOrd="0" presId="urn:microsoft.com/office/officeart/2009/3/layout/StepUpProcess"/>
    <dgm:cxn modelId="{4B693456-D95F-4843-983B-5B87E402F709}" srcId="{4F8594B1-4FFD-40DA-8711-9D05315F4D06}" destId="{95EA1E83-12A6-4A46-A70B-28100A919BFC}" srcOrd="1" destOrd="0" parTransId="{5C486F9A-F7AE-4FA6-9D73-B3370E0E530E}" sibTransId="{CE4C9954-F5D6-4965-8BAA-597EC3DEC31A}"/>
    <dgm:cxn modelId="{F0FDE7B3-E1A7-434E-8E4C-EFAC60120908}" type="presOf" srcId="{291A18F1-2123-4E9A-966D-1C02EF3569F8}" destId="{0F07FC8D-775E-4304-AADC-30638761845F}" srcOrd="0" destOrd="1" presId="urn:microsoft.com/office/officeart/2009/3/layout/StepUpProcess"/>
    <dgm:cxn modelId="{39F28A12-AC92-46FE-A251-F6761C727560}" srcId="{9489B8C4-D010-4039-B77B-5FBE6700CC90}" destId="{7AC33D88-9CA7-4A9F-BC45-CC65109403C2}" srcOrd="0" destOrd="0" parTransId="{443C9F1E-D433-47C8-A77F-B6D3D032007A}" sibTransId="{A6C762A9-4ACA-4684-B3CF-A52B250BB611}"/>
    <dgm:cxn modelId="{09CA5336-42AF-4A04-AC49-029E24350752}" type="presOf" srcId="{95EA1E83-12A6-4A46-A70B-28100A919BFC}" destId="{0F07FC8D-775E-4304-AADC-30638761845F}" srcOrd="0" destOrd="2" presId="urn:microsoft.com/office/officeart/2009/3/layout/StepUpProcess"/>
    <dgm:cxn modelId="{02182F59-CFE5-45A1-BF12-88671125D1C1}" type="presOf" srcId="{90AD4C9C-5F22-4A93-8532-3A3F607CC3CE}" destId="{0F07FC8D-775E-4304-AADC-30638761845F}" srcOrd="0" destOrd="4" presId="urn:microsoft.com/office/officeart/2009/3/layout/StepUpProcess"/>
    <dgm:cxn modelId="{11F7D1F9-FA9A-427E-8189-2C41F033DDA7}" srcId="{6E555B14-2687-4675-BF02-980BBF85CB55}" destId="{9489B8C4-D010-4039-B77B-5FBE6700CC90}" srcOrd="1" destOrd="0" parTransId="{20BAB056-42E2-4231-8FE9-ABCEFBCE4242}" sibTransId="{60DD354C-8AAE-4FD5-843F-A627F25E8B61}"/>
    <dgm:cxn modelId="{6152D4CB-1739-45F1-B4AD-A52E77DDB3B6}" type="presOf" srcId="{6E555B14-2687-4675-BF02-980BBF85CB55}" destId="{8A0464BD-BE0F-4E06-94B8-90FA96CED6F5}" srcOrd="0" destOrd="0" presId="urn:microsoft.com/office/officeart/2009/3/layout/StepUpProcess"/>
    <dgm:cxn modelId="{210DCC22-459C-4446-B8A1-A8CB0D22432F}" type="presOf" srcId="{A8F019EC-CAAF-4AA5-873B-6D672594412C}" destId="{B9A50AE8-78C2-4759-A598-5632BD0FE68A}" srcOrd="0" destOrd="4" presId="urn:microsoft.com/office/officeart/2009/3/layout/StepUpProcess"/>
    <dgm:cxn modelId="{B6C00D70-93E8-4507-AD57-51BADE989599}" srcId="{9489B8C4-D010-4039-B77B-5FBE6700CC90}" destId="{40FE5B56-66DD-481C-A245-18BE53577BD2}" srcOrd="4" destOrd="0" parTransId="{7546D3B1-3604-49B5-8834-C3085856ACF1}" sibTransId="{62EB1112-FE8A-4880-8759-6A65276991B9}"/>
    <dgm:cxn modelId="{9134F93F-631C-4AED-8914-8D75A6C512E5}" type="presParOf" srcId="{8A0464BD-BE0F-4E06-94B8-90FA96CED6F5}" destId="{AB35B8A7-F70C-4885-8DF5-5E698CF25914}" srcOrd="0" destOrd="0" presId="urn:microsoft.com/office/officeart/2009/3/layout/StepUpProcess"/>
    <dgm:cxn modelId="{DF796F0A-FF53-417F-8D0D-FFFC80B38DC6}" type="presParOf" srcId="{AB35B8A7-F70C-4885-8DF5-5E698CF25914}" destId="{C5493FB0-C26E-4631-A012-034ED3608FE5}" srcOrd="0" destOrd="0" presId="urn:microsoft.com/office/officeart/2009/3/layout/StepUpProcess"/>
    <dgm:cxn modelId="{402FDFFF-3BC2-47E2-8936-17D11B599FFB}" type="presParOf" srcId="{AB35B8A7-F70C-4885-8DF5-5E698CF25914}" destId="{0F07FC8D-775E-4304-AADC-30638761845F}" srcOrd="1" destOrd="0" presId="urn:microsoft.com/office/officeart/2009/3/layout/StepUpProcess"/>
    <dgm:cxn modelId="{46BE5A5D-5464-4F66-BB93-9325B8963202}" type="presParOf" srcId="{AB35B8A7-F70C-4885-8DF5-5E698CF25914}" destId="{361FCB57-ED01-48D5-8ED9-FD2490347193}" srcOrd="2" destOrd="0" presId="urn:microsoft.com/office/officeart/2009/3/layout/StepUpProcess"/>
    <dgm:cxn modelId="{838C19C3-D3B6-477B-8CAB-A7A61C463AC5}" type="presParOf" srcId="{8A0464BD-BE0F-4E06-94B8-90FA96CED6F5}" destId="{36D7B73D-27DA-4CA6-8038-B60B8B9A3EE0}" srcOrd="1" destOrd="0" presId="urn:microsoft.com/office/officeart/2009/3/layout/StepUpProcess"/>
    <dgm:cxn modelId="{05D84A9B-6AAD-4553-993D-35C4B0541C48}" type="presParOf" srcId="{36D7B73D-27DA-4CA6-8038-B60B8B9A3EE0}" destId="{9F5DB3DF-223B-46CA-AF80-DC776754F424}" srcOrd="0" destOrd="0" presId="urn:microsoft.com/office/officeart/2009/3/layout/StepUpProcess"/>
    <dgm:cxn modelId="{6603C1E0-449D-4216-848D-2FA15C0A5B7F}" type="presParOf" srcId="{8A0464BD-BE0F-4E06-94B8-90FA96CED6F5}" destId="{F778BC88-98B2-49BE-B08C-D063F2D6F353}" srcOrd="2" destOrd="0" presId="urn:microsoft.com/office/officeart/2009/3/layout/StepUpProcess"/>
    <dgm:cxn modelId="{8FB9DF4F-C157-4B24-8CD9-49770822FAE6}" type="presParOf" srcId="{F778BC88-98B2-49BE-B08C-D063F2D6F353}" destId="{41C06864-FA5C-4E89-9A56-EFDC24F5E6DE}" srcOrd="0" destOrd="0" presId="urn:microsoft.com/office/officeart/2009/3/layout/StepUpProcess"/>
    <dgm:cxn modelId="{84EC04A0-E6D1-4299-8D4F-BD92A10FDBEF}" type="presParOf" srcId="{F778BC88-98B2-49BE-B08C-D063F2D6F353}" destId="{B9A50AE8-78C2-4759-A598-5632BD0FE68A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E555B14-2687-4675-BF02-980BBF85CB55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8594B1-4FFD-40DA-8711-9D05315F4D06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Университет социальных сервисов</a:t>
          </a:r>
        </a:p>
      </dgm:t>
    </dgm:pt>
    <dgm:pt modelId="{B9211606-AB29-4BB1-B8F8-F6BDF4C2E2E5}" type="parTrans" cxnId="{049786F3-ADD1-48D6-AD3D-C27A2E22D63D}">
      <dgm:prSet/>
      <dgm:spPr/>
      <dgm:t>
        <a:bodyPr/>
        <a:lstStyle/>
        <a:p>
          <a:endParaRPr lang="ru-RU"/>
        </a:p>
      </dgm:t>
    </dgm:pt>
    <dgm:pt modelId="{B38D896C-522B-4932-B68A-39C685B03845}" type="sibTrans" cxnId="{049786F3-ADD1-48D6-AD3D-C27A2E22D63D}">
      <dgm:prSet/>
      <dgm:spPr/>
      <dgm:t>
        <a:bodyPr/>
        <a:lstStyle/>
        <a:p>
          <a:endParaRPr lang="ru-RU"/>
        </a:p>
      </dgm:t>
    </dgm:pt>
    <dgm:pt modelId="{09C3133B-FC0D-4A94-875C-E021DC6CC22E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Публичная корпорация</a:t>
          </a:r>
        </a:p>
      </dgm:t>
    </dgm:pt>
    <dgm:pt modelId="{3553D7C9-AA9C-44C6-AF64-AF305E5F493F}" type="parTrans" cxnId="{4F8299F4-8B28-4CDD-9EB3-C81C16DC5D3B}">
      <dgm:prSet/>
      <dgm:spPr/>
      <dgm:t>
        <a:bodyPr/>
        <a:lstStyle/>
        <a:p>
          <a:endParaRPr lang="ru-RU"/>
        </a:p>
      </dgm:t>
    </dgm:pt>
    <dgm:pt modelId="{8D46A7EB-C6F7-4837-9EAB-8D0B9C208FDA}" type="sibTrans" cxnId="{4F8299F4-8B28-4CDD-9EB3-C81C16DC5D3B}">
      <dgm:prSet/>
      <dgm:spPr/>
      <dgm:t>
        <a:bodyPr/>
        <a:lstStyle/>
        <a:p>
          <a:endParaRPr lang="ru-RU"/>
        </a:p>
      </dgm:t>
    </dgm:pt>
    <dgm:pt modelId="{59E5E602-DD68-4C9B-A303-BDF16073C5E0}" type="pres">
      <dgm:prSet presAssocID="{6E555B14-2687-4675-BF02-980BBF85CB55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3D19C6F-2E83-4954-AFA8-8039369328BC}" type="pres">
      <dgm:prSet presAssocID="{4F8594B1-4FFD-40DA-8711-9D05315F4D06}" presName="Accent1" presStyleCnt="0"/>
      <dgm:spPr/>
    </dgm:pt>
    <dgm:pt modelId="{5DD20AF5-2C86-4A2D-AFE7-EC60F3C58143}" type="pres">
      <dgm:prSet presAssocID="{4F8594B1-4FFD-40DA-8711-9D05315F4D06}" presName="Accent" presStyleLbl="node1" presStyleIdx="0" presStyleCnt="2" custLinFactNeighborY="258"/>
      <dgm:spPr/>
    </dgm:pt>
    <dgm:pt modelId="{16250761-C13D-4C3E-B6EA-5C8977DCF4FA}" type="pres">
      <dgm:prSet presAssocID="{4F8594B1-4FFD-40DA-8711-9D05315F4D06}" presName="Parent1" presStyleLbl="revTx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03907A-DA1A-451D-B4BF-6930A947ECBC}" type="pres">
      <dgm:prSet presAssocID="{09C3133B-FC0D-4A94-875C-E021DC6CC22E}" presName="Accent2" presStyleCnt="0"/>
      <dgm:spPr/>
    </dgm:pt>
    <dgm:pt modelId="{FE0DA56E-C4E8-4BAC-93D6-BD0B0901C7E3}" type="pres">
      <dgm:prSet presAssocID="{09C3133B-FC0D-4A94-875C-E021DC6CC22E}" presName="Accent" presStyleLbl="node1" presStyleIdx="1" presStyleCnt="2"/>
      <dgm:spPr/>
    </dgm:pt>
    <dgm:pt modelId="{1801E3B5-877C-4784-A5C5-F34EF44841D9}" type="pres">
      <dgm:prSet presAssocID="{09C3133B-FC0D-4A94-875C-E021DC6CC22E}" presName="Parent2" presStyleLbl="revTx" presStyleIdx="1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9786F3-ADD1-48D6-AD3D-C27A2E22D63D}" srcId="{6E555B14-2687-4675-BF02-980BBF85CB55}" destId="{4F8594B1-4FFD-40DA-8711-9D05315F4D06}" srcOrd="0" destOrd="0" parTransId="{B9211606-AB29-4BB1-B8F8-F6BDF4C2E2E5}" sibTransId="{B38D896C-522B-4932-B68A-39C685B03845}"/>
    <dgm:cxn modelId="{1D6223E6-C270-4F3D-92E3-A49BD4BA6674}" type="presOf" srcId="{09C3133B-FC0D-4A94-875C-E021DC6CC22E}" destId="{1801E3B5-877C-4784-A5C5-F34EF44841D9}" srcOrd="0" destOrd="0" presId="urn:microsoft.com/office/officeart/2009/layout/CircleArrowProcess"/>
    <dgm:cxn modelId="{A108E3D2-8DFE-4F1F-A91C-D67B422C2C2B}" type="presOf" srcId="{6E555B14-2687-4675-BF02-980BBF85CB55}" destId="{59E5E602-DD68-4C9B-A303-BDF16073C5E0}" srcOrd="0" destOrd="0" presId="urn:microsoft.com/office/officeart/2009/layout/CircleArrowProcess"/>
    <dgm:cxn modelId="{F510F69D-C567-4F68-91C5-16E2602E4E35}" type="presOf" srcId="{4F8594B1-4FFD-40DA-8711-9D05315F4D06}" destId="{16250761-C13D-4C3E-B6EA-5C8977DCF4FA}" srcOrd="0" destOrd="0" presId="urn:microsoft.com/office/officeart/2009/layout/CircleArrowProcess"/>
    <dgm:cxn modelId="{4F8299F4-8B28-4CDD-9EB3-C81C16DC5D3B}" srcId="{6E555B14-2687-4675-BF02-980BBF85CB55}" destId="{09C3133B-FC0D-4A94-875C-E021DC6CC22E}" srcOrd="1" destOrd="0" parTransId="{3553D7C9-AA9C-44C6-AF64-AF305E5F493F}" sibTransId="{8D46A7EB-C6F7-4837-9EAB-8D0B9C208FDA}"/>
    <dgm:cxn modelId="{76F0EE8C-17CA-4EEA-98B1-12135D14154A}" type="presParOf" srcId="{59E5E602-DD68-4C9B-A303-BDF16073C5E0}" destId="{33D19C6F-2E83-4954-AFA8-8039369328BC}" srcOrd="0" destOrd="0" presId="urn:microsoft.com/office/officeart/2009/layout/CircleArrowProcess"/>
    <dgm:cxn modelId="{DB36C6B7-7F27-424E-98C4-F23A4E519279}" type="presParOf" srcId="{33D19C6F-2E83-4954-AFA8-8039369328BC}" destId="{5DD20AF5-2C86-4A2D-AFE7-EC60F3C58143}" srcOrd="0" destOrd="0" presId="urn:microsoft.com/office/officeart/2009/layout/CircleArrowProcess"/>
    <dgm:cxn modelId="{BCF4D06E-DF76-4215-ADF3-469CBCCDC5DB}" type="presParOf" srcId="{59E5E602-DD68-4C9B-A303-BDF16073C5E0}" destId="{16250761-C13D-4C3E-B6EA-5C8977DCF4FA}" srcOrd="1" destOrd="0" presId="urn:microsoft.com/office/officeart/2009/layout/CircleArrowProcess"/>
    <dgm:cxn modelId="{5FC08959-53DA-4DF9-ADB9-FB64707DAE3D}" type="presParOf" srcId="{59E5E602-DD68-4C9B-A303-BDF16073C5E0}" destId="{6503907A-DA1A-451D-B4BF-6930A947ECBC}" srcOrd="2" destOrd="0" presId="urn:microsoft.com/office/officeart/2009/layout/CircleArrowProcess"/>
    <dgm:cxn modelId="{735CD4E8-325E-4E29-B9A6-F9E7B51D935B}" type="presParOf" srcId="{6503907A-DA1A-451D-B4BF-6930A947ECBC}" destId="{FE0DA56E-C4E8-4BAC-93D6-BD0B0901C7E3}" srcOrd="0" destOrd="0" presId="urn:microsoft.com/office/officeart/2009/layout/CircleArrowProcess"/>
    <dgm:cxn modelId="{7E146609-E012-40A4-AD28-8BF9C2E48932}" type="presParOf" srcId="{59E5E602-DD68-4C9B-A303-BDF16073C5E0}" destId="{1801E3B5-877C-4784-A5C5-F34EF44841D9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E5A54F-560D-44A4-AF97-0CA9B7AC89A0}">
      <dsp:nvSpPr>
        <dsp:cNvPr id="0" name=""/>
        <dsp:cNvSpPr/>
      </dsp:nvSpPr>
      <dsp:spPr>
        <a:xfrm>
          <a:off x="-10188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780A9F0-AD8D-4EF5-B419-77D31B1385E5}">
      <dsp:nvSpPr>
        <dsp:cNvPr id="0" name=""/>
        <dsp:cNvSpPr/>
      </dsp:nvSpPr>
      <dsp:spPr>
        <a:xfrm>
          <a:off x="2241695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СПЕЦИФИКА</a:t>
          </a:r>
          <a:r>
            <a:rPr lang="en-US" sz="2400" kern="1200" dirty="0" smtClean="0"/>
            <a:t> I</a:t>
          </a:r>
          <a:r>
            <a:rPr lang="ru-RU" sz="2400" kern="1200" dirty="0" smtClean="0"/>
            <a:t>: </a:t>
          </a:r>
          <a:endParaRPr lang="ru-RU" sz="2400" kern="1200" dirty="0"/>
        </a:p>
      </dsp:txBody>
      <dsp:txXfrm>
        <a:off x="2241695" y="0"/>
        <a:ext cx="2983309" cy="565746"/>
      </dsp:txXfrm>
    </dsp:sp>
    <dsp:sp modelId="{61FAB1F5-1EE5-4DC9-8646-A6A08D8763C3}">
      <dsp:nvSpPr>
        <dsp:cNvPr id="0" name=""/>
        <dsp:cNvSpPr/>
      </dsp:nvSpPr>
      <dsp:spPr>
        <a:xfrm>
          <a:off x="385834" y="565746"/>
          <a:ext cx="3733918" cy="373391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339523-7CCA-49A0-98A5-51D9F8D23161}">
      <dsp:nvSpPr>
        <dsp:cNvPr id="0" name=""/>
        <dsp:cNvSpPr/>
      </dsp:nvSpPr>
      <dsp:spPr>
        <a:xfrm>
          <a:off x="2252793" y="586544"/>
          <a:ext cx="5966618" cy="37339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ПАРАДОКС</a:t>
          </a:r>
          <a:endParaRPr lang="ru-RU" sz="2400" kern="1200" dirty="0"/>
        </a:p>
      </dsp:txBody>
      <dsp:txXfrm>
        <a:off x="2252793" y="586544"/>
        <a:ext cx="2983309" cy="565746"/>
      </dsp:txXfrm>
    </dsp:sp>
    <dsp:sp modelId="{0AF80422-8374-4AFE-8E29-4DD16AF192CB}">
      <dsp:nvSpPr>
        <dsp:cNvPr id="0" name=""/>
        <dsp:cNvSpPr/>
      </dsp:nvSpPr>
      <dsp:spPr>
        <a:xfrm>
          <a:off x="781856" y="1131493"/>
          <a:ext cx="2941873" cy="294187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8BF71C-6B07-41CF-B557-21FD5514197B}">
      <dsp:nvSpPr>
        <dsp:cNvPr id="0" name=""/>
        <dsp:cNvSpPr/>
      </dsp:nvSpPr>
      <dsp:spPr>
        <a:xfrm>
          <a:off x="2252793" y="1131493"/>
          <a:ext cx="5966618" cy="29418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МИССИЯ</a:t>
          </a:r>
          <a:endParaRPr lang="ru-RU" sz="2400" kern="1200" dirty="0"/>
        </a:p>
      </dsp:txBody>
      <dsp:txXfrm>
        <a:off x="2252793" y="1131493"/>
        <a:ext cx="2983309" cy="565742"/>
      </dsp:txXfrm>
    </dsp:sp>
    <dsp:sp modelId="{4A1A0FBE-0267-44C2-9C2C-E4C1CBFD5395}">
      <dsp:nvSpPr>
        <dsp:cNvPr id="0" name=""/>
        <dsp:cNvSpPr/>
      </dsp:nvSpPr>
      <dsp:spPr>
        <a:xfrm>
          <a:off x="1177877" y="1697236"/>
          <a:ext cx="2149832" cy="214983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66760D-44D6-4A1F-B2F9-BDCFACCAC098}">
      <dsp:nvSpPr>
        <dsp:cNvPr id="0" name=""/>
        <dsp:cNvSpPr/>
      </dsp:nvSpPr>
      <dsp:spPr>
        <a:xfrm>
          <a:off x="2252793" y="1697236"/>
          <a:ext cx="5966618" cy="2149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СРЕДСТВА И ЦЕЛИ </a:t>
          </a:r>
          <a:endParaRPr lang="ru-RU" sz="2400" kern="1200" dirty="0"/>
        </a:p>
      </dsp:txBody>
      <dsp:txXfrm>
        <a:off x="2252793" y="1697236"/>
        <a:ext cx="2983309" cy="565746"/>
      </dsp:txXfrm>
    </dsp:sp>
    <dsp:sp modelId="{314782D2-9E84-46F6-AC3F-EE3DC26FEBF3}">
      <dsp:nvSpPr>
        <dsp:cNvPr id="0" name=""/>
        <dsp:cNvSpPr/>
      </dsp:nvSpPr>
      <dsp:spPr>
        <a:xfrm>
          <a:off x="1573899" y="2262982"/>
          <a:ext cx="1357787" cy="135778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5E8050-2ADB-4DA6-A0F1-829791796920}">
      <dsp:nvSpPr>
        <dsp:cNvPr id="0" name=""/>
        <dsp:cNvSpPr/>
      </dsp:nvSpPr>
      <dsp:spPr>
        <a:xfrm>
          <a:off x="2252793" y="2262982"/>
          <a:ext cx="5966618" cy="135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СПЕЦИФИКА </a:t>
          </a:r>
          <a:r>
            <a:rPr lang="en-US" sz="2400" kern="1200" dirty="0" smtClean="0"/>
            <a:t>II</a:t>
          </a:r>
          <a:endParaRPr lang="ru-RU" sz="2400" kern="1200" dirty="0"/>
        </a:p>
      </dsp:txBody>
      <dsp:txXfrm>
        <a:off x="2252793" y="2262982"/>
        <a:ext cx="2983309" cy="565746"/>
      </dsp:txXfrm>
    </dsp:sp>
    <dsp:sp modelId="{DB327894-70FD-4EA5-903A-4ADF07CE0F27}">
      <dsp:nvSpPr>
        <dsp:cNvPr id="0" name=""/>
        <dsp:cNvSpPr/>
      </dsp:nvSpPr>
      <dsp:spPr>
        <a:xfrm>
          <a:off x="1969922" y="2828729"/>
          <a:ext cx="565742" cy="56574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60E89BF-2992-4609-A21D-044BC8D90B6C}">
      <dsp:nvSpPr>
        <dsp:cNvPr id="0" name=""/>
        <dsp:cNvSpPr/>
      </dsp:nvSpPr>
      <dsp:spPr>
        <a:xfrm>
          <a:off x="2232417" y="3024338"/>
          <a:ext cx="6007370" cy="5629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ПРОБЛЕМА</a:t>
          </a:r>
          <a:endParaRPr lang="ru-RU" sz="2400" kern="1200" dirty="0"/>
        </a:p>
      </dsp:txBody>
      <dsp:txXfrm>
        <a:off x="2232417" y="3024338"/>
        <a:ext cx="3003685" cy="562942"/>
      </dsp:txXfrm>
    </dsp:sp>
    <dsp:sp modelId="{59864D89-341D-4FD1-A1B1-4E696492BDAA}">
      <dsp:nvSpPr>
        <dsp:cNvPr id="0" name=""/>
        <dsp:cNvSpPr/>
      </dsp:nvSpPr>
      <dsp:spPr>
        <a:xfrm>
          <a:off x="5236102" y="0"/>
          <a:ext cx="2983309" cy="565746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НЕ ТОЛЬКО ОВЛАДЕТЬ КОМПЕТЕНЦИЯМИ, НО И НАУЧИТЬ ИМ</a:t>
          </a:r>
          <a:endParaRPr lang="ru-RU" sz="1400" kern="1200" dirty="0"/>
        </a:p>
      </dsp:txBody>
      <dsp:txXfrm>
        <a:off x="5236102" y="0"/>
        <a:ext cx="2983309" cy="565746"/>
      </dsp:txXfrm>
    </dsp:sp>
    <dsp:sp modelId="{8FE858C1-8617-4405-9723-CB1B2E549DEC}">
      <dsp:nvSpPr>
        <dsp:cNvPr id="0" name=""/>
        <dsp:cNvSpPr/>
      </dsp:nvSpPr>
      <dsp:spPr>
        <a:xfrm>
          <a:off x="5236102" y="565746"/>
          <a:ext cx="2983309" cy="565746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УМЕНИЕ СОЗДАВАТЬ НОВАЦИЮ</a:t>
          </a:r>
          <a:endParaRPr lang="ru-RU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УМЕНИЕ СОХРАНЯТЬ ТРАДИЦИЮ</a:t>
          </a:r>
          <a:endParaRPr lang="ru-RU" sz="1400" kern="1200" dirty="0"/>
        </a:p>
      </dsp:txBody>
      <dsp:txXfrm>
        <a:off x="5236102" y="565746"/>
        <a:ext cx="2983309" cy="565746"/>
      </dsp:txXfrm>
    </dsp:sp>
    <dsp:sp modelId="{607A6D75-4F97-4623-81F5-06788AB03D07}">
      <dsp:nvSpPr>
        <dsp:cNvPr id="0" name=""/>
        <dsp:cNvSpPr/>
      </dsp:nvSpPr>
      <dsp:spPr>
        <a:xfrm>
          <a:off x="5236102" y="1093880"/>
          <a:ext cx="2983309" cy="640969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ТРАНСЛЯЦИЯ ФУНДАМЕНТАЛЬНЫХ ЦЕННОСТЕЙ ОТ ПОКОЛЕНИЯ К ПОКОЛЕНИЮ БЕЗ ЛАКУН И ДИСКРЕТОВ (МОДЕЛЬ 1:1) </a:t>
          </a:r>
          <a:endParaRPr lang="ru-RU" sz="1000" kern="1200" dirty="0"/>
        </a:p>
      </dsp:txBody>
      <dsp:txXfrm>
        <a:off x="5236102" y="1093880"/>
        <a:ext cx="2983309" cy="640969"/>
      </dsp:txXfrm>
    </dsp:sp>
    <dsp:sp modelId="{CD9CA00D-9328-4773-9D0C-610CDDF0C69E}">
      <dsp:nvSpPr>
        <dsp:cNvPr id="0" name=""/>
        <dsp:cNvSpPr/>
      </dsp:nvSpPr>
      <dsp:spPr>
        <a:xfrm>
          <a:off x="5236102" y="1697236"/>
          <a:ext cx="2983309" cy="565746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 МОЖНО ЛИ ДИСТАНЦИОННО НАУЧИТЬ ГРАЖДАНСТВЕННОСТИ?</a:t>
          </a:r>
          <a:endParaRPr lang="ru-RU" sz="1400" kern="1200" dirty="0"/>
        </a:p>
      </dsp:txBody>
      <dsp:txXfrm>
        <a:off x="5236102" y="1697236"/>
        <a:ext cx="2983309" cy="565746"/>
      </dsp:txXfrm>
    </dsp:sp>
    <dsp:sp modelId="{E7DA9A42-2AF4-4461-91B6-7092B0BF713A}">
      <dsp:nvSpPr>
        <dsp:cNvPr id="0" name=""/>
        <dsp:cNvSpPr/>
      </dsp:nvSpPr>
      <dsp:spPr>
        <a:xfrm>
          <a:off x="5236102" y="2262982"/>
          <a:ext cx="2983309" cy="565746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ДОЛЖНО ОБЛАДАТЬ ОПРЕДЕЛЕННОЙ СТЕПЕНЬЮ ИНЕРЦИИ</a:t>
          </a:r>
          <a:endParaRPr lang="ru-RU" sz="1200" kern="1200" dirty="0"/>
        </a:p>
      </dsp:txBody>
      <dsp:txXfrm>
        <a:off x="5236102" y="2262982"/>
        <a:ext cx="2983309" cy="565746"/>
      </dsp:txXfrm>
    </dsp:sp>
    <dsp:sp modelId="{2C817F24-6CAE-4F61-9EEA-E14CDF4B5C02}">
      <dsp:nvSpPr>
        <dsp:cNvPr id="0" name=""/>
        <dsp:cNvSpPr/>
      </dsp:nvSpPr>
      <dsp:spPr>
        <a:xfrm>
          <a:off x="5186072" y="3096342"/>
          <a:ext cx="2983309" cy="565742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МОЖЕТ ЛИ ПЕДОБРАЗОВАНИЕ СТАТЬ СОЦИАЛЬНЫМ ГАРАНТОМ БУДУЩЕГО?</a:t>
          </a:r>
          <a:endParaRPr lang="ru-RU" sz="12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>
        <a:off x="5186072" y="3096342"/>
        <a:ext cx="2983309" cy="5657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C9FDC2-D139-49E3-850A-3A9C581B1D44}">
      <dsp:nvSpPr>
        <dsp:cNvPr id="0" name=""/>
        <dsp:cNvSpPr/>
      </dsp:nvSpPr>
      <dsp:spPr>
        <a:xfrm>
          <a:off x="0" y="683312"/>
          <a:ext cx="8229600" cy="6260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12420" rIns="638708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 СОЗДАНИЕ ЖЕЛАЕМОГО БУДУЩЕГО ЧЕРЕЗ ЖЕЛАЕМОГО ЧЕЛОВЕКА</a:t>
          </a:r>
        </a:p>
      </dsp:txBody>
      <dsp:txXfrm>
        <a:off x="0" y="683312"/>
        <a:ext cx="8229600" cy="626062"/>
      </dsp:txXfrm>
    </dsp:sp>
    <dsp:sp modelId="{909D7750-1EDE-4CFA-954F-8B9AE7975002}">
      <dsp:nvSpPr>
        <dsp:cNvPr id="0" name=""/>
        <dsp:cNvSpPr/>
      </dsp:nvSpPr>
      <dsp:spPr>
        <a:xfrm>
          <a:off x="411480" y="461912"/>
          <a:ext cx="5760720" cy="442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Педобразование – управление будущим через человека</a:t>
          </a:r>
          <a:endParaRPr lang="ru-RU" sz="1500" kern="1200" dirty="0"/>
        </a:p>
      </dsp:txBody>
      <dsp:txXfrm>
        <a:off x="433096" y="483528"/>
        <a:ext cx="5717488" cy="399568"/>
      </dsp:txXfrm>
    </dsp:sp>
    <dsp:sp modelId="{77347E56-54AC-4A0E-B650-7FBE5151DFAA}">
      <dsp:nvSpPr>
        <dsp:cNvPr id="0" name=""/>
        <dsp:cNvSpPr/>
      </dsp:nvSpPr>
      <dsp:spPr>
        <a:xfrm>
          <a:off x="0" y="1611775"/>
          <a:ext cx="8229600" cy="1086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12420" rIns="638708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 СЕРВИС-ОРИЕНТИРОВАННЫЙ ДИЗАЙН ПРОФЕССИИ</a:t>
          </a:r>
          <a:endParaRPr lang="ru-RU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 ОРИЕНТИР: СОЗДАНИЕ ЦЕННОСТЕЙ (ОБРАЗОВАНИЕ - ВОСПИТАНИЕ) : ТОТАЛЬНАЯ СЕТЬ СОЗДАНИЯ ЦЕННОСТЕЙ</a:t>
          </a:r>
          <a:endParaRPr lang="ru-RU" sz="1500" kern="1200" dirty="0">
            <a:solidFill>
              <a:srgbClr val="C00000"/>
            </a:solidFill>
          </a:endParaRPr>
        </a:p>
      </dsp:txBody>
      <dsp:txXfrm>
        <a:off x="0" y="1611775"/>
        <a:ext cx="8229600" cy="1086750"/>
      </dsp:txXfrm>
    </dsp:sp>
    <dsp:sp modelId="{353BCCB3-228E-4BB1-BF2A-877F11969C81}">
      <dsp:nvSpPr>
        <dsp:cNvPr id="0" name=""/>
        <dsp:cNvSpPr/>
      </dsp:nvSpPr>
      <dsp:spPr>
        <a:xfrm>
          <a:off x="411480" y="1390375"/>
          <a:ext cx="5760720" cy="442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Новый тип социального сервиса – управление будущим</a:t>
          </a:r>
          <a:endParaRPr lang="ru-RU" sz="1500" kern="1200" dirty="0"/>
        </a:p>
      </dsp:txBody>
      <dsp:txXfrm>
        <a:off x="433096" y="1411991"/>
        <a:ext cx="5717488" cy="399568"/>
      </dsp:txXfrm>
    </dsp:sp>
    <dsp:sp modelId="{53C08E60-E37E-48FB-A8DD-19DC211F37B9}">
      <dsp:nvSpPr>
        <dsp:cNvPr id="0" name=""/>
        <dsp:cNvSpPr/>
      </dsp:nvSpPr>
      <dsp:spPr>
        <a:xfrm>
          <a:off x="0" y="3000925"/>
          <a:ext cx="8229600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312420" rIns="63870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 Отказ от целенаправленной подготовки универсального специалиста обучения-воспитания-гражданственности-</a:t>
          </a:r>
          <a:r>
            <a:rPr lang="ru-RU" sz="1500" kern="1200" dirty="0" err="1" smtClean="0"/>
            <a:t>идеологичности</a:t>
          </a:r>
          <a:r>
            <a:rPr lang="ru-RU" sz="1500" kern="1200" dirty="0" smtClean="0"/>
            <a:t> – отказ от планирования будущего</a:t>
          </a:r>
          <a:endParaRPr lang="ru-RU" sz="1500" kern="1200" dirty="0"/>
        </a:p>
      </dsp:txBody>
      <dsp:txXfrm>
        <a:off x="0" y="3000925"/>
        <a:ext cx="8229600" cy="1063125"/>
      </dsp:txXfrm>
    </dsp:sp>
    <dsp:sp modelId="{95D22CF5-C306-4D1E-960D-68B7CAD1118B}">
      <dsp:nvSpPr>
        <dsp:cNvPr id="0" name=""/>
        <dsp:cNvSpPr/>
      </dsp:nvSpPr>
      <dsp:spPr>
        <a:xfrm>
          <a:off x="411480" y="2779525"/>
          <a:ext cx="5760720" cy="442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Планирование будущего</a:t>
          </a:r>
          <a:endParaRPr lang="ru-RU" sz="1500" kern="1200" dirty="0"/>
        </a:p>
      </dsp:txBody>
      <dsp:txXfrm>
        <a:off x="433096" y="2801141"/>
        <a:ext cx="5717488" cy="3995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68625D-7B59-42FF-BB16-056281DDB43B}">
      <dsp:nvSpPr>
        <dsp:cNvPr id="0" name=""/>
        <dsp:cNvSpPr/>
      </dsp:nvSpPr>
      <dsp:spPr>
        <a:xfrm>
          <a:off x="1534668" y="1613966"/>
          <a:ext cx="969264" cy="96938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42767F0-8E86-4C49-AC96-430FE68BCF4A}">
      <dsp:nvSpPr>
        <dsp:cNvPr id="0" name=""/>
        <dsp:cNvSpPr/>
      </dsp:nvSpPr>
      <dsp:spPr>
        <a:xfrm>
          <a:off x="1463992" y="857360"/>
          <a:ext cx="1110615" cy="59434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1</a:t>
          </a:r>
          <a:endParaRPr lang="ru-RU" sz="20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1463992" y="857360"/>
        <a:ext cx="1110615" cy="594348"/>
      </dsp:txXfrm>
    </dsp:sp>
    <dsp:sp modelId="{8683B9CD-E0F4-4244-ABA2-A5CF80A3C271}">
      <dsp:nvSpPr>
        <dsp:cNvPr id="0" name=""/>
        <dsp:cNvSpPr/>
      </dsp:nvSpPr>
      <dsp:spPr>
        <a:xfrm>
          <a:off x="1818985" y="1750666"/>
          <a:ext cx="969264" cy="96938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2FFDA0D-031A-407B-B2A2-D81C9D850C40}">
      <dsp:nvSpPr>
        <dsp:cNvPr id="0" name=""/>
        <dsp:cNvSpPr/>
      </dsp:nvSpPr>
      <dsp:spPr>
        <a:xfrm>
          <a:off x="2907792" y="1421991"/>
          <a:ext cx="1050036" cy="65378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</a:t>
          </a:r>
          <a:endParaRPr lang="ru-RU" sz="2000" kern="1200" dirty="0"/>
        </a:p>
      </dsp:txBody>
      <dsp:txXfrm>
        <a:off x="2907792" y="1421991"/>
        <a:ext cx="1050036" cy="653783"/>
      </dsp:txXfrm>
    </dsp:sp>
    <dsp:sp modelId="{A48CC7FC-F2A7-40CF-91CE-F50B78C3A217}">
      <dsp:nvSpPr>
        <dsp:cNvPr id="0" name=""/>
        <dsp:cNvSpPr/>
      </dsp:nvSpPr>
      <dsp:spPr>
        <a:xfrm>
          <a:off x="1888853" y="2058241"/>
          <a:ext cx="969264" cy="96938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B335533-DD1F-431C-BC84-58F5F0B841E6}">
      <dsp:nvSpPr>
        <dsp:cNvPr id="0" name=""/>
        <dsp:cNvSpPr/>
      </dsp:nvSpPr>
      <dsp:spPr>
        <a:xfrm>
          <a:off x="3008757" y="2254079"/>
          <a:ext cx="1029843" cy="69835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3</a:t>
          </a:r>
          <a:endParaRPr lang="ru-RU" sz="2000" kern="1200" dirty="0"/>
        </a:p>
      </dsp:txBody>
      <dsp:txXfrm>
        <a:off x="3008757" y="2254079"/>
        <a:ext cx="1029843" cy="698359"/>
      </dsp:txXfrm>
    </dsp:sp>
    <dsp:sp modelId="{BB6933C7-6C94-4344-BD35-2BD3AA701535}">
      <dsp:nvSpPr>
        <dsp:cNvPr id="0" name=""/>
        <dsp:cNvSpPr/>
      </dsp:nvSpPr>
      <dsp:spPr>
        <a:xfrm>
          <a:off x="1692173" y="2304896"/>
          <a:ext cx="969264" cy="96938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D1BFFD0-C499-48CB-8FF5-9EFA7F1BA00D}">
      <dsp:nvSpPr>
        <dsp:cNvPr id="0" name=""/>
        <dsp:cNvSpPr/>
      </dsp:nvSpPr>
      <dsp:spPr>
        <a:xfrm>
          <a:off x="2564511" y="3350680"/>
          <a:ext cx="1110615" cy="31792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4</a:t>
          </a:r>
          <a:endParaRPr lang="ru-RU" sz="2000" kern="1200" dirty="0"/>
        </a:p>
      </dsp:txBody>
      <dsp:txXfrm>
        <a:off x="2564511" y="3350680"/>
        <a:ext cx="1110615" cy="317922"/>
      </dsp:txXfrm>
    </dsp:sp>
    <dsp:sp modelId="{336FF039-33C4-49F3-BAD7-622481EA3EF6}">
      <dsp:nvSpPr>
        <dsp:cNvPr id="0" name=""/>
        <dsp:cNvSpPr/>
      </dsp:nvSpPr>
      <dsp:spPr>
        <a:xfrm>
          <a:off x="1377162" y="2304896"/>
          <a:ext cx="969264" cy="96938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A98EC1D-BF5B-4647-B7F8-463FCDC58A65}">
      <dsp:nvSpPr>
        <dsp:cNvPr id="0" name=""/>
        <dsp:cNvSpPr/>
      </dsp:nvSpPr>
      <dsp:spPr>
        <a:xfrm>
          <a:off x="363474" y="3431798"/>
          <a:ext cx="1110615" cy="155686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5</a:t>
          </a:r>
          <a:endParaRPr lang="ru-RU" sz="2000" kern="1200" dirty="0"/>
        </a:p>
      </dsp:txBody>
      <dsp:txXfrm>
        <a:off x="363474" y="3431798"/>
        <a:ext cx="1110615" cy="155686"/>
      </dsp:txXfrm>
    </dsp:sp>
    <dsp:sp modelId="{3D88D85E-FA1E-4B8B-B7F3-3954583A3ABB}">
      <dsp:nvSpPr>
        <dsp:cNvPr id="0" name=""/>
        <dsp:cNvSpPr/>
      </dsp:nvSpPr>
      <dsp:spPr>
        <a:xfrm>
          <a:off x="1180482" y="2058241"/>
          <a:ext cx="969264" cy="96938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311843D-4CDB-4EE1-A412-5873E5E3F369}">
      <dsp:nvSpPr>
        <dsp:cNvPr id="0" name=""/>
        <dsp:cNvSpPr/>
      </dsp:nvSpPr>
      <dsp:spPr>
        <a:xfrm>
          <a:off x="0" y="2254079"/>
          <a:ext cx="1029843" cy="69835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6</a:t>
          </a:r>
          <a:endParaRPr lang="ru-RU" sz="2000" kern="1200" dirty="0"/>
        </a:p>
      </dsp:txBody>
      <dsp:txXfrm>
        <a:off x="0" y="2254079"/>
        <a:ext cx="1029843" cy="698359"/>
      </dsp:txXfrm>
    </dsp:sp>
    <dsp:sp modelId="{8D137083-EAA7-4E72-BC9E-6D2625C25B7A}">
      <dsp:nvSpPr>
        <dsp:cNvPr id="0" name=""/>
        <dsp:cNvSpPr/>
      </dsp:nvSpPr>
      <dsp:spPr>
        <a:xfrm>
          <a:off x="1250350" y="1750666"/>
          <a:ext cx="969264" cy="96938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A54B5FE-AEBD-43F8-A8D3-8D0C322D897C}">
      <dsp:nvSpPr>
        <dsp:cNvPr id="0" name=""/>
        <dsp:cNvSpPr/>
      </dsp:nvSpPr>
      <dsp:spPr>
        <a:xfrm>
          <a:off x="80772" y="1421991"/>
          <a:ext cx="1050036" cy="65378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7</a:t>
          </a:r>
          <a:endParaRPr lang="ru-RU" sz="1800" kern="1200" dirty="0"/>
        </a:p>
      </dsp:txBody>
      <dsp:txXfrm>
        <a:off x="80772" y="1421991"/>
        <a:ext cx="1050036" cy="6537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493FB0-C26E-4631-A012-034ED3608FE5}">
      <dsp:nvSpPr>
        <dsp:cNvPr id="0" name=""/>
        <dsp:cNvSpPr/>
      </dsp:nvSpPr>
      <dsp:spPr>
        <a:xfrm rot="5400000">
          <a:off x="796428" y="288925"/>
          <a:ext cx="2334924" cy="388526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07FC8D-775E-4304-AADC-30638761845F}">
      <dsp:nvSpPr>
        <dsp:cNvPr id="0" name=""/>
        <dsp:cNvSpPr/>
      </dsp:nvSpPr>
      <dsp:spPr>
        <a:xfrm>
          <a:off x="406671" y="1449781"/>
          <a:ext cx="3507636" cy="30746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rgbClr val="C00000"/>
              </a:solidFill>
            </a:rPr>
            <a:t>СДЕЛАНО</a:t>
          </a:r>
          <a:endParaRPr lang="ru-RU" sz="1700" kern="1200" dirty="0" smtClean="0">
            <a:solidFill>
              <a:srgbClr val="C0000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Доминирующий поставщик педагогических кадров (75% учителей, 95 % дефектологов, 85% специалистов дошкольного образования, 72 % преподавателей СПО)</a:t>
          </a:r>
          <a:endParaRPr lang="ru-RU" sz="1300" kern="1200" dirty="0">
            <a:solidFill>
              <a:srgbClr val="C0000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УМО по педагогическому и профессионально-педагогическому образованию (211 участников, 4 базовых кафедры, 12 экспериментальных площадок)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Программы «Педагогические кадры»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Система ресурсных центров СПО</a:t>
          </a:r>
        </a:p>
      </dsp:txBody>
      <dsp:txXfrm>
        <a:off x="406671" y="1449781"/>
        <a:ext cx="3507636" cy="3074649"/>
      </dsp:txXfrm>
    </dsp:sp>
    <dsp:sp modelId="{361FCB57-ED01-48D5-8ED9-FD2490347193}">
      <dsp:nvSpPr>
        <dsp:cNvPr id="0" name=""/>
        <dsp:cNvSpPr/>
      </dsp:nvSpPr>
      <dsp:spPr>
        <a:xfrm>
          <a:off x="3252489" y="2888"/>
          <a:ext cx="661818" cy="66181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C06864-FA5C-4E89-9A56-EFDC24F5E6DE}">
      <dsp:nvSpPr>
        <dsp:cNvPr id="0" name=""/>
        <dsp:cNvSpPr/>
      </dsp:nvSpPr>
      <dsp:spPr>
        <a:xfrm rot="5400000">
          <a:off x="5090460" y="-773637"/>
          <a:ext cx="2334924" cy="388526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A50AE8-78C2-4759-A598-5632BD0FE68A}">
      <dsp:nvSpPr>
        <dsp:cNvPr id="0" name=""/>
        <dsp:cNvSpPr/>
      </dsp:nvSpPr>
      <dsp:spPr>
        <a:xfrm>
          <a:off x="4700703" y="387219"/>
          <a:ext cx="3507636" cy="30746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rgbClr val="C00000"/>
              </a:solidFill>
            </a:rPr>
            <a:t>ДЕЛАЕТСЯ</a:t>
          </a:r>
          <a:endParaRPr lang="ru-RU" sz="1700" kern="1200" dirty="0">
            <a:solidFill>
              <a:srgbClr val="C0000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Обновленные программы</a:t>
          </a:r>
          <a:br>
            <a:rPr lang="ru-RU" sz="1300" kern="1200" dirty="0" smtClean="0"/>
          </a:br>
          <a:r>
            <a:rPr lang="ru-RU" sz="1300" kern="1200" dirty="0" smtClean="0"/>
            <a:t>(в сотрудничестве с вузами</a:t>
          </a:r>
          <a:br>
            <a:rPr lang="ru-RU" sz="1300" kern="1200" dirty="0" smtClean="0"/>
          </a:br>
          <a:r>
            <a:rPr lang="ru-RU" sz="1300" kern="1200" dirty="0" smtClean="0"/>
            <a:t>и организациями-партнерами)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Обучающие программы по формированию новых педагогических компетенций и их комбинаций</a:t>
          </a:r>
          <a:endParaRPr lang="ru-RU" sz="1300" kern="1200" dirty="0">
            <a:solidFill>
              <a:srgbClr val="C00000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Центры оценки и сертификации, повышения квалификации педагогов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ФИП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/>
            <a:t>Модель инклюзивного образования</a:t>
          </a:r>
          <a:endParaRPr lang="ru-RU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300" kern="1200" dirty="0">
            <a:solidFill>
              <a:srgbClr val="C00000"/>
            </a:solidFill>
          </a:endParaRPr>
        </a:p>
      </dsp:txBody>
      <dsp:txXfrm>
        <a:off x="4700703" y="387219"/>
        <a:ext cx="3507636" cy="30746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D20AF5-2C86-4A2D-AFE7-EC60F3C58143}">
      <dsp:nvSpPr>
        <dsp:cNvPr id="0" name=""/>
        <dsp:cNvSpPr/>
      </dsp:nvSpPr>
      <dsp:spPr>
        <a:xfrm>
          <a:off x="2917901" y="7782"/>
          <a:ext cx="3016467" cy="301655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250761-C13D-4C3E-B6EA-5C8977DCF4FA}">
      <dsp:nvSpPr>
        <dsp:cNvPr id="0" name=""/>
        <dsp:cNvSpPr/>
      </dsp:nvSpPr>
      <dsp:spPr>
        <a:xfrm>
          <a:off x="3584114" y="1092114"/>
          <a:ext cx="1682951" cy="841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rgbClr val="C00000"/>
              </a:solidFill>
            </a:rPr>
            <a:t>Университет социальных сервисов</a:t>
          </a:r>
        </a:p>
      </dsp:txBody>
      <dsp:txXfrm>
        <a:off x="3584114" y="1092114"/>
        <a:ext cx="1682951" cy="841376"/>
      </dsp:txXfrm>
    </dsp:sp>
    <dsp:sp modelId="{FE0DA56E-C4E8-4BAC-93D6-BD0B0901C7E3}">
      <dsp:nvSpPr>
        <dsp:cNvPr id="0" name=""/>
        <dsp:cNvSpPr/>
      </dsp:nvSpPr>
      <dsp:spPr>
        <a:xfrm>
          <a:off x="2295230" y="1933491"/>
          <a:ext cx="2591375" cy="2592471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01E3B5-877C-4784-A5C5-F34EF44841D9}">
      <dsp:nvSpPr>
        <dsp:cNvPr id="0" name=""/>
        <dsp:cNvSpPr/>
      </dsp:nvSpPr>
      <dsp:spPr>
        <a:xfrm>
          <a:off x="2742639" y="2828726"/>
          <a:ext cx="1682951" cy="841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rgbClr val="C00000"/>
              </a:solidFill>
            </a:rPr>
            <a:t>Публичная корпорация</a:t>
          </a:r>
        </a:p>
      </dsp:txBody>
      <dsp:txXfrm>
        <a:off x="2742639" y="2828726"/>
        <a:ext cx="1682951" cy="8413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218B6C6-FC24-4BCF-AE21-358659B634EF}" type="datetimeFigureOut">
              <a:rPr lang="ru-RU"/>
              <a:pPr>
                <a:defRPr/>
              </a:pPr>
              <a:t>17.04.2013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653F379-CA95-4906-922E-1D0552811B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443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C0E4F1-8E15-4C8C-A8AC-F3A39C2E82E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81D5E23-2FF3-4ABA-8B42-ACA7D10ADC97}" type="slidenum">
              <a:rPr lang="ru-RU">
                <a:solidFill>
                  <a:prstClr val="black"/>
                </a:solidFill>
              </a:rPr>
              <a:pPr eaLnBrk="1" hangingPunct="1"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763B4-60FF-4F02-BCA0-0A7DDECA5031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763B4-60FF-4F02-BCA0-0A7DDECA5031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763B4-60FF-4F02-BCA0-0A7DDECA5031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763B4-60FF-4F02-BCA0-0A7DDECA5031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60765C-4BED-4C22-B9A2-CB226BA1A8B6}" type="slidenum">
              <a:rPr lang="ru-RU">
                <a:solidFill>
                  <a:prstClr val="black"/>
                </a:solidFill>
              </a:rPr>
              <a:pPr/>
              <a:t>17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5AFE8D-22D6-4B6C-BBDC-94CC545DF64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5.0.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ВСЕ, кто есть – это продукт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педобразования</a:t>
            </a:r>
            <a:endParaRPr lang="ru-RU" sz="1200" kern="100" dirty="0" smtClean="0">
              <a:effectLst/>
              <a:latin typeface="+mn-lt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Специфика: овладеть компетенциями и научит им учить; парадокс: умение создавать новацию – умение сохранить/передать традицию; гражданственность,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идеологичность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, воспитание. Что в обществе еще выполняет миссию трансляции фундаментальных ценностей в модели 1:1 (от поколения к поколению, без лакун и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дискретов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)? Можно ли дистанционно научить гражданственности?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5.1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Системы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педобразования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 в мире живут от реформы до реформы 8 – 12 лет: в чем причина постоянного обновления?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Педобразование как феномен по природе своей всегда должно обладать определенной степенью инерции. При этом общественный запрос – как контекст происходящего со школой, как частность, с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педобразованием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 вообще – в отношении этого процесс-объекта варьируется: МАШИНА ВРЕМЕНИ – в определенный период общественного развития возникает потребность исполнять фундаментальную миссию по сохранению и трансляцию традиции от поколения к поколению, при том что педагогу не только необходимо научиться этому самому, но еще предстоит овладеть способностью научить этому других/учащихся/; в другой период общественного развития, который мы переживаем в данный момент в контексте фундаментального движения исторической платформы, возникает доминирование второй составляющей фундаментальной миссии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педобразования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 – для педагога это задача научиться создавать новое и – научить создавать его других. В определенный условиями исторических сдвигов период развития общества от педагогического образования требуется первое или второе. Это неизбежная проблема – она никогда не будет снята. Баланс между первым и вторым настолько тонок и хрупок –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хрустализирован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 – что, практически, недостижим.</a:t>
            </a:r>
          </a:p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60765C-4BED-4C22-B9A2-CB226BA1A8B6}" type="slidenum">
              <a:rPr lang="ru-RU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Необходим новый особый вид социальных практик – не нужен «старый\мертвый учитель»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Необходим педагог - архитектор персонального мира ребенка\учащегося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Создание педагога не может быть частных делом региона, вуза или группы людей – это вопрос национального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идентитета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, столь же существенный как оборона и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здравохранение</a:t>
            </a:r>
            <a:endParaRPr lang="ru-RU" sz="1200" kern="100" dirty="0" smtClean="0">
              <a:effectLst/>
              <a:latin typeface="+mn-lt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Позиция, отличная от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технообразования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: вне системы/\в системе: занять такую позицию для рефлексии, которая давала бы возможность видения лабиринта (общественная экосистема,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алогоритмизирование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 которой полностью невозможно), а не погружения в него.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200" kern="100" dirty="0" smtClean="0">
              <a:effectLst/>
              <a:latin typeface="+mn-lt"/>
              <a:ea typeface="Calibri"/>
              <a:cs typeface="Times New Roman"/>
            </a:endParaRPr>
          </a:p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60765C-4BED-4C22-B9A2-CB226BA1A8B6}" type="slidenum">
              <a:rPr lang="ru-RU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Необходим новый особый вид социальных практик – не нужен «старый\мертвый учитель»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Необходим педагог - архитектор персонального мира ребенка\учащегося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Создание педагога не может быть частных делом региона, вуза или группы людей – это вопрос национального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идентитета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, столь же существенный как оборона и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здравохранение</a:t>
            </a:r>
            <a:endParaRPr lang="ru-RU" sz="1200" kern="100" dirty="0" smtClean="0">
              <a:effectLst/>
              <a:latin typeface="+mn-lt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Позиция, отличная от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технообразования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: вне системы/\в системе: занять такую позицию для рефлексии, которая давала бы возможность видения лабиринта (общественная экосистема,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алогоритмизирование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 которой полностью невозможно), а не погружения в него.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200" kern="100" dirty="0" smtClean="0">
              <a:effectLst/>
              <a:latin typeface="+mn-lt"/>
              <a:ea typeface="Calibri"/>
              <a:cs typeface="Times New Roman"/>
            </a:endParaRPr>
          </a:p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60765C-4BED-4C22-B9A2-CB226BA1A8B6}" type="slidenum">
              <a:rPr lang="ru-RU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60765C-4BED-4C22-B9A2-CB226BA1A8B6}" type="slidenum">
              <a:rPr lang="ru-RU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«Педагог»: 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КЕМ НЕ ДОЛЖЕН</a:t>
            </a:r>
            <a:r>
              <a:rPr lang="ru-RU" sz="1200" kern="100" baseline="0" dirty="0" smtClean="0">
                <a:effectLst/>
                <a:latin typeface="+mn-lt"/>
                <a:ea typeface="Calibri"/>
                <a:cs typeface="Times New Roman"/>
              </a:rPr>
              <a:t> И КЕМ ДОЛЖЕН БЫТЬ ЗАВТРА-СЕЙЧАС</a:t>
            </a:r>
            <a:endParaRPr lang="ru-RU" sz="1200" kern="100" dirty="0" smtClean="0">
              <a:effectLst/>
              <a:latin typeface="+mn-lt"/>
              <a:ea typeface="Calibri"/>
              <a:cs typeface="Times New Roman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[ : предметность:  группы сервисов нового типа α: навигатор знаний (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знаниевый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 логист) – проектировщик применений («социальный продюсер», фабрикация действующих моделей) –  антрополог профессий (эксперт по экспертам) –  диагност-корректировщик –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адопционист-лоялист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 (социализация,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идеологичность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, гражданственность) – прогностик-девелопер (создание образа будущего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учащегося+разработка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 индивидуальных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траекторий+анализ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 разработки стратегий) –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полилог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 (групповая деятельность, организация коллективной экосистемы сообщества в разных семантиках, на разных языках)]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- личная </a:t>
            </a:r>
            <a:r>
              <a:rPr lang="ru-RU" sz="1200" kern="100" dirty="0" err="1" smtClean="0">
                <a:effectLst/>
                <a:latin typeface="+mn-lt"/>
                <a:ea typeface="Calibri"/>
                <a:cs typeface="Times New Roman"/>
              </a:rPr>
              <a:t>поливерсность</a:t>
            </a: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 – данные сервисы α сочетаются в одном персональном мире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1200" kern="100" dirty="0" smtClean="0">
                <a:effectLst/>
                <a:latin typeface="+mn-lt"/>
                <a:ea typeface="Calibri"/>
                <a:cs typeface="Times New Roman"/>
              </a:rPr>
              <a:t>- коллективный ассоциатор – данные сервисы α сочетаются в рамках сообщества «Педагог 2.0» посредством объединения разных персональных центров</a:t>
            </a:r>
          </a:p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60765C-4BED-4C22-B9A2-CB226BA1A8B6}" type="slidenum">
              <a:rPr lang="ru-RU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60765C-4BED-4C22-B9A2-CB226BA1A8B6}" type="slidenum">
              <a:rPr lang="ru-RU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131CC06-C2AD-4D73-8E98-244500F41BFB}" type="slidenum">
              <a:rPr lang="ru-RU" sz="1200">
                <a:solidFill>
                  <a:prstClr val="black"/>
                </a:solidFill>
              </a:rPr>
              <a:pPr eaLnBrk="1" hangingPunct="1"/>
              <a:t>9</a:t>
            </a:fld>
            <a:endParaRPr lang="ru-RU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28C9CE3-50CF-4B69-B542-E434313B1EE5}" type="slidenum">
              <a:rPr lang="ru-RU">
                <a:solidFill>
                  <a:prstClr val="black"/>
                </a:solidFill>
              </a:rPr>
              <a:pPr eaLnBrk="1" hangingPunct="1"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FAF5809-25E1-48B8-BCA1-F729FCDAD6C3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F15D3674-2BEC-4BE5-A851-BFB5E8231664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F87C38C-B623-492E-A70D-212BD40F605B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FEAFEC6-C420-4CE3-8350-40E3DAC46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F5C52B5-3007-4C0A-9DF2-875C31EB9D85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3279FDF-8685-4BE9-8F2E-C18BB044F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366B0-054D-4649-91F7-97188B6F0F8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844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8BE4E-9D72-4700-B4BF-D37C1DA4DC1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20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702BE-8397-4F1A-8093-1E01DA06FDA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3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0857C-5BBA-4D3E-93D8-B5AC03B2893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910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D8FFF-5C62-4130-8763-D7D503C2BF0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2381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028E7-0D13-431D-BA4F-8B6BCCF3ACB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5360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5D940-18C7-450E-ABDC-605D22DEBCA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482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E4B5F-7886-466D-A1B2-C97FB264196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590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ACB82C2-CAF2-4A2E-9582-EC2DCA3CCDD7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4B490E8C-D364-4371-9CFB-4719498B4F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B260A-5778-40DB-81DD-EE835805F1A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616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9ECB4-62DD-4BD5-BE33-CD93F6E555E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9001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DE7F4-E836-4F9B-8EF8-6AF79C7D42E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9249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73B06-9796-4382-AC2C-684A4F4DA65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7394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BD37D-E787-4E61-8CBA-EFE12F88C8B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6159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6686-E812-4300-AFA2-F20B86C1410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6990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BF66C-6DDA-4154-844A-DB17F784425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1337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91FBD-D9B5-4F10-B5D1-610E34C70F2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236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6B9C8-B094-4124-B4FE-7610E5E54EB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2255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20FDB-F2C7-4DCF-AFD8-64581FBB6C6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858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CCADF7A-34DD-4296-B4BF-E66D4E551C79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1D3328E0-343D-4363-9A1E-595093A76D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BCD80-4C2A-4BD4-AC56-493F183D388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8396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0772F-BF5F-427A-B686-6B57F232C0B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36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07E21-3C8F-4CD5-AB91-44C24E92D0D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3435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AFBFD-0313-44BF-90FE-0EB06B807CC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1715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73B06-9796-4382-AC2C-684A4F4DA65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9787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BD37D-E787-4E61-8CBA-EFE12F88C8B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5933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6686-E812-4300-AFA2-F20B86C1410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2891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BF66C-6DDA-4154-844A-DB17F784425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384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91FBD-D9B5-4F10-B5D1-610E34C70F2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5175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6B9C8-B094-4124-B4FE-7610E5E54EB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223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24336C2-6F2C-4FC8-AD94-2CE64D631917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F56E6EA6-6115-497C-A805-56BDEE3710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20FDB-F2C7-4DCF-AFD8-64581FBB6C6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753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BCD80-4C2A-4BD4-AC56-493F183D388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48818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0772F-BF5F-427A-B686-6B57F232C0B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2571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07E21-3C8F-4CD5-AB91-44C24E92D0D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78355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AFBFD-0313-44BF-90FE-0EB06B807CC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90669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8557A-6E42-440A-8CA6-FFE0CB33CCF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2299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EDBB-F497-464E-8AFC-A17FF63E250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9595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AD0E-C1FA-4B0E-A007-1F55DF5F6D2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07662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B35C-F734-4485-8F6B-5C66C52DAC8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85620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6211-DA0F-45AC-BFFC-AC47DCDEFA5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878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AD97AE8-71B1-4E43-A101-E9E82D30A311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DF84B9C6-2776-4CED-8AC6-DC48FC952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58B36-7205-4F6D-BAE0-AD3D185F4BA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39783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517-3C39-406C-BA30-985B79AD4B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4156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78469-DF8D-4F85-8EE2-E3C6A9487B4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25685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E973B-E6FF-4C2E-AF47-5A79A4CED4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76605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6115F-1FA7-4D6E-8214-95EA57DC357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56239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8379E-992A-4640-9185-C46165A3DC7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16307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708C-D91F-45BF-AB69-C30A7BA3EBDF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4E4F-C005-4FF8-881D-FBF01626E7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13497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708C-D91F-45BF-AB69-C30A7BA3EBDF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4E4F-C005-4FF8-881D-FBF01626E7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03341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708C-D91F-45BF-AB69-C30A7BA3EBDF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4E4F-C005-4FF8-881D-FBF01626E7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1784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708C-D91F-45BF-AB69-C30A7BA3EBDF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4E4F-C005-4FF8-881D-FBF01626E7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30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0BCBF0D-430C-45C2-93CE-E0AE6C6AC4F5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C7D5FC8C-32AD-4CF3-9AC5-B0E09FD57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708C-D91F-45BF-AB69-C30A7BA3EBDF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4E4F-C005-4FF8-881D-FBF01626E7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01628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708C-D91F-45BF-AB69-C30A7BA3EBDF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4E4F-C005-4FF8-881D-FBF01626E7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1948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708C-D91F-45BF-AB69-C30A7BA3EBDF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4E4F-C005-4FF8-881D-FBF01626E7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17381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708C-D91F-45BF-AB69-C30A7BA3EBDF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32323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664E4F-C005-4FF8-881D-FBF01626E7B1}" type="slidenum">
              <a:rPr lang="ru-RU" smtClean="0">
                <a:solidFill>
                  <a:srgbClr val="323232"/>
                </a:solidFill>
              </a:rPr>
              <a:pPr/>
              <a:t>‹#›</a:t>
            </a:fld>
            <a:endParaRPr lang="ru-RU">
              <a:solidFill>
                <a:srgbClr val="3232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7659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708C-D91F-45BF-AB69-C30A7BA3EBDF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4E4F-C005-4FF8-881D-FBF01626E7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97434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708C-D91F-45BF-AB69-C30A7BA3EBDF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4E4F-C005-4FF8-881D-FBF01626E7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94222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708C-D91F-45BF-AB69-C30A7BA3EBDF}" type="datetimeFigureOut">
              <a:rPr lang="ru-RU" smtClean="0"/>
              <a:pPr/>
              <a:t>17.04.2013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64E4F-C005-4FF8-881D-FBF01626E7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12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1374A92E-246E-4FF5-A040-257B212EEDE6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DF0E9C0-F26F-4DE7-9E4C-09E76940AC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91D11E9-8DF9-4FDD-929A-19CDA0F7A102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1157E27-8D00-49FC-AFDC-397B399D3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E2C9AF2-DE2A-49FC-A2B9-F1516B38CEC4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6107A074-0396-415C-A9BB-B6CBAE754E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2FF003-AF59-450A-B428-5EB169AC2E6F}" type="datetime1">
              <a:rPr lang="en-US"/>
              <a:pPr>
                <a:defRPr/>
              </a:pPr>
              <a:t>4/17/2013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F5B9C8-55F5-4136-AAB1-9D6FDCA81C2D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2FAFF"/>
            </a:gs>
            <a:gs pos="50000">
              <a:srgbClr val="CCECFF"/>
            </a:gs>
            <a:gs pos="100000">
              <a:srgbClr val="F2FA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algn="ctr"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29FCEF45-252C-4700-9A5A-70CDEB4D8C6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42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61B5CF7-D043-41EA-A2A9-A723E28C60B4}" type="slidenum">
              <a:rPr lang="ru-RU">
                <a:solidFill>
                  <a:srgbClr val="000000"/>
                </a:solidFill>
                <a:latin typeface="Arial" charset="0"/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878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61B5CF7-D043-41EA-A2A9-A723E28C60B4}" type="slidenum">
              <a:rPr lang="ru-RU">
                <a:solidFill>
                  <a:srgbClr val="000000"/>
                </a:solidFill>
                <a:latin typeface="Arial" charset="0"/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225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44AD5BE-A598-4244-8924-A05229E2F739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17.04.2013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994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739708C-D91F-45BF-AB69-C30A7BA3EBDF}" type="datetimeFigureOut">
              <a:rPr lang="ru-RU" smtClean="0">
                <a:latin typeface="Franklin Gothic Book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17.04.2013</a:t>
            </a:fld>
            <a:endParaRPr lang="ru-RU">
              <a:latin typeface="Franklin Gothic Book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latin typeface="Franklin Gothic Book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8664E4F-C005-4FF8-881D-FBF01626E7B1}" type="slidenum">
              <a:rPr lang="ru-RU" smtClean="0">
                <a:latin typeface="Franklin Gothic Book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639935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1785918" y="4509120"/>
            <a:ext cx="6929485" cy="1200329"/>
          </a:xfrm>
        </p:spPr>
        <p:txBody>
          <a:bodyPr wrap="square" lIns="0" tIns="0" rIns="0" bIns="0" anchor="t">
            <a:spAutoFit/>
          </a:bodyPr>
          <a:lstStyle/>
          <a:p>
            <a:pPr algn="l"/>
            <a:r>
              <a:rPr lang="ru-RU" sz="2600" dirty="0" smtClean="0">
                <a:solidFill>
                  <a:srgbClr val="C00000"/>
                </a:solidFill>
                <a:cs typeface="Tahoma" pitchFamily="34" charset="0"/>
              </a:rPr>
              <a:t>Институализация региональной модели педагогического образования: построение системы современных социальных сервисов</a:t>
            </a:r>
            <a:endParaRPr lang="ru-RU" sz="2600" dirty="0" smtClean="0">
              <a:cs typeface="Tahoma" pitchFamily="34" charset="0"/>
            </a:endParaRPr>
          </a:p>
        </p:txBody>
      </p:sp>
      <p:pic>
        <p:nvPicPr>
          <p:cNvPr id="13315" name="Picture 2" descr="E:\!romik\минин\10_present\PRESENTACIYA2-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00013"/>
            <a:ext cx="9144000" cy="35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Рисунок 5" descr="mu_logo_full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5875" y="2060575"/>
            <a:ext cx="3265488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Box 8"/>
          <p:cNvSpPr txBox="1">
            <a:spLocks noChangeArrowheads="1"/>
          </p:cNvSpPr>
          <p:nvPr/>
        </p:nvSpPr>
        <p:spPr bwMode="auto">
          <a:xfrm>
            <a:off x="1728663" y="5782708"/>
            <a:ext cx="72358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ahoma (Основной текст)"/>
              </a:rPr>
              <a:t>Александр Федоров, ректор</a:t>
            </a:r>
            <a:b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ahoma (Основной текст)"/>
              </a:rPr>
            </a:b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ahoma (Основной текст)"/>
              </a:rPr>
              <a:t>Ярославль, </a:t>
            </a:r>
            <a:r>
              <a:rPr lang="ru-RU" sz="2000" dirty="0">
                <a:solidFill>
                  <a:schemeClr val="bg1">
                    <a:lumMod val="50000"/>
                  </a:schemeClr>
                </a:solidFill>
                <a:latin typeface="Tahoma (Основной текст)"/>
              </a:rPr>
              <a:t>1</a:t>
            </a: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  <a:latin typeface="Tahoma (Основной текст)"/>
              </a:rPr>
              <a:t>7 апреля 2013</a:t>
            </a:r>
            <a:endParaRPr lang="ru-RU" sz="2000" dirty="0">
              <a:solidFill>
                <a:schemeClr val="bg1">
                  <a:lumMod val="50000"/>
                </a:schemeClr>
              </a:solidFill>
              <a:latin typeface="Tahoma (Основной текст)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6313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Группа 38"/>
          <p:cNvGrpSpPr>
            <a:grpSpLocks/>
          </p:cNvGrpSpPr>
          <p:nvPr/>
        </p:nvGrpSpPr>
        <p:grpSpPr bwMode="auto">
          <a:xfrm>
            <a:off x="0" y="65088"/>
            <a:ext cx="9169400" cy="6677025"/>
            <a:chOff x="0" y="65497"/>
            <a:chExt cx="9168948" cy="6675870"/>
          </a:xfrm>
        </p:grpSpPr>
        <p:sp>
          <p:nvSpPr>
            <p:cNvPr id="7" name="Oval 6"/>
            <p:cNvSpPr/>
            <p:nvPr/>
          </p:nvSpPr>
          <p:spPr>
            <a:xfrm>
              <a:off x="1600121" y="1067036"/>
              <a:ext cx="5898859" cy="5674331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1524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268" name="TextBox 1"/>
            <p:cNvSpPr txBox="1">
              <a:spLocks noChangeArrowheads="1"/>
            </p:cNvSpPr>
            <p:nvPr/>
          </p:nvSpPr>
          <p:spPr bwMode="auto">
            <a:xfrm>
              <a:off x="2782947" y="65497"/>
              <a:ext cx="3605474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ru-RU" sz="5400" smtClean="0">
                  <a:solidFill>
                    <a:srgbClr val="000000"/>
                  </a:solidFill>
                  <a:latin typeface="Arial Black" pitchFamily="34" charset="0"/>
                </a:rPr>
                <a:t>ТОР</a:t>
              </a:r>
              <a:r>
                <a:rPr lang="ru-RU" sz="5400" i="1" smtClean="0">
                  <a:solidFill>
                    <a:srgbClr val="000000"/>
                  </a:solidFill>
                  <a:latin typeface="Arial Black" pitchFamily="34" charset="0"/>
                </a:rPr>
                <a:t>педа</a:t>
              </a:r>
            </a:p>
          </p:txBody>
        </p:sp>
        <p:grpSp>
          <p:nvGrpSpPr>
            <p:cNvPr id="11269" name="Group 4"/>
            <p:cNvGrpSpPr>
              <a:grpSpLocks/>
            </p:cNvGrpSpPr>
            <p:nvPr/>
          </p:nvGrpSpPr>
          <p:grpSpPr bwMode="auto">
            <a:xfrm>
              <a:off x="1691680" y="1143000"/>
              <a:ext cx="5760640" cy="5544616"/>
              <a:chOff x="1547664" y="854968"/>
              <a:chExt cx="5760640" cy="5544616"/>
            </a:xfrm>
          </p:grpSpPr>
          <p:grpSp>
            <p:nvGrpSpPr>
              <p:cNvPr id="11274" name="Group 28"/>
              <p:cNvGrpSpPr>
                <a:grpSpLocks/>
              </p:cNvGrpSpPr>
              <p:nvPr/>
            </p:nvGrpSpPr>
            <p:grpSpPr bwMode="auto">
              <a:xfrm>
                <a:off x="1547664" y="854968"/>
                <a:ext cx="5760640" cy="5544616"/>
                <a:chOff x="2123728" y="854968"/>
                <a:chExt cx="5760640" cy="5544616"/>
              </a:xfrm>
            </p:grpSpPr>
            <p:sp>
              <p:nvSpPr>
                <p:cNvPr id="10" name="Rectangle 9"/>
                <p:cNvSpPr/>
                <p:nvPr/>
              </p:nvSpPr>
              <p:spPr>
                <a:xfrm>
                  <a:off x="3348143" y="2132908"/>
                  <a:ext cx="3457405" cy="3096676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2" name="Oval 11"/>
                <p:cNvSpPr/>
                <p:nvPr/>
              </p:nvSpPr>
              <p:spPr>
                <a:xfrm>
                  <a:off x="4733961" y="3824890"/>
                  <a:ext cx="1188979" cy="1044394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1" name="Oval 10"/>
                <p:cNvSpPr/>
                <p:nvPr/>
              </p:nvSpPr>
              <p:spPr>
                <a:xfrm>
                  <a:off x="4140266" y="2493208"/>
                  <a:ext cx="1188979" cy="1044394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dirty="0">
                      <a:solidFill>
                        <a:srgbClr val="FFFFFF"/>
                      </a:solidFill>
                    </a:rPr>
                    <a:t>  1апа</a:t>
                  </a:r>
                </a:p>
              </p:txBody>
            </p:sp>
            <p:sp>
              <p:nvSpPr>
                <p:cNvPr id="6" name="Donut 5"/>
                <p:cNvSpPr/>
                <p:nvPr/>
              </p:nvSpPr>
              <p:spPr>
                <a:xfrm>
                  <a:off x="2123728" y="854968"/>
                  <a:ext cx="5760640" cy="5544616"/>
                </a:xfrm>
                <a:prstGeom prst="donut">
                  <a:avLst/>
                </a:prstGeom>
                <a:ln>
                  <a:solidFill>
                    <a:schemeClr val="accent1">
                      <a:shade val="50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381000" h="635000"/>
                  <a:bevelB w="381000" h="11430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8" name="Donut 7"/>
                <p:cNvSpPr/>
                <p:nvPr/>
              </p:nvSpPr>
              <p:spPr>
                <a:xfrm>
                  <a:off x="3995936" y="2348880"/>
                  <a:ext cx="1512168" cy="1440160"/>
                </a:xfrm>
                <a:prstGeom prst="donut">
                  <a:avLst/>
                </a:prstGeom>
                <a:scene3d>
                  <a:camera prst="orthographicFront"/>
                  <a:lightRig rig="threePt" dir="t"/>
                </a:scene3d>
                <a:sp3d>
                  <a:bevelT w="11430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" name="Donut 8"/>
                <p:cNvSpPr/>
                <p:nvPr/>
              </p:nvSpPr>
              <p:spPr>
                <a:xfrm>
                  <a:off x="4644008" y="3681028"/>
                  <a:ext cx="1368152" cy="1332148"/>
                </a:xfrm>
                <a:prstGeom prst="donut">
                  <a:avLst/>
                </a:prstGeom>
                <a:scene3d>
                  <a:camera prst="orthographicFront"/>
                  <a:lightRig rig="threePt" dir="t"/>
                </a:scene3d>
                <a:sp3d>
                  <a:bevelT w="11430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2505472" y="2276872"/>
                  <a:ext cx="914400" cy="914400"/>
                </a:xfrm>
                <a:prstGeom prst="ellipse">
                  <a:avLst/>
                </a:prstGeom>
                <a:solidFill>
                  <a:srgbClr val="FFFF00"/>
                </a:solidFill>
                <a:scene3d>
                  <a:camera prst="orthographicFront"/>
                  <a:lightRig rig="threePt" dir="t"/>
                </a:scene3d>
                <a:sp3d>
                  <a:bevelT w="762000"/>
                  <a:bevelB w="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2361456" y="3751459"/>
                  <a:ext cx="914400" cy="914400"/>
                </a:xfrm>
                <a:prstGeom prst="ellipse">
                  <a:avLst/>
                </a:prstGeom>
                <a:solidFill>
                  <a:srgbClr val="FFFF00"/>
                </a:solidFill>
                <a:scene3d>
                  <a:camera prst="orthographicFront"/>
                  <a:lightRig rig="threePt" dir="t"/>
                </a:scene3d>
                <a:sp3d>
                  <a:bevelT w="762000"/>
                  <a:bevelB w="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3297560" y="4890864"/>
                  <a:ext cx="914400" cy="914400"/>
                </a:xfrm>
                <a:prstGeom prst="ellipse">
                  <a:avLst/>
                </a:prstGeom>
                <a:solidFill>
                  <a:srgbClr val="FFFF00"/>
                </a:solidFill>
                <a:scene3d>
                  <a:camera prst="orthographicFront"/>
                  <a:lightRig rig="threePt" dir="t"/>
                </a:scene3d>
                <a:sp3d>
                  <a:bevelT w="762000"/>
                  <a:bevelB w="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3513584" y="1218456"/>
                  <a:ext cx="914400" cy="914400"/>
                </a:xfrm>
                <a:prstGeom prst="ellipse">
                  <a:avLst/>
                </a:prstGeom>
                <a:solidFill>
                  <a:srgbClr val="FFFF00"/>
                </a:solidFill>
                <a:scene3d>
                  <a:camera prst="orthographicFront"/>
                  <a:lightRig rig="threePt" dir="t"/>
                </a:scene3d>
                <a:sp3d>
                  <a:bevelT w="762000"/>
                  <a:bevelB w="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5097760" y="1074440"/>
                  <a:ext cx="914400" cy="914400"/>
                </a:xfrm>
                <a:prstGeom prst="ellipse">
                  <a:avLst/>
                </a:prstGeom>
                <a:solidFill>
                  <a:srgbClr val="FFFF00"/>
                </a:solidFill>
                <a:scene3d>
                  <a:camera prst="orthographicFront"/>
                  <a:lightRig rig="threePt" dir="t"/>
                </a:scene3d>
                <a:sp3d>
                  <a:bevelT w="762000"/>
                  <a:bevelB w="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4809728" y="5301208"/>
                  <a:ext cx="914400" cy="914400"/>
                </a:xfrm>
                <a:prstGeom prst="ellipse">
                  <a:avLst/>
                </a:prstGeom>
                <a:solidFill>
                  <a:srgbClr val="FFFF00"/>
                </a:solidFill>
                <a:scene3d>
                  <a:camera prst="orthographicFront"/>
                  <a:lightRig rig="threePt" dir="t"/>
                </a:scene3d>
                <a:sp3d>
                  <a:bevelT w="762000"/>
                  <a:bevelB w="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" name="Oval 18"/>
                <p:cNvSpPr/>
                <p:nvPr/>
              </p:nvSpPr>
              <p:spPr>
                <a:xfrm>
                  <a:off x="6156176" y="4674840"/>
                  <a:ext cx="914400" cy="914400"/>
                </a:xfrm>
                <a:prstGeom prst="ellipse">
                  <a:avLst/>
                </a:prstGeom>
                <a:solidFill>
                  <a:srgbClr val="FFFF00"/>
                </a:solidFill>
                <a:scene3d>
                  <a:camera prst="orthographicFront"/>
                  <a:lightRig rig="threePt" dir="t"/>
                </a:scene3d>
                <a:sp3d>
                  <a:bevelT w="762000"/>
                  <a:bevelB w="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>
                  <a:off x="6825952" y="3501008"/>
                  <a:ext cx="914400" cy="914400"/>
                </a:xfrm>
                <a:prstGeom prst="ellipse">
                  <a:avLst/>
                </a:prstGeom>
                <a:solidFill>
                  <a:srgbClr val="FFFF00"/>
                </a:solidFill>
                <a:scene3d>
                  <a:camera prst="orthographicFront"/>
                  <a:lightRig rig="threePt" dir="t"/>
                </a:scene3d>
                <a:sp3d>
                  <a:bevelT w="762000"/>
                  <a:bevelB w="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6516216" y="2060848"/>
                  <a:ext cx="914400" cy="914400"/>
                </a:xfrm>
                <a:prstGeom prst="ellipse">
                  <a:avLst/>
                </a:prstGeom>
                <a:solidFill>
                  <a:srgbClr val="FFFF00"/>
                </a:solidFill>
                <a:scene3d>
                  <a:camera prst="orthographicFront"/>
                  <a:lightRig rig="threePt" dir="t"/>
                </a:scene3d>
                <a:sp3d>
                  <a:bevelT w="762000"/>
                  <a:bevelB w="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" name="Curved Down Arrow 22"/>
                <p:cNvSpPr/>
                <p:nvPr/>
              </p:nvSpPr>
              <p:spPr>
                <a:xfrm rot="853264">
                  <a:off x="3681501" y="2234490"/>
                  <a:ext cx="3351047" cy="1307874"/>
                </a:xfrm>
                <a:prstGeom prst="curvedDownArrow">
                  <a:avLst>
                    <a:gd name="adj1" fmla="val 20849"/>
                    <a:gd name="adj2" fmla="val 57482"/>
                    <a:gd name="adj3" fmla="val 18674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" name="Curved Left Arrow 24"/>
                <p:cNvSpPr/>
                <p:nvPr/>
              </p:nvSpPr>
              <p:spPr>
                <a:xfrm rot="6186430">
                  <a:off x="3844317" y="2520767"/>
                  <a:ext cx="1712617" cy="3530426"/>
                </a:xfrm>
                <a:prstGeom prst="curvedLeftArrow">
                  <a:avLst>
                    <a:gd name="adj1" fmla="val 15911"/>
                    <a:gd name="adj2" fmla="val 50000"/>
                    <a:gd name="adj3" fmla="val 23382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6" name="Curved Left Arrow 25"/>
                <p:cNvSpPr/>
                <p:nvPr/>
              </p:nvSpPr>
              <p:spPr>
                <a:xfrm rot="3772398">
                  <a:off x="4027599" y="2653449"/>
                  <a:ext cx="642826" cy="1119132"/>
                </a:xfrm>
                <a:prstGeom prst="curvedLeftArrow">
                  <a:avLst>
                    <a:gd name="adj1" fmla="val 23656"/>
                    <a:gd name="adj2" fmla="val 50000"/>
                    <a:gd name="adj3" fmla="val 25000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7" name="Curved Down Arrow 26"/>
                <p:cNvSpPr/>
                <p:nvPr/>
              </p:nvSpPr>
              <p:spPr>
                <a:xfrm rot="19216321">
                  <a:off x="4475212" y="4031230"/>
                  <a:ext cx="1085796" cy="904719"/>
                </a:xfrm>
                <a:prstGeom prst="curvedDownArrow">
                  <a:avLst>
                    <a:gd name="adj1" fmla="val 19410"/>
                    <a:gd name="adj2" fmla="val 44008"/>
                    <a:gd name="adj3" fmla="val 32801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275" name="TextBox 2"/>
              <p:cNvSpPr txBox="1">
                <a:spLocks noChangeArrowheads="1"/>
              </p:cNvSpPr>
              <p:nvPr/>
            </p:nvSpPr>
            <p:spPr bwMode="auto">
              <a:xfrm>
                <a:off x="4644008" y="1052736"/>
                <a:ext cx="760144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sz="2400" b="1" smtClean="0">
                    <a:solidFill>
                      <a:srgbClr val="000000"/>
                    </a:solidFill>
                  </a:rPr>
                  <a:t> ОУ</a:t>
                </a:r>
              </a:p>
              <a:p>
                <a:pPr eaLnBrk="1" hangingPunct="1"/>
                <a:r>
                  <a:rPr lang="ru-RU" sz="2400" b="1" smtClean="0">
                    <a:solidFill>
                      <a:srgbClr val="000000"/>
                    </a:solidFill>
                  </a:rPr>
                  <a:t>ВПО</a:t>
                </a:r>
              </a:p>
            </p:txBody>
          </p:sp>
          <p:sp>
            <p:nvSpPr>
              <p:cNvPr id="11276" name="TextBox 3"/>
              <p:cNvSpPr txBox="1">
                <a:spLocks noChangeArrowheads="1"/>
              </p:cNvSpPr>
              <p:nvPr/>
            </p:nvSpPr>
            <p:spPr bwMode="auto">
              <a:xfrm>
                <a:off x="6084168" y="2262063"/>
                <a:ext cx="59356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sz="2400" b="1" smtClean="0">
                    <a:solidFill>
                      <a:srgbClr val="000000"/>
                    </a:solidFill>
                  </a:rPr>
                  <a:t>ДО</a:t>
                </a:r>
              </a:p>
            </p:txBody>
          </p:sp>
          <p:sp>
            <p:nvSpPr>
              <p:cNvPr id="11277" name="TextBox 27"/>
              <p:cNvSpPr txBox="1">
                <a:spLocks noChangeArrowheads="1"/>
              </p:cNvSpPr>
              <p:nvPr/>
            </p:nvSpPr>
            <p:spPr bwMode="auto">
              <a:xfrm>
                <a:off x="6404682" y="3730687"/>
                <a:ext cx="60144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sz="2400" b="1" smtClean="0">
                    <a:solidFill>
                      <a:srgbClr val="000000"/>
                    </a:solidFill>
                  </a:rPr>
                  <a:t>ОО</a:t>
                </a:r>
              </a:p>
            </p:txBody>
          </p:sp>
          <p:sp>
            <p:nvSpPr>
              <p:cNvPr id="11278" name="TextBox 29"/>
              <p:cNvSpPr txBox="1">
                <a:spLocks noChangeArrowheads="1"/>
              </p:cNvSpPr>
              <p:nvPr/>
            </p:nvSpPr>
            <p:spPr bwMode="auto">
              <a:xfrm>
                <a:off x="5652120" y="4890864"/>
                <a:ext cx="75052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sz="2400" b="1" smtClean="0">
                    <a:solidFill>
                      <a:srgbClr val="000000"/>
                    </a:solidFill>
                  </a:rPr>
                  <a:t>СПО</a:t>
                </a:r>
              </a:p>
            </p:txBody>
          </p:sp>
          <p:sp>
            <p:nvSpPr>
              <p:cNvPr id="11279" name="TextBox 30"/>
              <p:cNvSpPr txBox="1">
                <a:spLocks noChangeArrowheads="1"/>
              </p:cNvSpPr>
              <p:nvPr/>
            </p:nvSpPr>
            <p:spPr bwMode="auto">
              <a:xfrm>
                <a:off x="4315601" y="5520211"/>
                <a:ext cx="682431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sz="2400" b="1" smtClean="0">
                    <a:solidFill>
                      <a:srgbClr val="000000"/>
                    </a:solidFill>
                  </a:rPr>
                  <a:t>Род</a:t>
                </a:r>
              </a:p>
            </p:txBody>
          </p:sp>
          <p:sp>
            <p:nvSpPr>
              <p:cNvPr id="11280" name="TextBox 31"/>
              <p:cNvSpPr txBox="1">
                <a:spLocks noChangeArrowheads="1"/>
              </p:cNvSpPr>
              <p:nvPr/>
            </p:nvSpPr>
            <p:spPr bwMode="auto">
              <a:xfrm>
                <a:off x="2771800" y="5085184"/>
                <a:ext cx="793807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sz="2400" b="1" smtClean="0">
                    <a:solidFill>
                      <a:srgbClr val="000000"/>
                    </a:solidFill>
                  </a:rPr>
                  <a:t>ДПО</a:t>
                </a:r>
              </a:p>
            </p:txBody>
          </p:sp>
          <p:sp>
            <p:nvSpPr>
              <p:cNvPr id="11281" name="TextBox 32"/>
              <p:cNvSpPr txBox="1">
                <a:spLocks noChangeArrowheads="1"/>
              </p:cNvSpPr>
              <p:nvPr/>
            </p:nvSpPr>
            <p:spPr bwMode="auto">
              <a:xfrm>
                <a:off x="1845688" y="3965576"/>
                <a:ext cx="75693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sz="2400" b="1" smtClean="0">
                    <a:solidFill>
                      <a:srgbClr val="000000"/>
                    </a:solidFill>
                  </a:rPr>
                  <a:t>ИРО</a:t>
                </a:r>
              </a:p>
            </p:txBody>
          </p:sp>
          <p:sp>
            <p:nvSpPr>
              <p:cNvPr id="11282" name="TextBox 33"/>
              <p:cNvSpPr txBox="1">
                <a:spLocks noChangeArrowheads="1"/>
              </p:cNvSpPr>
              <p:nvPr/>
            </p:nvSpPr>
            <p:spPr bwMode="auto">
              <a:xfrm>
                <a:off x="1907704" y="2490133"/>
                <a:ext cx="94500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sz="2400" b="1" smtClean="0">
                    <a:solidFill>
                      <a:srgbClr val="000000"/>
                    </a:solidFill>
                  </a:rPr>
                  <a:t>РегВл</a:t>
                </a:r>
              </a:p>
            </p:txBody>
          </p:sp>
          <p:sp>
            <p:nvSpPr>
              <p:cNvPr id="11283" name="TextBox 34"/>
              <p:cNvSpPr txBox="1">
                <a:spLocks noChangeArrowheads="1"/>
              </p:cNvSpPr>
              <p:nvPr/>
            </p:nvSpPr>
            <p:spPr bwMode="auto">
              <a:xfrm>
                <a:off x="3062802" y="1422068"/>
                <a:ext cx="66383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ru-RU" sz="2400" b="1" smtClean="0">
                    <a:solidFill>
                      <a:srgbClr val="000000"/>
                    </a:solidFill>
                  </a:rPr>
                  <a:t>Учр</a:t>
                </a:r>
              </a:p>
            </p:txBody>
          </p:sp>
        </p:grpSp>
        <p:sp>
          <p:nvSpPr>
            <p:cNvPr id="22" name="Left Arrow 21"/>
            <p:cNvSpPr/>
            <p:nvPr/>
          </p:nvSpPr>
          <p:spPr>
            <a:xfrm>
              <a:off x="7595814" y="3622469"/>
              <a:ext cx="1547736" cy="658699"/>
            </a:xfrm>
            <a:prstGeom prst="lef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36" name="Left Arrow 35"/>
            <p:cNvSpPr/>
            <p:nvPr/>
          </p:nvSpPr>
          <p:spPr>
            <a:xfrm>
              <a:off x="0" y="3689132"/>
              <a:ext cx="1600121" cy="658699"/>
            </a:xfrm>
            <a:prstGeom prst="leftArrow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1272" name="TextBox 23"/>
            <p:cNvSpPr txBox="1">
              <a:spLocks noChangeArrowheads="1"/>
            </p:cNvSpPr>
            <p:nvPr/>
          </p:nvSpPr>
          <p:spPr bwMode="auto">
            <a:xfrm>
              <a:off x="7740352" y="2886035"/>
              <a:ext cx="1428596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sz="2400" b="1" smtClean="0">
                  <a:solidFill>
                    <a:srgbClr val="000000"/>
                  </a:solidFill>
                </a:rPr>
                <a:t>Внешний</a:t>
              </a:r>
            </a:p>
            <a:p>
              <a:pPr algn="ctr" eaLnBrk="1" hangingPunct="1"/>
              <a:r>
                <a:rPr lang="ru-RU" sz="2400" b="1" smtClean="0">
                  <a:solidFill>
                    <a:srgbClr val="000000"/>
                  </a:solidFill>
                </a:rPr>
                <a:t>аудит</a:t>
              </a:r>
            </a:p>
          </p:txBody>
        </p:sp>
        <p:sp>
          <p:nvSpPr>
            <p:cNvPr id="11273" name="TextBox 36"/>
            <p:cNvSpPr txBox="1">
              <a:spLocks noChangeArrowheads="1"/>
            </p:cNvSpPr>
            <p:nvPr/>
          </p:nvSpPr>
          <p:spPr bwMode="auto">
            <a:xfrm>
              <a:off x="216723" y="3183359"/>
              <a:ext cx="140294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sz="2400" b="1" smtClean="0">
                  <a:solidFill>
                    <a:srgbClr val="000000"/>
                  </a:solidFill>
                </a:rPr>
                <a:t>Развитие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17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1371600"/>
            <a:ext cx="8305800" cy="50292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ru-RU" sz="28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название</a:t>
            </a:r>
            <a:r>
              <a:rPr lang="ru-RU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образовательный округ/образовательное партнерство/партнёрство  в подготовке педагогических кадров</a:t>
            </a:r>
            <a:b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принцип</a:t>
            </a: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социально-экономическая среда с распределенным центром ответственности</a:t>
            </a:r>
            <a:b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характеристики</a:t>
            </a: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равноправие партнерства</a:t>
            </a:r>
            <a:b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вариативность процессов</a:t>
            </a:r>
            <a:b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открытость к развитию</a:t>
            </a:r>
            <a:b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открытость к внешней оценке</a:t>
            </a:r>
            <a:b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вариативный механизм межбюджетных отношений</a:t>
            </a:r>
            <a:b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совет директоров</a:t>
            </a:r>
            <a:b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evelopment center</a:t>
            </a:r>
            <a:b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единый центр прогнозирования</a:t>
            </a:r>
            <a:b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единый центр распределения</a:t>
            </a:r>
            <a:r>
              <a:rPr 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Прямоугольник 2"/>
          <p:cNvSpPr>
            <a:spLocks noChangeArrowheads="1"/>
          </p:cNvSpPr>
          <p:nvPr/>
        </p:nvSpPr>
        <p:spPr bwMode="auto">
          <a:xfrm>
            <a:off x="685800" y="381000"/>
            <a:ext cx="731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200" smtClean="0">
                <a:solidFill>
                  <a:srgbClr val="FF0000"/>
                </a:solidFill>
                <a:latin typeface="Arial" charset="0"/>
              </a:rPr>
              <a:t>Проектирование «ТОРпеды»</a:t>
            </a:r>
            <a:endParaRPr lang="ru-RU" sz="32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2292" name="Picture 5" descr="C:\Users\Федоров\Desktop\image(1)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953000"/>
            <a:ext cx="1295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58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500041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Проблемы взаимодействия рынка педагогического труда и </a:t>
            </a:r>
            <a:b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сферы педагогического образования</a:t>
            </a:r>
            <a:endParaRPr lang="ru-RU" sz="1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4286256"/>
            <a:ext cx="1643074" cy="2095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5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Классификация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5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 образовании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5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(не соответствует требованиям «Новой школы») Содержание не соответствует запросам работодателя </a:t>
            </a:r>
            <a:endParaRPr lang="ru-RU" sz="15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928802"/>
            <a:ext cx="1643074" cy="157220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5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Классификация профессий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5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ЕТКС и пр. (устаревшие)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500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Профессиональный стандарт отсутствует</a:t>
            </a:r>
            <a:endParaRPr lang="ru-RU" sz="1500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1718131"/>
            <a:ext cx="1000132" cy="7143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дошкольные учреждения</a:t>
            </a:r>
            <a:endParaRPr lang="ru-RU" sz="12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3108" y="1289503"/>
            <a:ext cx="4143404" cy="4286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Рынок труда</a:t>
            </a:r>
            <a:endParaRPr lang="ru-RU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50265" y="3000372"/>
            <a:ext cx="4286280" cy="5006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Профессии, обеспечивающие реализацию НИ «Новая школа» </a:t>
            </a:r>
            <a:endParaRPr lang="ru-RU" sz="16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28860" y="4357694"/>
            <a:ext cx="3571900" cy="5715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Образовательные стандарты</a:t>
            </a:r>
            <a:endParaRPr lang="ru-RU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28860" y="5357826"/>
            <a:ext cx="3571900" cy="7143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Система педагогического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образования и дополнительного обучения педагогических кадров</a:t>
            </a:r>
            <a:endParaRPr lang="ru-RU" sz="16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6248" y="1714488"/>
            <a:ext cx="1071570" cy="7143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2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азвивающие детские учреждения</a:t>
            </a:r>
            <a:endParaRPr lang="ru-RU" sz="12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215206" y="3357562"/>
            <a:ext cx="1714512" cy="8572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5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Механизмы обратной связи отсутствуют</a:t>
            </a:r>
            <a:endParaRPr lang="ru-RU" sz="15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57818" y="1714488"/>
            <a:ext cx="928694" cy="7143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школы, техникумы</a:t>
            </a:r>
            <a:endParaRPr lang="ru-RU" sz="12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15206" y="2571744"/>
            <a:ext cx="1714512" cy="785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5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Сертификация, аттестация</a:t>
            </a:r>
            <a:endParaRPr lang="ru-RU" sz="15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143240" y="1714488"/>
            <a:ext cx="1143008" cy="7143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детские учреждения коррекционного типа</a:t>
            </a:r>
            <a:endParaRPr lang="ru-RU" sz="12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1857356" y="4714884"/>
            <a:ext cx="571504" cy="158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трелка вниз 18"/>
          <p:cNvSpPr/>
          <p:nvPr/>
        </p:nvSpPr>
        <p:spPr>
          <a:xfrm>
            <a:off x="3929058" y="4929198"/>
            <a:ext cx="428628" cy="428628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4071934" y="2428868"/>
            <a:ext cx="214314" cy="571504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24" name="Shape 23"/>
          <p:cNvCxnSpPr>
            <a:stCxn id="5" idx="0"/>
            <a:endCxn id="7" idx="1"/>
          </p:cNvCxnSpPr>
          <p:nvPr/>
        </p:nvCxnSpPr>
        <p:spPr>
          <a:xfrm rot="5400000" flipH="1" flipV="1">
            <a:off x="1376971" y="1162666"/>
            <a:ext cx="424985" cy="1107289"/>
          </a:xfrm>
          <a:prstGeom prst="bentConnector2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трелка вверх 28"/>
          <p:cNvSpPr/>
          <p:nvPr/>
        </p:nvSpPr>
        <p:spPr>
          <a:xfrm>
            <a:off x="6643702" y="4714884"/>
            <a:ext cx="285752" cy="500066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4" name="Стрелка углом вверх 33"/>
          <p:cNvSpPr/>
          <p:nvPr/>
        </p:nvSpPr>
        <p:spPr>
          <a:xfrm>
            <a:off x="6143636" y="5286388"/>
            <a:ext cx="785818" cy="500066"/>
          </a:xfrm>
          <a:prstGeom prst="bentUpArrow">
            <a:avLst>
              <a:gd name="adj1" fmla="val 25000"/>
              <a:gd name="adj2" fmla="val 25000"/>
              <a:gd name="adj3" fmla="val 15303"/>
            </a:avLst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35" name="Shape 34"/>
          <p:cNvCxnSpPr/>
          <p:nvPr/>
        </p:nvCxnSpPr>
        <p:spPr>
          <a:xfrm rot="5400000">
            <a:off x="6322231" y="3964785"/>
            <a:ext cx="1428760" cy="2071702"/>
          </a:xfrm>
          <a:prstGeom prst="bentConnector2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Стрелка вверх 35"/>
          <p:cNvSpPr/>
          <p:nvPr/>
        </p:nvSpPr>
        <p:spPr>
          <a:xfrm>
            <a:off x="6643702" y="2786058"/>
            <a:ext cx="285752" cy="500066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Стрелка вверх 36"/>
          <p:cNvSpPr/>
          <p:nvPr/>
        </p:nvSpPr>
        <p:spPr>
          <a:xfrm>
            <a:off x="6643702" y="3429000"/>
            <a:ext cx="285752" cy="500066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8" name="Стрелка вверх 37"/>
          <p:cNvSpPr/>
          <p:nvPr/>
        </p:nvSpPr>
        <p:spPr>
          <a:xfrm>
            <a:off x="6643702" y="4071942"/>
            <a:ext cx="285752" cy="500066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Стрелка вверх 38"/>
          <p:cNvSpPr/>
          <p:nvPr/>
        </p:nvSpPr>
        <p:spPr>
          <a:xfrm>
            <a:off x="6643702" y="2143116"/>
            <a:ext cx="285752" cy="500066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0" name="Стрелка углом вверх 39"/>
          <p:cNvSpPr/>
          <p:nvPr/>
        </p:nvSpPr>
        <p:spPr>
          <a:xfrm rot="16200000">
            <a:off x="6286512" y="1500174"/>
            <a:ext cx="642942" cy="500066"/>
          </a:xfrm>
          <a:prstGeom prst="bentUpArrow">
            <a:avLst>
              <a:gd name="adj1" fmla="val 25000"/>
              <a:gd name="adj2" fmla="val 25000"/>
              <a:gd name="adj3" fmla="val 15303"/>
            </a:avLst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57" name="Shape 56"/>
          <p:cNvCxnSpPr>
            <a:stCxn id="7" idx="0"/>
          </p:cNvCxnSpPr>
          <p:nvPr/>
        </p:nvCxnSpPr>
        <p:spPr>
          <a:xfrm rot="5400000" flipH="1" flipV="1">
            <a:off x="5965041" y="-746480"/>
            <a:ext cx="285752" cy="3786214"/>
          </a:xfrm>
          <a:prstGeom prst="bentConnector2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rot="5400000">
            <a:off x="7216000" y="1785132"/>
            <a:ext cx="1571636" cy="1588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1035818" y="3786190"/>
            <a:ext cx="3786214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Слабое взаимодействие</a:t>
            </a:r>
            <a:endParaRPr lang="ru-RU" b="1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4167764" y="3500723"/>
            <a:ext cx="0" cy="856686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952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214422"/>
            <a:ext cx="1214414" cy="29289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Оторванность образовательной траектории от основного заказчика. В программах обучения слабо учитывается расширение спектра педагогических компетенций, отсутствие проблемно – ориентированной подготовки учителей.  </a:t>
            </a:r>
            <a:endParaRPr lang="ru-RU" sz="11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42852"/>
            <a:ext cx="7929618" cy="4286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Отсутствие учителя «Нового типа», учителя-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инноватика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85852" y="1214422"/>
            <a:ext cx="1285884" cy="29289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Отсутствие преемственности в уровнях образования, разобщенность образовательных стандартов, стандарты высшего педагогического образования и федерального государственного стандарта общего образования</a:t>
            </a:r>
            <a:endParaRPr lang="ru-RU" sz="11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00496" y="1214422"/>
            <a:ext cx="1143008" cy="29289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Отсутствие профессиональ-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ного стандарта, отвечающего потребностям развития «Новая школа» </a:t>
            </a:r>
            <a:endParaRPr lang="ru-RU" sz="11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214942" y="1214422"/>
            <a:ext cx="1214446" cy="29289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Отсутствие независимых моделей оценки педагогической готовности к диагностико- исследовательс-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кой деятельности учителя</a:t>
            </a:r>
            <a:endParaRPr lang="ru-RU" sz="11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500826" y="1214422"/>
            <a:ext cx="1143008" cy="29289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Отсутствие системы дополнительного образования, базирующейся на системе оценок соответствия профессиональным требованиям</a:t>
            </a:r>
            <a:endParaRPr lang="ru-RU" sz="11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643174" y="1214422"/>
            <a:ext cx="1285884" cy="29289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Низкий уровень развития материальной базы на всех уровнях образования: не соответствующий реализации инновационных методов обучения, проектной деятельности. Отсутствие интеграции материальной базы.</a:t>
            </a:r>
            <a:endParaRPr lang="ru-RU" sz="11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0" y="4714884"/>
            <a:ext cx="1357290" cy="17145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Отсутствие диагностики проблем адаптации выпускников, проблем реализации педагогической деятельности</a:t>
            </a:r>
            <a:endParaRPr lang="ru-RU" sz="11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715272" y="1214422"/>
            <a:ext cx="1214446" cy="29289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Межбюджетная разобщенность. Отсутствие эффективной системы совместной деятельности учреждений НПО, СПО, ВПО, НИРО по развитию  системы  педагогического образования</a:t>
            </a:r>
            <a:endParaRPr lang="ru-RU" sz="11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00496" y="4786322"/>
            <a:ext cx="4929190" cy="171451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1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Отсутствие Центров оценки, сертификации педагогической готовности. Отсутствие центров диагностики и прогнозирования, </a:t>
            </a:r>
            <a:r>
              <a:rPr lang="ru-RU" sz="1100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форсайт-исследований</a:t>
            </a:r>
            <a:r>
              <a:rPr lang="ru-RU" sz="11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потребностей педагогических кадров</a:t>
            </a:r>
            <a:endParaRPr lang="ru-RU" sz="11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елка вверх 18"/>
          <p:cNvSpPr/>
          <p:nvPr/>
        </p:nvSpPr>
        <p:spPr>
          <a:xfrm>
            <a:off x="500034" y="571480"/>
            <a:ext cx="234944" cy="642942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0" name="Стрелка вверх 19"/>
          <p:cNvSpPr/>
          <p:nvPr/>
        </p:nvSpPr>
        <p:spPr>
          <a:xfrm>
            <a:off x="5786446" y="571480"/>
            <a:ext cx="225714" cy="642942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Стрелка вверх 20"/>
          <p:cNvSpPr/>
          <p:nvPr/>
        </p:nvSpPr>
        <p:spPr>
          <a:xfrm>
            <a:off x="4500562" y="571480"/>
            <a:ext cx="215454" cy="642942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Стрелка вверх 21"/>
          <p:cNvSpPr/>
          <p:nvPr/>
        </p:nvSpPr>
        <p:spPr>
          <a:xfrm>
            <a:off x="3143240" y="571480"/>
            <a:ext cx="204624" cy="642942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Стрелка вверх 22"/>
          <p:cNvSpPr/>
          <p:nvPr/>
        </p:nvSpPr>
        <p:spPr>
          <a:xfrm>
            <a:off x="1857356" y="571480"/>
            <a:ext cx="266372" cy="642942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4" name="Стрелка вверх 23"/>
          <p:cNvSpPr/>
          <p:nvPr/>
        </p:nvSpPr>
        <p:spPr>
          <a:xfrm>
            <a:off x="8001024" y="571480"/>
            <a:ext cx="285752" cy="642942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5" name="Стрелка вверх 24"/>
          <p:cNvSpPr/>
          <p:nvPr/>
        </p:nvSpPr>
        <p:spPr>
          <a:xfrm>
            <a:off x="7000891" y="571480"/>
            <a:ext cx="235403" cy="642942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6" name="Стрелка вверх 25"/>
          <p:cNvSpPr/>
          <p:nvPr/>
        </p:nvSpPr>
        <p:spPr>
          <a:xfrm>
            <a:off x="479436" y="4143380"/>
            <a:ext cx="348148" cy="571504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Стрелка вверх 26"/>
          <p:cNvSpPr/>
          <p:nvPr/>
        </p:nvSpPr>
        <p:spPr>
          <a:xfrm>
            <a:off x="6954212" y="4143380"/>
            <a:ext cx="282083" cy="642942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Двойная стрелка влево/вправо 27"/>
          <p:cNvSpPr/>
          <p:nvPr/>
        </p:nvSpPr>
        <p:spPr>
          <a:xfrm>
            <a:off x="1357290" y="5229200"/>
            <a:ext cx="2643206" cy="414378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9" name="Стрелка вниз 28"/>
          <p:cNvSpPr/>
          <p:nvPr/>
        </p:nvSpPr>
        <p:spPr>
          <a:xfrm>
            <a:off x="5652120" y="4143380"/>
            <a:ext cx="277202" cy="642942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0" name="Стрелка вверх 29"/>
          <p:cNvSpPr/>
          <p:nvPr/>
        </p:nvSpPr>
        <p:spPr>
          <a:xfrm>
            <a:off x="542051" y="571480"/>
            <a:ext cx="234944" cy="642942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1" name="Стрелка вверх 30"/>
          <p:cNvSpPr/>
          <p:nvPr/>
        </p:nvSpPr>
        <p:spPr>
          <a:xfrm>
            <a:off x="5828463" y="571480"/>
            <a:ext cx="225714" cy="642942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4" name="Стрелка вверх 33"/>
          <p:cNvSpPr/>
          <p:nvPr/>
        </p:nvSpPr>
        <p:spPr>
          <a:xfrm>
            <a:off x="4542579" y="571480"/>
            <a:ext cx="215454" cy="642942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5" name="Стрелка вверх 34"/>
          <p:cNvSpPr/>
          <p:nvPr/>
        </p:nvSpPr>
        <p:spPr>
          <a:xfrm>
            <a:off x="3185257" y="571480"/>
            <a:ext cx="204624" cy="642942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6" name="Стрелка вверх 35"/>
          <p:cNvSpPr/>
          <p:nvPr/>
        </p:nvSpPr>
        <p:spPr>
          <a:xfrm>
            <a:off x="1899373" y="571480"/>
            <a:ext cx="266372" cy="642942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Стрелка вверх 36"/>
          <p:cNvSpPr/>
          <p:nvPr/>
        </p:nvSpPr>
        <p:spPr>
          <a:xfrm>
            <a:off x="8043041" y="571480"/>
            <a:ext cx="285752" cy="642942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8" name="Стрелка вверх 37"/>
          <p:cNvSpPr/>
          <p:nvPr/>
        </p:nvSpPr>
        <p:spPr>
          <a:xfrm>
            <a:off x="7042908" y="571480"/>
            <a:ext cx="235403" cy="642942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Стрелка вверх 38"/>
          <p:cNvSpPr/>
          <p:nvPr/>
        </p:nvSpPr>
        <p:spPr>
          <a:xfrm>
            <a:off x="521453" y="4143380"/>
            <a:ext cx="348148" cy="571504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0" name="Двойная стрелка влево/вправо 39"/>
          <p:cNvSpPr/>
          <p:nvPr/>
        </p:nvSpPr>
        <p:spPr>
          <a:xfrm>
            <a:off x="1399307" y="5229200"/>
            <a:ext cx="2643206" cy="414378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61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550122" cy="642918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Регионализация педагогического образования – </a:t>
            </a:r>
            <a:b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стратегическая задача по развитию кадрового потенциала России 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1071538" y="642918"/>
            <a:ext cx="6572273" cy="6215082"/>
          </a:xfrm>
          <a:custGeom>
            <a:avLst/>
            <a:gdLst>
              <a:gd name="G0" fmla="+- 2670 0 0"/>
              <a:gd name="G1" fmla="+- 21600 0 2670"/>
              <a:gd name="G2" fmla="+- 21600 0 267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2670" y="10800"/>
                </a:moveTo>
                <a:cubicBezTo>
                  <a:pt x="2670" y="15290"/>
                  <a:pt x="6310" y="18930"/>
                  <a:pt x="10800" y="18930"/>
                </a:cubicBezTo>
                <a:cubicBezTo>
                  <a:pt x="15290" y="18930"/>
                  <a:pt x="18930" y="15290"/>
                  <a:pt x="18930" y="10800"/>
                </a:cubicBezTo>
                <a:cubicBezTo>
                  <a:pt x="18930" y="6310"/>
                  <a:pt x="15290" y="2670"/>
                  <a:pt x="10800" y="2670"/>
                </a:cubicBezTo>
                <a:cubicBezTo>
                  <a:pt x="6310" y="2670"/>
                  <a:pt x="2670" y="6310"/>
                  <a:pt x="2670" y="10800"/>
                </a:cubicBezTo>
                <a:close/>
              </a:path>
            </a:pathLst>
          </a:custGeom>
          <a:solidFill>
            <a:srgbClr val="FFFFCD"/>
          </a:solidFill>
          <a:ln w="38100">
            <a:solidFill>
              <a:schemeClr val="tx1"/>
            </a:solidFill>
            <a:round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/>
              </a:solidFill>
              <a:latin typeface="Franklin Gothic Book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2214546" y="1714488"/>
            <a:ext cx="928694" cy="8572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Региональный центр дополнительного образования</a:t>
            </a:r>
            <a:endParaRPr lang="ru-RU" sz="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5643570" y="1714488"/>
            <a:ext cx="857256" cy="78581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Центр прогнозирования кадрового развития</a:t>
            </a:r>
            <a:endParaRPr lang="ru-RU" sz="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6000760" y="4786322"/>
            <a:ext cx="785818" cy="71438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НИРО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2071670" y="4714884"/>
            <a:ext cx="1000132" cy="8572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Центр оценки и  сертификации педагогический кадров</a:t>
            </a:r>
            <a:endParaRPr lang="ru-RU" sz="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WordArt 2"/>
          <p:cNvSpPr>
            <a:spLocks noChangeArrowheads="1" noChangeShapeType="1" noTextEdit="1"/>
          </p:cNvSpPr>
          <p:nvPr/>
        </p:nvSpPr>
        <p:spPr bwMode="auto">
          <a:xfrm rot="10959181">
            <a:off x="1282549" y="836041"/>
            <a:ext cx="6095758" cy="5793680"/>
          </a:xfrm>
          <a:prstGeom prst="rect">
            <a:avLst/>
          </a:prstGeom>
        </p:spPr>
        <p:txBody>
          <a:bodyPr wrap="none" fromWordArt="1">
            <a:prstTxWarp prst="textCircle">
              <a:avLst>
                <a:gd name="adj" fmla="val 475302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800" b="1" spc="400" dirty="0" smtClean="0">
                <a:ln w="9525">
                  <a:solidFill>
                    <a:sysClr val="windowText" lastClr="000000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Verdana"/>
              </a:rPr>
              <a:t>Министерство образования и науки РФ      Региональное министерство образования</a:t>
            </a:r>
            <a:endParaRPr lang="ru-RU" sz="800" b="1" spc="400" dirty="0"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solidFill>
                <a:prstClr val="black"/>
              </a:solidFill>
              <a:latin typeface="Verdana"/>
            </a:endParaRPr>
          </a:p>
        </p:txBody>
      </p:sp>
      <p:sp>
        <p:nvSpPr>
          <p:cNvPr id="37" name="WordArt 4"/>
          <p:cNvSpPr>
            <a:spLocks noChangeArrowheads="1" noChangeShapeType="1" noTextEdit="1"/>
          </p:cNvSpPr>
          <p:nvPr/>
        </p:nvSpPr>
        <p:spPr bwMode="auto">
          <a:xfrm rot="16200000">
            <a:off x="2315547" y="1836624"/>
            <a:ext cx="4041048" cy="3980705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fromWordArt="1">
            <a:prstTxWarp prst="textCircle">
              <a:avLst>
                <a:gd name="adj" fmla="val 475302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spc="400" dirty="0" smtClean="0">
                <a:ln w="9525">
                  <a:solidFill>
                    <a:sysClr val="windowText" lastClr="000000"/>
                  </a:solidFill>
                  <a:round/>
                  <a:headEnd/>
                  <a:tailEnd/>
                </a:ln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Региональный          педагогический         ВУЗ Нового           </a:t>
            </a:r>
            <a:endParaRPr lang="ru-RU" sz="1400" b="1" spc="400" dirty="0">
              <a:ln w="9525">
                <a:solidFill>
                  <a:sysClr val="windowText" lastClr="000000"/>
                </a:solidFill>
                <a:round/>
                <a:headEnd/>
                <a:tailEnd/>
              </a:ln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3071802" y="2500306"/>
            <a:ext cx="2571768" cy="242889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3929058" y="3357562"/>
            <a:ext cx="928694" cy="85725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Педагоги-</a:t>
            </a:r>
            <a:r>
              <a:rPr lang="ru-RU" sz="1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ческий</a:t>
            </a:r>
            <a:r>
              <a:rPr lang="ru-RU" sz="1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ВУЗ</a:t>
            </a: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2714611" y="3714752"/>
            <a:ext cx="928694" cy="85725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9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учреждения коррекционного типа</a:t>
            </a:r>
            <a:endParaRPr lang="ru-RU" sz="9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3143239" y="2357430"/>
            <a:ext cx="928694" cy="85725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9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дошкольные учреждения</a:t>
            </a:r>
            <a:endParaRPr lang="ru-RU" sz="9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Овал 50"/>
          <p:cNvSpPr/>
          <p:nvPr/>
        </p:nvSpPr>
        <p:spPr>
          <a:xfrm>
            <a:off x="4786313" y="2357430"/>
            <a:ext cx="928694" cy="85725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9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педагогические колледжи</a:t>
            </a:r>
            <a:endParaRPr lang="ru-RU" sz="9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5429255" y="3571876"/>
            <a:ext cx="857256" cy="78581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школы</a:t>
            </a: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4143371" y="4643446"/>
            <a:ext cx="928694" cy="85725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9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школа одаренных детей</a:t>
            </a:r>
            <a:endParaRPr lang="ru-RU" sz="9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Прямая со стрелкой 54"/>
          <p:cNvCxnSpPr/>
          <p:nvPr/>
        </p:nvCxnSpPr>
        <p:spPr>
          <a:xfrm rot="16200000" flipH="1">
            <a:off x="3898570" y="3102298"/>
            <a:ext cx="339856" cy="2788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V="1">
            <a:off x="3571868" y="3929066"/>
            <a:ext cx="357190" cy="714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rot="5400000">
            <a:off x="4612950" y="3173736"/>
            <a:ext cx="268418" cy="20744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52" idx="2"/>
          </p:cNvCxnSpPr>
          <p:nvPr/>
        </p:nvCxnSpPr>
        <p:spPr>
          <a:xfrm rot="10800000">
            <a:off x="4929189" y="3857629"/>
            <a:ext cx="500066" cy="10715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rot="16200000" flipV="1">
            <a:off x="4250531" y="4393413"/>
            <a:ext cx="428627" cy="714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1071538" y="3786178"/>
            <a:ext cx="785818" cy="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6858016" y="3786190"/>
            <a:ext cx="785818" cy="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 rot="17153677">
            <a:off x="2799625" y="2656400"/>
            <a:ext cx="1736771" cy="1630708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4292977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800" kern="10" dirty="0" smtClean="0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Интеграция</a:t>
            </a:r>
            <a:endParaRPr lang="ru-RU" sz="800" kern="10" dirty="0">
              <a:ln w="12700">
                <a:solidFill>
                  <a:prstClr val="black"/>
                </a:solidFill>
                <a:round/>
                <a:headEnd/>
                <a:tailEnd/>
              </a:ln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WordArt 4"/>
          <p:cNvSpPr>
            <a:spLocks noChangeArrowheads="1" noChangeShapeType="1" noTextEdit="1"/>
          </p:cNvSpPr>
          <p:nvPr/>
        </p:nvSpPr>
        <p:spPr bwMode="auto">
          <a:xfrm rot="4703179">
            <a:off x="4248464" y="2485386"/>
            <a:ext cx="1736771" cy="1630708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4292977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800" kern="10" dirty="0" smtClean="0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Интеграция</a:t>
            </a:r>
            <a:endParaRPr lang="ru-RU" sz="800" kern="10" dirty="0">
              <a:ln w="12700">
                <a:solidFill>
                  <a:prstClr val="black"/>
                </a:solidFill>
                <a:round/>
                <a:headEnd/>
                <a:tailEnd/>
              </a:ln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WordArt 4"/>
          <p:cNvSpPr>
            <a:spLocks noChangeArrowheads="1" noChangeShapeType="1" noTextEdit="1"/>
          </p:cNvSpPr>
          <p:nvPr/>
        </p:nvSpPr>
        <p:spPr bwMode="auto">
          <a:xfrm rot="7950523">
            <a:off x="3962749" y="3518982"/>
            <a:ext cx="1736771" cy="1630708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fromWordArt="1">
            <a:prstTxWarp prst="textArchUp">
              <a:avLst>
                <a:gd name="adj" fmla="val 14292977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800" kern="10" dirty="0" smtClean="0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Интеграция</a:t>
            </a:r>
            <a:endParaRPr lang="ru-RU" sz="800" kern="10" dirty="0">
              <a:ln w="12700">
                <a:solidFill>
                  <a:prstClr val="black"/>
                </a:solidFill>
                <a:round/>
                <a:headEnd/>
                <a:tailEnd/>
              </a:ln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WordArt 4"/>
          <p:cNvSpPr>
            <a:spLocks noChangeArrowheads="1" noChangeShapeType="1" noTextEdit="1"/>
          </p:cNvSpPr>
          <p:nvPr/>
        </p:nvSpPr>
        <p:spPr bwMode="auto">
          <a:xfrm rot="12376651">
            <a:off x="2985847" y="3372002"/>
            <a:ext cx="1736771" cy="1630708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4292977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800" kern="10" dirty="0" smtClean="0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Интеграция</a:t>
            </a:r>
            <a:endParaRPr lang="ru-RU" sz="800" kern="10" dirty="0">
              <a:ln w="12700">
                <a:solidFill>
                  <a:prstClr val="black"/>
                </a:solidFill>
                <a:round/>
                <a:headEnd/>
                <a:tailEnd/>
              </a:ln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WordArt 4"/>
          <p:cNvSpPr>
            <a:spLocks noChangeArrowheads="1" noChangeShapeType="1" noTextEdit="1"/>
          </p:cNvSpPr>
          <p:nvPr/>
        </p:nvSpPr>
        <p:spPr bwMode="auto">
          <a:xfrm rot="176763">
            <a:off x="3433342" y="2295798"/>
            <a:ext cx="1736771" cy="1630708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4292977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800" kern="10" dirty="0" smtClean="0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Интеграция</a:t>
            </a:r>
            <a:endParaRPr lang="ru-RU" sz="800" kern="10" dirty="0">
              <a:ln w="12700">
                <a:solidFill>
                  <a:prstClr val="black"/>
                </a:solidFill>
                <a:round/>
                <a:headEnd/>
                <a:tailEnd/>
              </a:ln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 rot="20819275">
            <a:off x="3444865" y="3641505"/>
            <a:ext cx="642942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85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интеграция</a:t>
            </a:r>
            <a:endParaRPr lang="ru-RU" sz="85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 rot="2954511">
            <a:off x="3917379" y="3012808"/>
            <a:ext cx="642942" cy="1964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85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интеграция</a:t>
            </a:r>
            <a:endParaRPr lang="ru-RU" sz="85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 rot="660976">
            <a:off x="4866046" y="3603912"/>
            <a:ext cx="642942" cy="1964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85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интеграция</a:t>
            </a:r>
            <a:endParaRPr lang="ru-RU" sz="85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 rot="4907672">
            <a:off x="4393640" y="4305906"/>
            <a:ext cx="642942" cy="1964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85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интеграция</a:t>
            </a:r>
            <a:endParaRPr lang="ru-RU" sz="85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Выноска со стрелкой влево 6"/>
          <p:cNvSpPr/>
          <p:nvPr/>
        </p:nvSpPr>
        <p:spPr>
          <a:xfrm>
            <a:off x="6948264" y="548680"/>
            <a:ext cx="2195736" cy="5760640"/>
          </a:xfrm>
          <a:prstGeom prst="leftArrowCallou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200" b="1" dirty="0">
                <a:solidFill>
                  <a:srgbClr val="C00000"/>
                </a:solidFill>
              </a:rPr>
              <a:t>Увеличение доли клинических практик</a:t>
            </a: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200" b="1" dirty="0">
                <a:solidFill>
                  <a:srgbClr val="C00000"/>
                </a:solidFill>
              </a:rPr>
              <a:t>Опережающая апробация в профессии</a:t>
            </a: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200" b="1" dirty="0">
                <a:solidFill>
                  <a:srgbClr val="C00000"/>
                </a:solidFill>
              </a:rPr>
              <a:t>Проблемно – ориентированное обучение</a:t>
            </a: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200" b="1" dirty="0">
                <a:solidFill>
                  <a:srgbClr val="C00000"/>
                </a:solidFill>
              </a:rPr>
              <a:t>Контроль входа и выхода в подготовке  кадрового ресурса для ННШ</a:t>
            </a: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200" b="1" dirty="0">
                <a:solidFill>
                  <a:srgbClr val="C00000"/>
                </a:solidFill>
              </a:rPr>
              <a:t>Устранение межбюджетной разобщенности</a:t>
            </a:r>
          </a:p>
          <a:p>
            <a:pPr marL="171450" indent="-171450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200" b="1" dirty="0">
                <a:solidFill>
                  <a:srgbClr val="C00000"/>
                </a:solidFill>
              </a:rPr>
              <a:t>Консолидация ресурсов на решение задач развития образования и региона </a:t>
            </a:r>
            <a:r>
              <a:rPr lang="ru-RU" sz="1200" b="1" dirty="0">
                <a:solidFill>
                  <a:prstClr val="white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215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rgbClr val="C00000"/>
                </a:solidFill>
              </a:rPr>
              <a:t>Задачи, которые необходимо решать Национальному  совету учителей НСУ</a:t>
            </a:r>
            <a:endParaRPr lang="ru-RU" sz="1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Autofit/>
          </a:bodyPr>
          <a:lstStyle/>
          <a:p>
            <a:pPr>
              <a:buAutoNum type="arabicPeriod"/>
            </a:pPr>
            <a:r>
              <a:rPr lang="ru-RU" sz="1200" dirty="0" smtClean="0"/>
              <a:t>Создать национальный классификатор педагогических профессий , основанных на новых видах  педагогической деятельности в контексте  НИ «Наша новая школа» в соответствии с которыми будут разрабатываться профессиональные стандарты.</a:t>
            </a:r>
          </a:p>
          <a:p>
            <a:r>
              <a:rPr lang="ru-RU" sz="1200" dirty="0" smtClean="0"/>
              <a:t>1.1.  Разработать модель отраслевой структуры, которая будет вести мониторинг развития отрасли, готовить прогнозные оценки потребности в кадрах, разрабатывать и обновлять </a:t>
            </a:r>
            <a:r>
              <a:rPr lang="ru-RU" sz="1200" b="1" dirty="0" smtClean="0"/>
              <a:t>отраслевые профессиональные стандарты и квалификации</a:t>
            </a:r>
            <a:endParaRPr lang="ru-RU" sz="1200" dirty="0" smtClean="0"/>
          </a:p>
          <a:p>
            <a:r>
              <a:rPr lang="ru-RU" sz="1200" dirty="0" smtClean="0"/>
              <a:t>1.2. Разработать модели и прототипы </a:t>
            </a:r>
            <a:r>
              <a:rPr lang="ru-RU" sz="1200" b="1" dirty="0" smtClean="0"/>
              <a:t>отраслевого классификатора профессий</a:t>
            </a:r>
            <a:r>
              <a:rPr lang="ru-RU" sz="1200" dirty="0" smtClean="0"/>
              <a:t> для обновления </a:t>
            </a:r>
            <a:r>
              <a:rPr lang="ru-RU" sz="1200" b="1" dirty="0" smtClean="0"/>
              <a:t>единого российского классификатора профессий</a:t>
            </a:r>
            <a:r>
              <a:rPr lang="ru-RU" sz="1200" dirty="0" smtClean="0"/>
              <a:t>.</a:t>
            </a:r>
          </a:p>
          <a:p>
            <a:r>
              <a:rPr lang="ru-RU" sz="1200" dirty="0" smtClean="0"/>
              <a:t>2. Разработать открытую и гибкую рамку квалификаций, создающую основу создания </a:t>
            </a:r>
            <a:r>
              <a:rPr lang="ru-RU" sz="1200" b="1" dirty="0" smtClean="0"/>
              <a:t>отраслевых квалификационных рамок.</a:t>
            </a:r>
            <a:r>
              <a:rPr lang="ru-RU" sz="1200" dirty="0" smtClean="0"/>
              <a:t> </a:t>
            </a:r>
          </a:p>
          <a:p>
            <a:r>
              <a:rPr lang="ru-RU" sz="1200" dirty="0" smtClean="0"/>
              <a:t>2.1. Разработать проект стратегии формирования Национальной системы педагогических квалификаций, включающую в себя систему обеспечения качества и оценки компетенций, с последующим направлением ее  Правительству РФ.</a:t>
            </a:r>
          </a:p>
          <a:p>
            <a:r>
              <a:rPr lang="ru-RU" sz="1200" dirty="0" smtClean="0"/>
              <a:t>2.2. Сформировать перечень уровней и каталог квалификаций;</a:t>
            </a:r>
          </a:p>
          <a:p>
            <a:r>
              <a:rPr lang="ru-RU" sz="1200" dirty="0" smtClean="0"/>
              <a:t>3. Создать инструментарий для описания профессионального стандарта и сформировать эти стандарты;</a:t>
            </a:r>
          </a:p>
          <a:p>
            <a:r>
              <a:rPr lang="ru-RU" sz="1200" dirty="0" smtClean="0"/>
              <a:t>3.1. Создать единую методологическую и методическую базу,  разработать с привлечением стейкхолдеров отраслевые профессиональные стандарты;</a:t>
            </a:r>
          </a:p>
          <a:p>
            <a:r>
              <a:rPr lang="ru-RU" sz="1200" dirty="0" smtClean="0"/>
              <a:t>4. Создать и отработать процедуру (правила и механизмы) признания (регистрации) профессиональных стандартов и квалификаций и их распространения</a:t>
            </a:r>
          </a:p>
          <a:p>
            <a:r>
              <a:rPr lang="ru-RU" sz="1200" dirty="0" smtClean="0"/>
              <a:t>5. </a:t>
            </a:r>
            <a:r>
              <a:rPr lang="ru-RU" sz="1200" b="1" dirty="0" smtClean="0"/>
              <a:t>Создать систему образовательных стандартов, основанных на профессиональных стандартах</a:t>
            </a:r>
            <a:endParaRPr lang="ru-RU" sz="1200" dirty="0" smtClean="0"/>
          </a:p>
          <a:p>
            <a:r>
              <a:rPr lang="ru-RU" sz="1200" dirty="0" smtClean="0"/>
              <a:t>6. Создать каталог программ обучения (учебных модулей), основанный на профессиональных стандартах</a:t>
            </a:r>
          </a:p>
          <a:p>
            <a:r>
              <a:rPr lang="ru-RU" sz="1200" dirty="0" smtClean="0"/>
              <a:t>7. Создать систему оценки, подтверждения, сертификации, аккредитации результатов образования и обучения.</a:t>
            </a:r>
          </a:p>
          <a:p>
            <a:r>
              <a:rPr lang="ru-RU" sz="1200" dirty="0" smtClean="0"/>
              <a:t>8. Разработать    бизнес – модель взаимодействия  заинтересованных лиц и субъектов процесса  сертификации</a:t>
            </a:r>
          </a:p>
          <a:p>
            <a:pPr marL="0" indent="0">
              <a:buNone/>
            </a:pPr>
            <a:endParaRPr lang="ru-RU" sz="1200" dirty="0" smtClean="0"/>
          </a:p>
          <a:p>
            <a:endParaRPr lang="ru-RU" sz="1200" dirty="0" smtClean="0"/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2836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28992" y="714356"/>
            <a:ext cx="2500330" cy="5715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Национальный  совет учителей</a:t>
            </a:r>
            <a:endParaRPr lang="ru-RU" sz="13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28992" y="3214686"/>
            <a:ext cx="2500330" cy="4286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Профессиональный стандарт - ПС</a:t>
            </a:r>
            <a:endParaRPr lang="ru-RU" sz="13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57554" y="4000504"/>
            <a:ext cx="2500330" cy="4286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Экспертиза ФГОС на соответствие ПС</a:t>
            </a:r>
            <a:endParaRPr lang="ru-RU" sz="13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57554" y="4929198"/>
            <a:ext cx="2500330" cy="500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Образовательный стандарт - ФГОС</a:t>
            </a:r>
            <a:endParaRPr lang="ru-RU" sz="13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57554" y="5643578"/>
            <a:ext cx="2500330" cy="7858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Центры повышения квалификации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(модульные программы под ед.стандартов, на базе полученных результатов сертификации)</a:t>
            </a:r>
            <a:endParaRPr lang="ru-RU" sz="13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785794"/>
            <a:ext cx="2428860" cy="5715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Зарубежные партнеры (совместное изучение и обобщение опыта)</a:t>
            </a:r>
            <a:endParaRPr lang="ru-RU" sz="13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2285992"/>
            <a:ext cx="2428860" cy="500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Разработка и коррекция классификатора профессий</a:t>
            </a:r>
            <a:endParaRPr lang="ru-RU" sz="13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3714752"/>
            <a:ext cx="2428860" cy="500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Министерство образования и науки РФ</a:t>
            </a:r>
            <a:endParaRPr lang="ru-RU" sz="13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4214818"/>
            <a:ext cx="2428860" cy="500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Региональное министерство образования</a:t>
            </a:r>
            <a:endParaRPr lang="ru-RU" sz="13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5357826"/>
            <a:ext cx="2428860" cy="500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УМО в педагогической области, Коррекция ФГОС</a:t>
            </a:r>
            <a:endParaRPr lang="ru-RU" sz="13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358082" y="714356"/>
            <a:ext cx="1643074" cy="10001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Открытый реестр сертифицированных специалистов в педагогической области</a:t>
            </a:r>
            <a:endParaRPr lang="ru-RU" sz="13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858016" y="3571876"/>
            <a:ext cx="2071702" cy="5715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Сертификация</a:t>
            </a:r>
            <a:endParaRPr lang="ru-RU" sz="13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Двойная стрелка вверх/вниз 20"/>
          <p:cNvSpPr/>
          <p:nvPr/>
        </p:nvSpPr>
        <p:spPr>
          <a:xfrm>
            <a:off x="4572000" y="1285860"/>
            <a:ext cx="142876" cy="428628"/>
          </a:xfrm>
          <a:prstGeom prst="upDown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3786182" y="1285860"/>
            <a:ext cx="214314" cy="192882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28992" y="1714488"/>
            <a:ext cx="2500330" cy="35719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Совет ректоров</a:t>
            </a:r>
            <a:endParaRPr lang="ru-RU" sz="13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4572000" y="2857496"/>
            <a:ext cx="142876" cy="357190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4572000" y="3643314"/>
            <a:ext cx="142876" cy="357190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4572000" y="4429132"/>
            <a:ext cx="142876" cy="50006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Стрелка вниз 27"/>
          <p:cNvSpPr/>
          <p:nvPr/>
        </p:nvSpPr>
        <p:spPr>
          <a:xfrm>
            <a:off x="4572000" y="5429264"/>
            <a:ext cx="142876" cy="214314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43" name="Shape 42"/>
          <p:cNvCxnSpPr>
            <a:endCxn id="10" idx="1"/>
          </p:cNvCxnSpPr>
          <p:nvPr/>
        </p:nvCxnSpPr>
        <p:spPr>
          <a:xfrm rot="16200000" flipH="1">
            <a:off x="2732470" y="5411403"/>
            <a:ext cx="750102" cy="500065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Соединительная линия уступом 45"/>
          <p:cNvCxnSpPr>
            <a:endCxn id="9" idx="1"/>
          </p:cNvCxnSpPr>
          <p:nvPr/>
        </p:nvCxnSpPr>
        <p:spPr>
          <a:xfrm flipV="1">
            <a:off x="2857488" y="5179231"/>
            <a:ext cx="500066" cy="250034"/>
          </a:xfrm>
          <a:prstGeom prst="bentConnector3">
            <a:avLst>
              <a:gd name="adj1" fmla="val -352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stCxn id="13" idx="3"/>
            <a:endCxn id="8" idx="1"/>
          </p:cNvCxnSpPr>
          <p:nvPr/>
        </p:nvCxnSpPr>
        <p:spPr>
          <a:xfrm>
            <a:off x="2428860" y="3964785"/>
            <a:ext cx="928694" cy="25003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14" idx="3"/>
            <a:endCxn id="8" idx="1"/>
          </p:cNvCxnSpPr>
          <p:nvPr/>
        </p:nvCxnSpPr>
        <p:spPr>
          <a:xfrm flipV="1">
            <a:off x="2428860" y="4214818"/>
            <a:ext cx="928694" cy="25003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Соединительная линия уступом 57"/>
          <p:cNvCxnSpPr>
            <a:stCxn id="12" idx="3"/>
          </p:cNvCxnSpPr>
          <p:nvPr/>
        </p:nvCxnSpPr>
        <p:spPr>
          <a:xfrm>
            <a:off x="2428860" y="2536025"/>
            <a:ext cx="1000132" cy="750099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hape 63"/>
          <p:cNvCxnSpPr>
            <a:endCxn id="15" idx="0"/>
          </p:cNvCxnSpPr>
          <p:nvPr/>
        </p:nvCxnSpPr>
        <p:spPr>
          <a:xfrm rot="10800000" flipV="1">
            <a:off x="1214430" y="5000636"/>
            <a:ext cx="1785934" cy="357190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hape 66"/>
          <p:cNvCxnSpPr/>
          <p:nvPr/>
        </p:nvCxnSpPr>
        <p:spPr>
          <a:xfrm rot="5400000">
            <a:off x="2500298" y="4071942"/>
            <a:ext cx="1428760" cy="428628"/>
          </a:xfrm>
          <a:prstGeom prst="bentConnector3">
            <a:avLst>
              <a:gd name="adj1" fmla="val -8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Стрелка вправо 72"/>
          <p:cNvSpPr/>
          <p:nvPr/>
        </p:nvSpPr>
        <p:spPr>
          <a:xfrm>
            <a:off x="5857884" y="6000768"/>
            <a:ext cx="1071570" cy="142876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8" name="Стрелка вправо 77"/>
          <p:cNvSpPr/>
          <p:nvPr/>
        </p:nvSpPr>
        <p:spPr>
          <a:xfrm>
            <a:off x="5857884" y="5214950"/>
            <a:ext cx="1071570" cy="21431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5857884" y="5786454"/>
            <a:ext cx="1071570" cy="1428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8501090" y="5786454"/>
            <a:ext cx="357190" cy="1428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6929454" y="5214950"/>
            <a:ext cx="1571636" cy="10001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Результат обучения</a:t>
            </a:r>
            <a:endParaRPr lang="ru-RU" sz="13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Стрелка вверх 85"/>
          <p:cNvSpPr/>
          <p:nvPr/>
        </p:nvSpPr>
        <p:spPr>
          <a:xfrm>
            <a:off x="8715404" y="4143380"/>
            <a:ext cx="214314" cy="1785950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89" name="Соединительная линия уступом 88"/>
          <p:cNvCxnSpPr>
            <a:stCxn id="7" idx="3"/>
            <a:endCxn id="17" idx="1"/>
          </p:cNvCxnSpPr>
          <p:nvPr/>
        </p:nvCxnSpPr>
        <p:spPr>
          <a:xfrm>
            <a:off x="5929322" y="3429000"/>
            <a:ext cx="928694" cy="42862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hape 107"/>
          <p:cNvCxnSpPr>
            <a:stCxn id="23" idx="3"/>
            <a:endCxn id="17" idx="0"/>
          </p:cNvCxnSpPr>
          <p:nvPr/>
        </p:nvCxnSpPr>
        <p:spPr>
          <a:xfrm>
            <a:off x="5929322" y="1893083"/>
            <a:ext cx="1964545" cy="1678793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hape 109"/>
          <p:cNvCxnSpPr>
            <a:stCxn id="4" idx="3"/>
          </p:cNvCxnSpPr>
          <p:nvPr/>
        </p:nvCxnSpPr>
        <p:spPr>
          <a:xfrm>
            <a:off x="5929322" y="1000108"/>
            <a:ext cx="1143008" cy="2571768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Соединительная линия уступом 114"/>
          <p:cNvCxnSpPr/>
          <p:nvPr/>
        </p:nvCxnSpPr>
        <p:spPr>
          <a:xfrm>
            <a:off x="5929322" y="2643182"/>
            <a:ext cx="1571636" cy="928694"/>
          </a:xfrm>
          <a:prstGeom prst="bentConnector3">
            <a:avLst>
              <a:gd name="adj1" fmla="val 100248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Прямоугольник 123"/>
          <p:cNvSpPr/>
          <p:nvPr/>
        </p:nvSpPr>
        <p:spPr>
          <a:xfrm>
            <a:off x="5357818" y="4643446"/>
            <a:ext cx="2071702" cy="71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5" name="Прямоугольник 124"/>
          <p:cNvSpPr/>
          <p:nvPr/>
        </p:nvSpPr>
        <p:spPr>
          <a:xfrm rot="5400000">
            <a:off x="7108049" y="4393413"/>
            <a:ext cx="571504" cy="71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6" name="Стрелка вниз 125"/>
          <p:cNvSpPr/>
          <p:nvPr/>
        </p:nvSpPr>
        <p:spPr>
          <a:xfrm>
            <a:off x="5286380" y="4643446"/>
            <a:ext cx="214314" cy="285752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5857884" y="4572008"/>
            <a:ext cx="1285884" cy="21431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обратная связь</a:t>
            </a:r>
            <a:endParaRPr lang="ru-RU" sz="10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Стрелка вверх 127"/>
          <p:cNvSpPr/>
          <p:nvPr/>
        </p:nvSpPr>
        <p:spPr>
          <a:xfrm>
            <a:off x="7929586" y="4143380"/>
            <a:ext cx="214314" cy="1071570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131" name="Прямая соединительная линия 130"/>
          <p:cNvCxnSpPr/>
          <p:nvPr/>
        </p:nvCxnSpPr>
        <p:spPr>
          <a:xfrm>
            <a:off x="2428860" y="5572140"/>
            <a:ext cx="428628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2214546" y="142852"/>
            <a:ext cx="4929222" cy="3571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Национальный центр сертификации в педагогической области </a:t>
            </a:r>
            <a:endParaRPr lang="ru-RU" sz="13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Стрелка вправо 48"/>
          <p:cNvSpPr/>
          <p:nvPr/>
        </p:nvSpPr>
        <p:spPr>
          <a:xfrm>
            <a:off x="2428860" y="928670"/>
            <a:ext cx="1000132" cy="21431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428992" y="2428868"/>
            <a:ext cx="2500330" cy="4286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3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Совет ректоров педагогических ВУЗОВ</a:t>
            </a:r>
            <a:endParaRPr lang="ru-RU" sz="13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Стрелка вправо 50"/>
          <p:cNvSpPr/>
          <p:nvPr/>
        </p:nvSpPr>
        <p:spPr>
          <a:xfrm rot="10800000">
            <a:off x="5929322" y="785794"/>
            <a:ext cx="1428760" cy="21431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3" name="Стрелка вверх 52"/>
          <p:cNvSpPr/>
          <p:nvPr/>
        </p:nvSpPr>
        <p:spPr>
          <a:xfrm>
            <a:off x="8572528" y="1714488"/>
            <a:ext cx="214314" cy="1857388"/>
          </a:xfrm>
          <a:prstGeom prst="up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5" name="Стрелка вниз 54"/>
          <p:cNvSpPr/>
          <p:nvPr/>
        </p:nvSpPr>
        <p:spPr>
          <a:xfrm>
            <a:off x="4572000" y="2071678"/>
            <a:ext cx="142876" cy="357190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 rot="5400000">
            <a:off x="3464711" y="1393017"/>
            <a:ext cx="285752" cy="71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285852" y="1500174"/>
            <a:ext cx="2286016" cy="71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0" name="Стрелка вниз 59"/>
          <p:cNvSpPr/>
          <p:nvPr/>
        </p:nvSpPr>
        <p:spPr>
          <a:xfrm>
            <a:off x="1214414" y="1500174"/>
            <a:ext cx="214314" cy="785818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1" name="Стрелка вправо 60"/>
          <p:cNvSpPr/>
          <p:nvPr/>
        </p:nvSpPr>
        <p:spPr>
          <a:xfrm rot="10800000">
            <a:off x="5857884" y="5572140"/>
            <a:ext cx="357190" cy="142876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 rot="5400000">
            <a:off x="5822165" y="5250669"/>
            <a:ext cx="714380" cy="71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500826" y="4857760"/>
            <a:ext cx="1285884" cy="21431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000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обратная связь</a:t>
            </a:r>
            <a:endParaRPr lang="ru-RU" sz="10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 rot="5400000">
            <a:off x="7322363" y="4464851"/>
            <a:ext cx="714380" cy="71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6143636" y="4929198"/>
            <a:ext cx="357190" cy="714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59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600" dirty="0" smtClean="0">
                <a:solidFill>
                  <a:srgbClr val="CE1628"/>
                </a:solidFill>
              </a:rPr>
              <a:t>Будущее педагогического университета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39750" y="1412875"/>
            <a:ext cx="8135938" cy="0"/>
          </a:xfrm>
          <a:prstGeom prst="line">
            <a:avLst/>
          </a:prstGeom>
          <a:ln w="25400" cmpd="thickThin">
            <a:solidFill>
              <a:srgbClr val="CE16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0" name="Picture 2" descr="E:\!romik\минин\10_present\PRESENTACIYA2-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6381750"/>
            <a:ext cx="159702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Номер слайда 10"/>
          <p:cNvSpPr>
            <a:spLocks noGrp="1"/>
          </p:cNvSpPr>
          <p:nvPr>
            <p:ph type="sldNum" sz="quarter" idx="12"/>
          </p:nvPr>
        </p:nvSpPr>
        <p:spPr bwMode="auto">
          <a:xfrm>
            <a:off x="6759575" y="6308725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A0759C-04EE-4D9B-89E1-3D205D2B811B}" type="slidenum">
              <a:rPr lang="en-US" sz="1800" smtClean="0">
                <a:solidFill>
                  <a:srgbClr val="CE1628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sz="1800" dirty="0">
              <a:solidFill>
                <a:srgbClr val="CE1628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4437370"/>
              </p:ext>
            </p:extLst>
          </p:nvPr>
        </p:nvGraphicFramePr>
        <p:xfrm>
          <a:off x="457200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9552" y="1518751"/>
            <a:ext cx="2592288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prstClr val="black"/>
                </a:solidFill>
                <a:latin typeface="Tahoma"/>
              </a:rPr>
              <a:t>ВНЕШНЯЯ СРЕДА</a:t>
            </a:r>
            <a:endParaRPr lang="en-US" sz="1400" dirty="0" smtClean="0">
              <a:solidFill>
                <a:prstClr val="black"/>
              </a:solidFill>
              <a:latin typeface="Tahoma"/>
            </a:endParaRPr>
          </a:p>
          <a:p>
            <a:pPr>
              <a:spcAft>
                <a:spcPts val="600"/>
              </a:spcAft>
              <a:buClr>
                <a:srgbClr val="C00000"/>
              </a:buClr>
            </a:pPr>
            <a:r>
              <a:rPr lang="ru-RU" sz="1400" dirty="0" smtClean="0">
                <a:solidFill>
                  <a:srgbClr val="FFFFFF">
                    <a:lumMod val="50000"/>
                  </a:srgbClr>
                </a:solidFill>
                <a:latin typeface="Tahoma"/>
              </a:rPr>
              <a:t>Позиция учредителя</a:t>
            </a:r>
            <a:br>
              <a:rPr lang="ru-RU" sz="1400" dirty="0" smtClean="0">
                <a:solidFill>
                  <a:srgbClr val="FFFFFF">
                    <a:lumMod val="50000"/>
                  </a:srgbClr>
                </a:solidFill>
                <a:latin typeface="Tahoma"/>
              </a:rPr>
            </a:br>
            <a:r>
              <a:rPr lang="ru-RU" sz="1400" dirty="0" smtClean="0">
                <a:solidFill>
                  <a:srgbClr val="FFFFFF">
                    <a:lumMod val="50000"/>
                  </a:srgbClr>
                </a:solidFill>
                <a:latin typeface="Tahoma"/>
              </a:rPr>
              <a:t>в </a:t>
            </a:r>
            <a:r>
              <a:rPr lang="ru-RU" sz="1400" dirty="0">
                <a:solidFill>
                  <a:srgbClr val="FFFFFF">
                    <a:lumMod val="50000"/>
                  </a:srgbClr>
                </a:solidFill>
                <a:latin typeface="Tahoma"/>
              </a:rPr>
              <a:t>отношении</a:t>
            </a:r>
            <a:br>
              <a:rPr lang="ru-RU" sz="1400" dirty="0">
                <a:solidFill>
                  <a:srgbClr val="FFFFFF">
                    <a:lumMod val="50000"/>
                  </a:srgbClr>
                </a:solidFill>
                <a:latin typeface="Tahoma"/>
              </a:rPr>
            </a:br>
            <a:r>
              <a:rPr lang="ru-RU" sz="1400" dirty="0">
                <a:solidFill>
                  <a:srgbClr val="FFFFFF">
                    <a:lumMod val="50000"/>
                  </a:srgbClr>
                </a:solidFill>
                <a:latin typeface="Tahoma"/>
              </a:rPr>
              <a:t>неэффективных </a:t>
            </a:r>
            <a:r>
              <a:rPr lang="ru-RU" sz="1400" dirty="0" smtClean="0">
                <a:solidFill>
                  <a:srgbClr val="FFFFFF">
                    <a:lumMod val="50000"/>
                  </a:srgbClr>
                </a:solidFill>
                <a:latin typeface="Tahoma"/>
              </a:rPr>
              <a:t>вузов</a:t>
            </a:r>
            <a:br>
              <a:rPr lang="ru-RU" sz="1400" dirty="0" smtClean="0">
                <a:solidFill>
                  <a:srgbClr val="FFFFFF">
                    <a:lumMod val="50000"/>
                  </a:srgbClr>
                </a:solidFill>
                <a:latin typeface="Tahoma"/>
              </a:rPr>
            </a:br>
            <a:r>
              <a:rPr lang="ru-RU" sz="1400" dirty="0" smtClean="0">
                <a:solidFill>
                  <a:srgbClr val="FFFFFF">
                    <a:lumMod val="50000"/>
                  </a:srgbClr>
                </a:solidFill>
                <a:latin typeface="Tahoma"/>
              </a:rPr>
              <a:t>и </a:t>
            </a:r>
            <a:r>
              <a:rPr lang="ru-RU" sz="1400" dirty="0">
                <a:solidFill>
                  <a:srgbClr val="FFFFFF">
                    <a:lumMod val="50000"/>
                  </a:srgbClr>
                </a:solidFill>
                <a:latin typeface="Tahoma"/>
              </a:rPr>
              <a:t>педобразования</a:t>
            </a:r>
          </a:p>
          <a:p>
            <a:pPr>
              <a:spcAft>
                <a:spcPts val="600"/>
              </a:spcAft>
              <a:buClr>
                <a:srgbClr val="C00000"/>
              </a:buClr>
            </a:pPr>
            <a:r>
              <a:rPr lang="ru-RU" sz="1400" dirty="0">
                <a:solidFill>
                  <a:srgbClr val="FFFFFF">
                    <a:lumMod val="50000"/>
                  </a:srgbClr>
                </a:solidFill>
                <a:latin typeface="Tahoma"/>
              </a:rPr>
              <a:t>Региональное разнообразие</a:t>
            </a:r>
            <a:br>
              <a:rPr lang="ru-RU" sz="1400" dirty="0">
                <a:solidFill>
                  <a:srgbClr val="FFFFFF">
                    <a:lumMod val="50000"/>
                  </a:srgbClr>
                </a:solidFill>
                <a:latin typeface="Tahoma"/>
              </a:rPr>
            </a:br>
            <a:r>
              <a:rPr lang="ru-RU" sz="1400" dirty="0">
                <a:solidFill>
                  <a:srgbClr val="FFFFFF">
                    <a:lumMod val="50000"/>
                  </a:srgbClr>
                </a:solidFill>
                <a:latin typeface="Tahoma"/>
              </a:rPr>
              <a:t>и неравномерность распределения кадров</a:t>
            </a:r>
          </a:p>
          <a:p>
            <a:pPr>
              <a:spcAft>
                <a:spcPts val="600"/>
              </a:spcAft>
              <a:buClr>
                <a:srgbClr val="C00000"/>
              </a:buClr>
            </a:pPr>
            <a:r>
              <a:rPr lang="ru-RU" sz="1400" dirty="0">
                <a:solidFill>
                  <a:srgbClr val="FFFFFF">
                    <a:lumMod val="50000"/>
                  </a:srgbClr>
                </a:solidFill>
                <a:latin typeface="Tahoma"/>
              </a:rPr>
              <a:t>Привлекательность профессии педагога</a:t>
            </a:r>
          </a:p>
          <a:p>
            <a:pPr>
              <a:spcAft>
                <a:spcPts val="600"/>
              </a:spcAft>
              <a:buClr>
                <a:srgbClr val="C00000"/>
              </a:buClr>
            </a:pPr>
            <a:r>
              <a:rPr lang="ru-RU" sz="1400" dirty="0">
                <a:solidFill>
                  <a:srgbClr val="FFFFFF">
                    <a:lumMod val="50000"/>
                  </a:srgbClr>
                </a:solidFill>
                <a:latin typeface="Tahoma"/>
              </a:rPr>
              <a:t>Позиция региона</a:t>
            </a:r>
          </a:p>
          <a:p>
            <a:pPr>
              <a:spcAft>
                <a:spcPts val="600"/>
              </a:spcAft>
              <a:buClr>
                <a:srgbClr val="C00000"/>
              </a:buClr>
            </a:pPr>
            <a:r>
              <a:rPr lang="ru-RU" sz="1400" dirty="0" smtClean="0">
                <a:solidFill>
                  <a:srgbClr val="FFFFFF">
                    <a:lumMod val="50000"/>
                  </a:srgbClr>
                </a:solidFill>
                <a:latin typeface="Tahoma"/>
              </a:rPr>
              <a:t>Демография</a:t>
            </a:r>
            <a:endParaRPr lang="ru-RU" sz="1400" dirty="0">
              <a:solidFill>
                <a:srgbClr val="FFFFFF">
                  <a:lumMod val="50000"/>
                </a:srgbClr>
              </a:solidFill>
              <a:latin typeface="Tahom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56176" y="3140968"/>
            <a:ext cx="25922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ru-RU" sz="1400" dirty="0" smtClean="0">
                <a:solidFill>
                  <a:prstClr val="black"/>
                </a:solidFill>
                <a:latin typeface="Tahoma"/>
              </a:rPr>
              <a:t>ВНУТРЕННЯЯ</a:t>
            </a:r>
            <a:r>
              <a:rPr lang="en-US" sz="1400" dirty="0" smtClean="0">
                <a:solidFill>
                  <a:prstClr val="black"/>
                </a:solidFill>
                <a:latin typeface="Tahoma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Tahoma"/>
              </a:rPr>
              <a:t>СРЕДА</a:t>
            </a:r>
            <a:endParaRPr lang="en-US" sz="1400" dirty="0" smtClean="0">
              <a:solidFill>
                <a:prstClr val="black"/>
              </a:solidFill>
              <a:latin typeface="Tahoma"/>
            </a:endParaRPr>
          </a:p>
          <a:p>
            <a:pPr algn="r">
              <a:spcAft>
                <a:spcPts val="600"/>
              </a:spcAft>
            </a:pPr>
            <a:r>
              <a:rPr lang="ru-RU" sz="1400" dirty="0">
                <a:solidFill>
                  <a:srgbClr val="FFFFFF">
                    <a:lumMod val="50000"/>
                  </a:srgbClr>
                </a:solidFill>
              </a:rPr>
              <a:t>Кадровый потенциал</a:t>
            </a:r>
          </a:p>
          <a:p>
            <a:pPr algn="r">
              <a:spcAft>
                <a:spcPts val="600"/>
              </a:spcAft>
            </a:pPr>
            <a:r>
              <a:rPr lang="ru-RU" sz="1400" dirty="0" smtClean="0">
                <a:solidFill>
                  <a:srgbClr val="FFFFFF">
                    <a:lumMod val="50000"/>
                  </a:srgbClr>
                </a:solidFill>
                <a:latin typeface="Tahoma"/>
              </a:rPr>
              <a:t>Финансовое состояние</a:t>
            </a:r>
            <a:br>
              <a:rPr lang="ru-RU" sz="1400" dirty="0" smtClean="0">
                <a:solidFill>
                  <a:srgbClr val="FFFFFF">
                    <a:lumMod val="50000"/>
                  </a:srgbClr>
                </a:solidFill>
                <a:latin typeface="Tahoma"/>
              </a:rPr>
            </a:br>
            <a:r>
              <a:rPr lang="ru-RU" sz="1400" dirty="0" smtClean="0">
                <a:solidFill>
                  <a:srgbClr val="FFFFFF">
                    <a:lumMod val="50000"/>
                  </a:srgbClr>
                </a:solidFill>
                <a:latin typeface="Tahoma"/>
              </a:rPr>
              <a:t>и </a:t>
            </a:r>
            <a:r>
              <a:rPr lang="ru-RU" sz="1400" dirty="0" smtClean="0">
                <a:solidFill>
                  <a:srgbClr val="FFFFFF">
                    <a:lumMod val="50000"/>
                  </a:srgbClr>
                </a:solidFill>
              </a:rPr>
              <a:t>система </a:t>
            </a:r>
            <a:r>
              <a:rPr lang="ru-RU" sz="1400" dirty="0">
                <a:solidFill>
                  <a:srgbClr val="FFFFFF">
                    <a:lumMod val="50000"/>
                  </a:srgbClr>
                </a:solidFill>
              </a:rPr>
              <a:t>мотивации</a:t>
            </a:r>
          </a:p>
          <a:p>
            <a:pPr algn="r">
              <a:spcAft>
                <a:spcPts val="600"/>
              </a:spcAft>
            </a:pPr>
            <a:r>
              <a:rPr lang="ru-RU" sz="1400" dirty="0">
                <a:solidFill>
                  <a:srgbClr val="FFFFFF">
                    <a:lumMod val="50000"/>
                  </a:srgbClr>
                </a:solidFill>
              </a:rPr>
              <a:t>Политика в области качества образования</a:t>
            </a:r>
          </a:p>
          <a:p>
            <a:pPr algn="r">
              <a:spcAft>
                <a:spcPts val="600"/>
              </a:spcAft>
            </a:pPr>
            <a:r>
              <a:rPr lang="ru-RU" sz="1400" dirty="0" smtClean="0">
                <a:solidFill>
                  <a:srgbClr val="FFFFFF">
                    <a:lumMod val="50000"/>
                  </a:srgbClr>
                </a:solidFill>
              </a:rPr>
              <a:t>Программа </a:t>
            </a:r>
            <a:r>
              <a:rPr lang="ru-RU" sz="1400" dirty="0">
                <a:solidFill>
                  <a:srgbClr val="FFFFFF">
                    <a:lumMod val="50000"/>
                  </a:srgbClr>
                </a:solidFill>
              </a:rPr>
              <a:t>развития</a:t>
            </a:r>
            <a:br>
              <a:rPr lang="ru-RU" sz="1400" dirty="0">
                <a:solidFill>
                  <a:srgbClr val="FFFFFF">
                    <a:lumMod val="50000"/>
                  </a:srgbClr>
                </a:solidFill>
              </a:rPr>
            </a:br>
            <a:r>
              <a:rPr lang="ru-RU" sz="1400" dirty="0">
                <a:solidFill>
                  <a:srgbClr val="FFFFFF">
                    <a:lumMod val="50000"/>
                  </a:srgbClr>
                </a:solidFill>
              </a:rPr>
              <a:t>и целевые индикаторы</a:t>
            </a:r>
          </a:p>
          <a:p>
            <a:pPr algn="r">
              <a:spcAft>
                <a:spcPts val="600"/>
              </a:spcAft>
            </a:pPr>
            <a:r>
              <a:rPr lang="ru-RU" sz="1400" dirty="0">
                <a:solidFill>
                  <a:srgbClr val="FFFFFF">
                    <a:lumMod val="50000"/>
                  </a:srgbClr>
                </a:solidFill>
              </a:rPr>
              <a:t>Обеспечение </a:t>
            </a:r>
            <a:r>
              <a:rPr lang="ru-RU" sz="1400" dirty="0" smtClean="0">
                <a:solidFill>
                  <a:srgbClr val="FFFFFF">
                    <a:lumMod val="50000"/>
                  </a:srgbClr>
                </a:solidFill>
              </a:rPr>
              <a:t>тактики и логистики эффективизации</a:t>
            </a:r>
            <a:endParaRPr lang="ru-RU" sz="1400" dirty="0">
              <a:solidFill>
                <a:srgbClr val="FFFFFF">
                  <a:lumMod val="50000"/>
                </a:srgbClr>
              </a:solidFill>
            </a:endParaRPr>
          </a:p>
          <a:p>
            <a:pPr algn="r">
              <a:spcAft>
                <a:spcPts val="600"/>
              </a:spcAft>
            </a:pPr>
            <a:r>
              <a:rPr lang="ru-RU" sz="1400" dirty="0" smtClean="0">
                <a:solidFill>
                  <a:srgbClr val="FFFFFF">
                    <a:lumMod val="50000"/>
                  </a:srgbClr>
                </a:solidFill>
              </a:rPr>
              <a:t>Системные </a:t>
            </a:r>
            <a:r>
              <a:rPr lang="ru-RU" sz="1400" dirty="0">
                <a:solidFill>
                  <a:srgbClr val="FFFFFF">
                    <a:lumMod val="50000"/>
                  </a:srgbClr>
                </a:solidFill>
              </a:rPr>
              <a:t>модели работы</a:t>
            </a:r>
            <a:br>
              <a:rPr lang="ru-RU" sz="1400" dirty="0">
                <a:solidFill>
                  <a:srgbClr val="FFFFFF">
                    <a:lumMod val="50000"/>
                  </a:srgbClr>
                </a:solidFill>
              </a:rPr>
            </a:br>
            <a:r>
              <a:rPr lang="ru-RU" sz="1400" dirty="0">
                <a:solidFill>
                  <a:srgbClr val="FFFFFF">
                    <a:lumMod val="50000"/>
                  </a:srgbClr>
                </a:solidFill>
              </a:rPr>
              <a:t>с работодателем и </a:t>
            </a:r>
            <a:r>
              <a:rPr lang="ru-RU" sz="1400" dirty="0" smtClean="0">
                <a:solidFill>
                  <a:srgbClr val="FFFFFF">
                    <a:lumMod val="50000"/>
                  </a:srgbClr>
                </a:solidFill>
              </a:rPr>
              <a:t>клиентом</a:t>
            </a:r>
            <a:endParaRPr lang="ru-RU" sz="1400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04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E:\!romik\минин\10_present\PRESENTACIYA2-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00013"/>
            <a:ext cx="9144000" cy="35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Заголовок 1"/>
          <p:cNvSpPr txBox="1">
            <a:spLocks/>
          </p:cNvSpPr>
          <p:nvPr/>
        </p:nvSpPr>
        <p:spPr bwMode="auto">
          <a:xfrm>
            <a:off x="1763688" y="6288828"/>
            <a:ext cx="576103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mininuniver.ru</a:t>
            </a:r>
            <a:endParaRPr lang="ru-RU" sz="3200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9" y="5566606"/>
            <a:ext cx="1291394" cy="1291394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1785918" y="4509120"/>
            <a:ext cx="6929485" cy="615553"/>
          </a:xfrm>
        </p:spPr>
        <p:txBody>
          <a:bodyPr wrap="square" lIns="0" tIns="0" rIns="0" bIns="0" anchor="t">
            <a:spAutoFit/>
          </a:bodyPr>
          <a:lstStyle/>
          <a:p>
            <a:pPr algn="l"/>
            <a:r>
              <a:rPr lang="ru-RU" sz="4000" dirty="0" smtClean="0">
                <a:cs typeface="Tahoma" pitchFamily="34" charset="0"/>
              </a:rPr>
              <a:t>Спасибо за внимание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200" dirty="0" smtClean="0">
                <a:solidFill>
                  <a:srgbClr val="CE1628"/>
                </a:solidFill>
              </a:rPr>
              <a:t>ВСЕ, кто есть – продукт </a:t>
            </a:r>
            <a:r>
              <a:rPr lang="ru-RU" sz="3200" dirty="0" err="1" smtClean="0">
                <a:solidFill>
                  <a:srgbClr val="CE1628"/>
                </a:solidFill>
              </a:rPr>
              <a:t>педобразования</a:t>
            </a:r>
            <a:endParaRPr lang="ru-RU" sz="3200" dirty="0" smtClean="0">
              <a:solidFill>
                <a:srgbClr val="CE1628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39750" y="1412875"/>
            <a:ext cx="8135938" cy="0"/>
          </a:xfrm>
          <a:prstGeom prst="line">
            <a:avLst/>
          </a:prstGeom>
          <a:ln w="25400" cmpd="thickThin">
            <a:solidFill>
              <a:srgbClr val="CE16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0" name="Picture 2" descr="E:\!romik\минин\10_present\PRESENTACIYA2-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6381750"/>
            <a:ext cx="159702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Номер слайда 10"/>
          <p:cNvSpPr>
            <a:spLocks noGrp="1"/>
          </p:cNvSpPr>
          <p:nvPr>
            <p:ph type="sldNum" sz="quarter" idx="12"/>
          </p:nvPr>
        </p:nvSpPr>
        <p:spPr bwMode="auto">
          <a:xfrm>
            <a:off x="6759575" y="6308725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A0759C-04EE-4D9B-89E1-3D205D2B811B}" type="slidenum">
              <a:rPr lang="en-US" sz="1800" smtClean="0">
                <a:solidFill>
                  <a:srgbClr val="CE1628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800" dirty="0">
              <a:solidFill>
                <a:srgbClr val="CE1628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0820957"/>
              </p:ext>
            </p:extLst>
          </p:nvPr>
        </p:nvGraphicFramePr>
        <p:xfrm>
          <a:off x="457200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Двойная стрелка вверх/вниз 4"/>
          <p:cNvSpPr/>
          <p:nvPr/>
        </p:nvSpPr>
        <p:spPr>
          <a:xfrm>
            <a:off x="5157384" y="2179642"/>
            <a:ext cx="484632" cy="60807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28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4000" dirty="0" smtClean="0">
                <a:solidFill>
                  <a:srgbClr val="CE1628"/>
                </a:solidFill>
              </a:rPr>
              <a:t>Мрачные перспективы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39750" y="1412875"/>
            <a:ext cx="8135938" cy="0"/>
          </a:xfrm>
          <a:prstGeom prst="line">
            <a:avLst/>
          </a:prstGeom>
          <a:ln w="25400" cmpd="thickThin">
            <a:solidFill>
              <a:srgbClr val="CE16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0" name="Picture 2" descr="E:\!romik\минин\10_present\PRESENTACIYA2-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6381750"/>
            <a:ext cx="159702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Номер слайда 10"/>
          <p:cNvSpPr>
            <a:spLocks noGrp="1"/>
          </p:cNvSpPr>
          <p:nvPr>
            <p:ph type="sldNum" sz="quarter" idx="12"/>
          </p:nvPr>
        </p:nvSpPr>
        <p:spPr bwMode="auto">
          <a:xfrm>
            <a:off x="6759575" y="6308725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A0759C-04EE-4D9B-89E1-3D205D2B811B}" type="slidenum">
              <a:rPr lang="en-US" sz="1800" smtClean="0">
                <a:solidFill>
                  <a:srgbClr val="CE1628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800" dirty="0">
              <a:solidFill>
                <a:srgbClr val="CE1628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kern="100" dirty="0">
                <a:latin typeface="Calibri"/>
                <a:ea typeface="Calibri"/>
                <a:cs typeface="Times New Roman"/>
              </a:rPr>
              <a:t>Дети учат родителей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kern="100" dirty="0">
                <a:latin typeface="Calibri"/>
                <a:ea typeface="Calibri"/>
                <a:cs typeface="Times New Roman"/>
              </a:rPr>
              <a:t>Дети учатся без родителей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kern="100" dirty="0">
                <a:latin typeface="Calibri"/>
                <a:ea typeface="Calibri"/>
                <a:cs typeface="Times New Roman"/>
              </a:rPr>
              <a:t>Дети учатся без учителей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kern="100" dirty="0">
                <a:latin typeface="Calibri"/>
                <a:ea typeface="Calibri"/>
                <a:cs typeface="Times New Roman"/>
              </a:rPr>
              <a:t>Дети учатся без государства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kern="100" dirty="0">
                <a:latin typeface="Calibri"/>
                <a:ea typeface="Calibri"/>
                <a:cs typeface="Times New Roman"/>
              </a:rPr>
              <a:t>Детям не нужны родители, семья, государство</a:t>
            </a:r>
          </a:p>
          <a:p>
            <a:pPr marL="0" indent="0">
              <a:lnSpc>
                <a:spcPct val="107000"/>
              </a:lnSpc>
              <a:spcBef>
                <a:spcPct val="30000"/>
              </a:spcBef>
              <a:spcAft>
                <a:spcPts val="800"/>
              </a:spcAft>
              <a:buNone/>
            </a:pPr>
            <a:endParaRPr lang="ru-RU" sz="2800" kern="1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07000"/>
              </a:lnSpc>
              <a:spcBef>
                <a:spcPct val="30000"/>
              </a:spcBef>
              <a:spcAft>
                <a:spcPts val="800"/>
              </a:spcAft>
              <a:buNone/>
            </a:pPr>
            <a:endParaRPr lang="ru-RU" sz="2800" kern="100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07000"/>
              </a:lnSpc>
              <a:spcBef>
                <a:spcPct val="30000"/>
              </a:spcBef>
              <a:spcAft>
                <a:spcPts val="800"/>
              </a:spcAft>
              <a:buNone/>
            </a:pPr>
            <a:endParaRPr lang="ru-RU" sz="2800" kern="1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457200" indent="-457200">
              <a:buClr>
                <a:srgbClr val="C00000"/>
              </a:buClr>
              <a:buFont typeface="+mj-lt"/>
              <a:buAutoNum type="arabicPeriod"/>
            </a:pPr>
            <a:endParaRPr lang="ru-RU" sz="2100" dirty="0">
              <a:latin typeface="Tahoma (Основной текст)"/>
            </a:endParaRPr>
          </a:p>
        </p:txBody>
      </p:sp>
    </p:spTree>
    <p:extLst>
      <p:ext uri="{BB962C8B-B14F-4D97-AF65-F5344CB8AC3E}">
        <p14:creationId xmlns:p14="http://schemas.microsoft.com/office/powerpoint/2010/main" val="319982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4000" dirty="0" smtClean="0">
                <a:solidFill>
                  <a:srgbClr val="CE1628"/>
                </a:solidFill>
              </a:rPr>
              <a:t>Задачи развития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39750" y="1412875"/>
            <a:ext cx="8135938" cy="0"/>
          </a:xfrm>
          <a:prstGeom prst="line">
            <a:avLst/>
          </a:prstGeom>
          <a:ln w="25400" cmpd="thickThin">
            <a:solidFill>
              <a:srgbClr val="CE16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0" name="Picture 2" descr="E:\!romik\минин\10_present\PRESENTACIYA2-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6381750"/>
            <a:ext cx="159702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Номер слайда 10"/>
          <p:cNvSpPr>
            <a:spLocks noGrp="1"/>
          </p:cNvSpPr>
          <p:nvPr>
            <p:ph type="sldNum" sz="quarter" idx="12"/>
          </p:nvPr>
        </p:nvSpPr>
        <p:spPr bwMode="auto">
          <a:xfrm>
            <a:off x="6759575" y="6308725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A0759C-04EE-4D9B-89E1-3D205D2B811B}" type="slidenum">
              <a:rPr lang="en-US" sz="1800" smtClean="0">
                <a:solidFill>
                  <a:srgbClr val="CE1628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800" dirty="0">
              <a:solidFill>
                <a:srgbClr val="CE1628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spcBef>
                <a:spcPct val="30000"/>
              </a:spcBef>
              <a:spcAft>
                <a:spcPts val="800"/>
              </a:spcAft>
              <a:buNone/>
            </a:pPr>
            <a:r>
              <a:rPr lang="ru-RU" sz="2800" kern="1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Необходим новый особый вид социальных практик – не нужен «старый\мертвый учитель</a:t>
            </a:r>
            <a:r>
              <a:rPr lang="ru-RU" sz="2800" kern="1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»</a:t>
            </a:r>
          </a:p>
          <a:p>
            <a:pPr marL="0" lvl="0" indent="0">
              <a:lnSpc>
                <a:spcPct val="107000"/>
              </a:lnSpc>
              <a:spcBef>
                <a:spcPct val="30000"/>
              </a:spcBef>
              <a:spcAft>
                <a:spcPts val="800"/>
              </a:spcAft>
              <a:buNone/>
            </a:pPr>
            <a:r>
              <a:rPr lang="ru-RU" sz="2800" kern="1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Необходим педагог - архитектор персонального мира </a:t>
            </a:r>
            <a:r>
              <a:rPr lang="ru-RU" sz="2800" kern="1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ребенка\учащегося</a:t>
            </a:r>
          </a:p>
          <a:p>
            <a:pPr marL="0" indent="0">
              <a:lnSpc>
                <a:spcPct val="107000"/>
              </a:lnSpc>
              <a:spcBef>
                <a:spcPct val="30000"/>
              </a:spcBef>
              <a:spcAft>
                <a:spcPts val="800"/>
              </a:spcAft>
              <a:buNone/>
            </a:pPr>
            <a:r>
              <a:rPr lang="ru-RU" sz="2800" kern="1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Создание педагога не может быть частных делом региона, вуза или группы людей – это вопрос национального </a:t>
            </a:r>
            <a:r>
              <a:rPr lang="ru-RU" sz="2800" kern="100" dirty="0" err="1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идентитета</a:t>
            </a:r>
            <a:r>
              <a:rPr lang="ru-RU" sz="2800" kern="1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, столь же существенный как оборона и </a:t>
            </a:r>
            <a:r>
              <a:rPr lang="ru-RU" sz="2800" kern="1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здравоохранение</a:t>
            </a:r>
            <a:endParaRPr lang="ru-RU" sz="2800" kern="1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indent="0">
              <a:lnSpc>
                <a:spcPct val="107000"/>
              </a:lnSpc>
              <a:spcBef>
                <a:spcPct val="30000"/>
              </a:spcBef>
              <a:spcAft>
                <a:spcPts val="800"/>
              </a:spcAft>
              <a:buNone/>
            </a:pPr>
            <a:endParaRPr lang="ru-RU" sz="2800" kern="1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07000"/>
              </a:lnSpc>
              <a:spcBef>
                <a:spcPct val="30000"/>
              </a:spcBef>
              <a:spcAft>
                <a:spcPts val="800"/>
              </a:spcAft>
              <a:buNone/>
            </a:pPr>
            <a:endParaRPr lang="ru-RU" sz="2800" kern="100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07000"/>
              </a:lnSpc>
              <a:spcBef>
                <a:spcPct val="30000"/>
              </a:spcBef>
              <a:spcAft>
                <a:spcPts val="800"/>
              </a:spcAft>
              <a:buNone/>
            </a:pPr>
            <a:endParaRPr lang="ru-RU" sz="2800" kern="1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457200" indent="-457200">
              <a:buClr>
                <a:srgbClr val="C00000"/>
              </a:buClr>
              <a:buFont typeface="+mj-lt"/>
              <a:buAutoNum type="arabicPeriod"/>
            </a:pPr>
            <a:endParaRPr lang="ru-RU" sz="2100" dirty="0">
              <a:latin typeface="Tahoma (Основной текст)"/>
            </a:endParaRPr>
          </a:p>
        </p:txBody>
      </p:sp>
    </p:spTree>
    <p:extLst>
      <p:ext uri="{BB962C8B-B14F-4D97-AF65-F5344CB8AC3E}">
        <p14:creationId xmlns:p14="http://schemas.microsoft.com/office/powerpoint/2010/main" val="17590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200" dirty="0" smtClean="0">
                <a:solidFill>
                  <a:srgbClr val="CE1628"/>
                </a:solidFill>
              </a:rPr>
              <a:t>Педобразование – управление будущим через человека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39750" y="1412875"/>
            <a:ext cx="8135938" cy="0"/>
          </a:xfrm>
          <a:prstGeom prst="line">
            <a:avLst/>
          </a:prstGeom>
          <a:ln w="25400" cmpd="thickThin">
            <a:solidFill>
              <a:srgbClr val="CE16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0" name="Picture 2" descr="E:\!romik\минин\10_present\PRESENTACIYA2-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6381750"/>
            <a:ext cx="159702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Номер слайда 10"/>
          <p:cNvSpPr>
            <a:spLocks noGrp="1"/>
          </p:cNvSpPr>
          <p:nvPr>
            <p:ph type="sldNum" sz="quarter" idx="12"/>
          </p:nvPr>
        </p:nvSpPr>
        <p:spPr bwMode="auto">
          <a:xfrm>
            <a:off x="6759575" y="6308725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A0759C-04EE-4D9B-89E1-3D205D2B811B}" type="slidenum">
              <a:rPr lang="en-US" sz="1800" smtClean="0">
                <a:solidFill>
                  <a:srgbClr val="CE1628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800" dirty="0">
              <a:solidFill>
                <a:srgbClr val="CE1628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05826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505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Визуализация: </a:t>
            </a:r>
            <a:r>
              <a:rPr lang="ru-RU" b="1" dirty="0" smtClean="0">
                <a:solidFill>
                  <a:srgbClr val="FFC000"/>
                </a:solidFill>
              </a:rPr>
              <a:t>ПЕДАГОГ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3" name="Рисунок 2" descr="732_exhfoto1_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1524000"/>
            <a:ext cx="4857784" cy="433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39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4000" dirty="0" smtClean="0">
                <a:solidFill>
                  <a:srgbClr val="CE1628"/>
                </a:solidFill>
              </a:rPr>
              <a:t>Образ </a:t>
            </a:r>
            <a:r>
              <a:rPr lang="ru-RU" sz="4000" dirty="0" smtClean="0">
                <a:solidFill>
                  <a:schemeClr val="accent6"/>
                </a:solidFill>
              </a:rPr>
              <a:t>педагога</a:t>
            </a:r>
            <a:r>
              <a:rPr lang="ru-RU" sz="4000" dirty="0" smtClean="0">
                <a:solidFill>
                  <a:srgbClr val="CE1628"/>
                </a:solidFill>
              </a:rPr>
              <a:t> будущего: ИТМ</a:t>
            </a:r>
          </a:p>
        </p:txBody>
      </p:sp>
      <p:sp>
        <p:nvSpPr>
          <p:cNvPr id="14341" name="Номер слайда 10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A0759C-04EE-4D9B-89E1-3D205D2B811B}" type="slidenum">
              <a:rPr lang="en-US" sz="1800" smtClean="0">
                <a:solidFill>
                  <a:srgbClr val="CE1628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z="1800" dirty="0">
              <a:solidFill>
                <a:srgbClr val="CE1628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39750" y="1412875"/>
            <a:ext cx="8135938" cy="0"/>
          </a:xfrm>
          <a:prstGeom prst="line">
            <a:avLst/>
          </a:prstGeom>
          <a:ln w="25400" cmpd="thickThin">
            <a:solidFill>
              <a:srgbClr val="CE16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0" name="Picture 2" descr="E:\!romik\минин\10_present\PRESENTACIYA2-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6381750"/>
            <a:ext cx="159702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Содержимое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75484123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87" y="1836043"/>
            <a:ext cx="3200226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 flipH="1">
            <a:off x="4788024" y="4051394"/>
            <a:ext cx="1905112" cy="19035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779913" y="5954960"/>
            <a:ext cx="16093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Личная</a:t>
            </a:r>
          </a:p>
          <a:p>
            <a:r>
              <a:rPr lang="ru-RU" sz="1600" dirty="0" err="1" smtClean="0"/>
              <a:t>поливерсность</a:t>
            </a:r>
            <a:endParaRPr lang="ru-RU" sz="16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6693135" y="4098230"/>
            <a:ext cx="1191233" cy="17070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91212" y="5954960"/>
            <a:ext cx="2717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Коллективный</a:t>
            </a:r>
            <a:r>
              <a:rPr lang="ru-RU" dirty="0" smtClean="0"/>
              <a:t> </a:t>
            </a:r>
            <a:r>
              <a:rPr lang="ru-RU" sz="1600" dirty="0" smtClean="0"/>
              <a:t>ассоциатор</a:t>
            </a:r>
            <a:endParaRPr lang="ru-RU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827584" y="2172494"/>
            <a:ext cx="441364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1. Навигатор знаний</a:t>
            </a:r>
          </a:p>
          <a:p>
            <a:r>
              <a:rPr lang="ru-RU" sz="2400" dirty="0" smtClean="0"/>
              <a:t>2. Проектировщик изменений</a:t>
            </a:r>
          </a:p>
          <a:p>
            <a:r>
              <a:rPr lang="ru-RU" sz="2400" dirty="0" smtClean="0"/>
              <a:t>3. Антрополог профессий</a:t>
            </a:r>
          </a:p>
          <a:p>
            <a:r>
              <a:rPr lang="ru-RU" sz="2400" dirty="0" smtClean="0"/>
              <a:t>4. </a:t>
            </a:r>
            <a:r>
              <a:rPr lang="ru-RU" sz="2400" dirty="0"/>
              <a:t>Д</a:t>
            </a:r>
            <a:r>
              <a:rPr lang="ru-RU" sz="2400" dirty="0" smtClean="0"/>
              <a:t>иагност-корректировщик</a:t>
            </a:r>
          </a:p>
          <a:p>
            <a:r>
              <a:rPr lang="ru-RU" sz="2400" dirty="0" smtClean="0"/>
              <a:t>5. </a:t>
            </a:r>
            <a:r>
              <a:rPr lang="ru-RU" sz="2400" dirty="0" err="1" smtClean="0"/>
              <a:t>Адопционист-лоялист</a:t>
            </a:r>
            <a:endParaRPr lang="ru-RU" sz="2400" dirty="0" smtClean="0"/>
          </a:p>
          <a:p>
            <a:r>
              <a:rPr lang="ru-RU" sz="2400" dirty="0" smtClean="0"/>
              <a:t>6. Прогностик-девелопер</a:t>
            </a:r>
          </a:p>
          <a:p>
            <a:r>
              <a:rPr lang="ru-RU" sz="2400" dirty="0" smtClean="0"/>
              <a:t>7. </a:t>
            </a:r>
            <a:r>
              <a:rPr lang="ru-RU" sz="2400" dirty="0" err="1" smtClean="0"/>
              <a:t>Полилог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21" name="Овал 20"/>
          <p:cNvSpPr/>
          <p:nvPr/>
        </p:nvSpPr>
        <p:spPr>
          <a:xfrm>
            <a:off x="6195464" y="3861047"/>
            <a:ext cx="914400" cy="37514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Полилиния 22"/>
          <p:cNvSpPr/>
          <p:nvPr/>
        </p:nvSpPr>
        <p:spPr>
          <a:xfrm>
            <a:off x="6934200" y="1753568"/>
            <a:ext cx="1189226" cy="2151682"/>
          </a:xfrm>
          <a:custGeom>
            <a:avLst/>
            <a:gdLst>
              <a:gd name="connsiteX0" fmla="*/ 0 w 1189226"/>
              <a:gd name="connsiteY0" fmla="*/ 2151682 h 2151682"/>
              <a:gd name="connsiteX1" fmla="*/ 1181100 w 1189226"/>
              <a:gd name="connsiteY1" fmla="*/ 227632 h 2151682"/>
              <a:gd name="connsiteX2" fmla="*/ 552450 w 1189226"/>
              <a:gd name="connsiteY2" fmla="*/ 37132 h 2151682"/>
              <a:gd name="connsiteX3" fmla="*/ 552450 w 1189226"/>
              <a:gd name="connsiteY3" fmla="*/ 37132 h 2151682"/>
              <a:gd name="connsiteX4" fmla="*/ 552450 w 1189226"/>
              <a:gd name="connsiteY4" fmla="*/ 37132 h 2151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9226" h="2151682">
                <a:moveTo>
                  <a:pt x="0" y="2151682"/>
                </a:moveTo>
                <a:cubicBezTo>
                  <a:pt x="544512" y="1365869"/>
                  <a:pt x="1089025" y="580057"/>
                  <a:pt x="1181100" y="227632"/>
                </a:cubicBezTo>
                <a:cubicBezTo>
                  <a:pt x="1273175" y="-124793"/>
                  <a:pt x="552450" y="37132"/>
                  <a:pt x="552450" y="37132"/>
                </a:cubicBezTo>
                <a:lnTo>
                  <a:pt x="552450" y="37132"/>
                </a:lnTo>
                <a:lnTo>
                  <a:pt x="552450" y="3713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389264" y="1574352"/>
            <a:ext cx="2177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3"/>
                </a:solidFill>
              </a:rPr>
              <a:t>предметность</a:t>
            </a:r>
            <a:endParaRPr lang="ru-RU" sz="2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8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200" dirty="0" smtClean="0">
                <a:solidFill>
                  <a:srgbClr val="CE1628"/>
                </a:solidFill>
              </a:rPr>
              <a:t>РЕГИОНАЛЬНАЯ МОДЕЛЬ: НИЖЕГОРОДСКИЙ ВАРИАНТ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39750" y="1412875"/>
            <a:ext cx="8135938" cy="0"/>
          </a:xfrm>
          <a:prstGeom prst="line">
            <a:avLst/>
          </a:prstGeom>
          <a:ln w="25400" cmpd="thickThin">
            <a:solidFill>
              <a:srgbClr val="CE16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0" name="Picture 2" descr="E:\!romik\минин\10_present\PRESENTACIYA2-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04025" y="6381750"/>
            <a:ext cx="159702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Номер слайда 10"/>
          <p:cNvSpPr>
            <a:spLocks noGrp="1"/>
          </p:cNvSpPr>
          <p:nvPr>
            <p:ph type="sldNum" sz="quarter" idx="12"/>
          </p:nvPr>
        </p:nvSpPr>
        <p:spPr bwMode="auto">
          <a:xfrm>
            <a:off x="6759575" y="6308725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A0759C-04EE-4D9B-89E1-3D205D2B811B}" type="slidenum">
              <a:rPr lang="en-US" sz="1800" smtClean="0">
                <a:solidFill>
                  <a:srgbClr val="CE1628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1800" dirty="0">
              <a:solidFill>
                <a:srgbClr val="CE1628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5152974"/>
              </p:ext>
            </p:extLst>
          </p:nvPr>
        </p:nvGraphicFramePr>
        <p:xfrm>
          <a:off x="457200" y="206084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05494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710088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z="12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sz="5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sz="5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sz="5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500" smtClean="0">
                <a:latin typeface="Times New Roman" pitchFamily="18" charset="0"/>
              </a:rPr>
              <a:t>                                                                                    </a:t>
            </a:r>
            <a:endParaRPr lang="ru-RU" sz="1200" smtClean="0">
              <a:latin typeface="Times New Roman" pitchFamily="18" charset="0"/>
            </a:endParaRP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1258888" y="188913"/>
            <a:ext cx="6696075" cy="215900"/>
          </a:xfrm>
          <a:prstGeom prst="rect">
            <a:avLst/>
          </a:prstGeom>
          <a:gradFill rotWithShape="1">
            <a:gsLst>
              <a:gs pos="0">
                <a:srgbClr val="6B5560"/>
              </a:gs>
              <a:gs pos="50000">
                <a:srgbClr val="E7B7CF"/>
              </a:gs>
              <a:gs pos="100000">
                <a:srgbClr val="6B556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 dirty="0" smtClean="0">
                <a:solidFill>
                  <a:srgbClr val="000000"/>
                </a:solidFill>
                <a:latin typeface="Times New Roman" pitchFamily="18" charset="0"/>
              </a:rPr>
              <a:t>Педагогический холдинг: элементы и </a:t>
            </a:r>
            <a:r>
              <a:rPr lang="ru-RU" sz="1000" b="1" dirty="0" err="1" smtClean="0">
                <a:solidFill>
                  <a:srgbClr val="000000"/>
                </a:solidFill>
                <a:latin typeface="Times New Roman" pitchFamily="18" charset="0"/>
              </a:rPr>
              <a:t>стейкхолдеры</a:t>
            </a:r>
            <a:endParaRPr lang="ru-RU" sz="10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1403350" y="476250"/>
            <a:ext cx="2160588" cy="215900"/>
          </a:xfrm>
          <a:prstGeom prst="rect">
            <a:avLst/>
          </a:prstGeom>
          <a:gradFill rotWithShape="1">
            <a:gsLst>
              <a:gs pos="0">
                <a:srgbClr val="6B5560"/>
              </a:gs>
              <a:gs pos="50000">
                <a:srgbClr val="E7B7CF"/>
              </a:gs>
              <a:gs pos="100000">
                <a:srgbClr val="6B556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smtClean="0">
                <a:solidFill>
                  <a:srgbClr val="000000"/>
                </a:solidFill>
                <a:latin typeface="Times New Roman" pitchFamily="18" charset="0"/>
              </a:rPr>
              <a:t>Гуманитарный </a:t>
            </a:r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4067175" y="476250"/>
            <a:ext cx="1800225" cy="215900"/>
          </a:xfrm>
          <a:prstGeom prst="rect">
            <a:avLst/>
          </a:prstGeom>
          <a:gradFill rotWithShape="1">
            <a:gsLst>
              <a:gs pos="0">
                <a:srgbClr val="53686C"/>
              </a:gs>
              <a:gs pos="50000">
                <a:srgbClr val="B4E1EA"/>
              </a:gs>
              <a:gs pos="100000">
                <a:srgbClr val="53686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smtClean="0">
                <a:solidFill>
                  <a:srgbClr val="000000"/>
                </a:solidFill>
                <a:latin typeface="Times New Roman" pitchFamily="18" charset="0"/>
              </a:rPr>
              <a:t>Информационно-коммуникативный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300788" y="476250"/>
            <a:ext cx="1727200" cy="215900"/>
          </a:xfrm>
          <a:prstGeom prst="rect">
            <a:avLst/>
          </a:prstGeom>
          <a:gradFill rotWithShape="1">
            <a:gsLst>
              <a:gs pos="0">
                <a:srgbClr val="64C885">
                  <a:gamma/>
                  <a:shade val="73725"/>
                  <a:invGamma/>
                </a:srgbClr>
              </a:gs>
              <a:gs pos="50000">
                <a:srgbClr val="64C885">
                  <a:alpha val="64999"/>
                </a:srgbClr>
              </a:gs>
              <a:gs pos="100000">
                <a:srgbClr val="64C885">
                  <a:gamma/>
                  <a:shade val="7372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 dirty="0">
                <a:solidFill>
                  <a:srgbClr val="000000"/>
                </a:solidFill>
                <a:latin typeface="Times New Roman" pitchFamily="18" charset="0"/>
              </a:rPr>
              <a:t>Психолого-педагогический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79388" y="1052513"/>
            <a:ext cx="1008062" cy="288925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50000">
                <a:srgbClr val="FF0000">
                  <a:alpha val="33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Кафедры ВУЗа</a:t>
            </a:r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0" y="1628775"/>
            <a:ext cx="431800" cy="287338"/>
          </a:xfrm>
          <a:prstGeom prst="ellipse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50000">
                <a:srgbClr val="FF0000">
                  <a:alpha val="53999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К1</a:t>
            </a:r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827088" y="1628775"/>
            <a:ext cx="431800" cy="287338"/>
          </a:xfrm>
          <a:prstGeom prst="ellipse">
            <a:avLst/>
          </a:prstGeom>
          <a:gradFill rotWithShape="1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>
                  <a:alpha val="30000"/>
                </a:srgbClr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К2</a:t>
            </a:r>
          </a:p>
        </p:txBody>
      </p:sp>
      <p:sp>
        <p:nvSpPr>
          <p:cNvPr id="3083" name="Oval 11"/>
          <p:cNvSpPr>
            <a:spLocks noChangeArrowheads="1"/>
          </p:cNvSpPr>
          <p:nvPr/>
        </p:nvSpPr>
        <p:spPr bwMode="auto">
          <a:xfrm>
            <a:off x="395288" y="2997200"/>
            <a:ext cx="431800" cy="288925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shade val="46275"/>
                  <a:invGamma/>
                </a:srgbClr>
              </a:gs>
              <a:gs pos="50000">
                <a:srgbClr val="33CCCC">
                  <a:alpha val="28999"/>
                </a:srgbClr>
              </a:gs>
              <a:gs pos="100000">
                <a:srgbClr val="33CC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К3</a:t>
            </a:r>
          </a:p>
        </p:txBody>
      </p:sp>
      <p:sp>
        <p:nvSpPr>
          <p:cNvPr id="3084" name="Oval 12"/>
          <p:cNvSpPr>
            <a:spLocks noChangeArrowheads="1"/>
          </p:cNvSpPr>
          <p:nvPr/>
        </p:nvSpPr>
        <p:spPr bwMode="auto">
          <a:xfrm>
            <a:off x="395288" y="1773238"/>
            <a:ext cx="431800" cy="288925"/>
          </a:xfrm>
          <a:prstGeom prst="ellipse">
            <a:avLst/>
          </a:prstGeom>
          <a:gradFill rotWithShape="1">
            <a:gsLst>
              <a:gs pos="0">
                <a:srgbClr val="33CCCC">
                  <a:gamma/>
                  <a:shade val="46275"/>
                  <a:invGamma/>
                </a:srgbClr>
              </a:gs>
              <a:gs pos="50000">
                <a:srgbClr val="33CCCC">
                  <a:alpha val="35001"/>
                </a:srgbClr>
              </a:gs>
              <a:gs pos="100000">
                <a:srgbClr val="33CCCC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К3</a:t>
            </a:r>
          </a:p>
        </p:txBody>
      </p:sp>
      <p:sp>
        <p:nvSpPr>
          <p:cNvPr id="3085" name="Oval 13"/>
          <p:cNvSpPr>
            <a:spLocks noChangeArrowheads="1"/>
          </p:cNvSpPr>
          <p:nvPr/>
        </p:nvSpPr>
        <p:spPr bwMode="auto">
          <a:xfrm>
            <a:off x="755650" y="2781300"/>
            <a:ext cx="431800" cy="288925"/>
          </a:xfrm>
          <a:prstGeom prst="ellipse">
            <a:avLst/>
          </a:prstGeom>
          <a:gradFill rotWithShape="1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>
                  <a:alpha val="25999"/>
                </a:srgbClr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К2</a:t>
            </a:r>
          </a:p>
        </p:txBody>
      </p:sp>
      <p:sp>
        <p:nvSpPr>
          <p:cNvPr id="3086" name="Oval 14"/>
          <p:cNvSpPr>
            <a:spLocks noChangeArrowheads="1"/>
          </p:cNvSpPr>
          <p:nvPr/>
        </p:nvSpPr>
        <p:spPr bwMode="auto">
          <a:xfrm>
            <a:off x="0" y="2781300"/>
            <a:ext cx="433388" cy="287338"/>
          </a:xfrm>
          <a:prstGeom prst="ellipse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50000">
                <a:srgbClr val="FF0000">
                  <a:alpha val="31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К1</a:t>
            </a:r>
          </a:p>
        </p:txBody>
      </p:sp>
      <p:sp>
        <p:nvSpPr>
          <p:cNvPr id="3087" name="Oval 15"/>
          <p:cNvSpPr>
            <a:spLocks noChangeArrowheads="1"/>
          </p:cNvSpPr>
          <p:nvPr/>
        </p:nvSpPr>
        <p:spPr bwMode="auto">
          <a:xfrm>
            <a:off x="323850" y="4652963"/>
            <a:ext cx="504825" cy="288925"/>
          </a:xfrm>
          <a:prstGeom prst="ellipse">
            <a:avLst/>
          </a:prstGeom>
          <a:gradFill rotWithShape="1">
            <a:gsLst>
              <a:gs pos="0">
                <a:srgbClr val="008080">
                  <a:gamma/>
                  <a:shade val="46275"/>
                  <a:invGamma/>
                </a:srgbClr>
              </a:gs>
              <a:gs pos="50000">
                <a:srgbClr val="008080">
                  <a:alpha val="31000"/>
                </a:srgbClr>
              </a:gs>
              <a:gs pos="100000">
                <a:srgbClr val="0080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НИЛ</a:t>
            </a:r>
          </a:p>
        </p:txBody>
      </p:sp>
      <p:sp>
        <p:nvSpPr>
          <p:cNvPr id="3088" name="Oval 16"/>
          <p:cNvSpPr>
            <a:spLocks noChangeArrowheads="1"/>
          </p:cNvSpPr>
          <p:nvPr/>
        </p:nvSpPr>
        <p:spPr bwMode="auto">
          <a:xfrm>
            <a:off x="0" y="4365625"/>
            <a:ext cx="468313" cy="288925"/>
          </a:xfrm>
          <a:prstGeom prst="ellipse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50000">
                <a:srgbClr val="FF0000">
                  <a:alpha val="28999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НИЛ</a:t>
            </a:r>
          </a:p>
        </p:txBody>
      </p:sp>
      <p:sp>
        <p:nvSpPr>
          <p:cNvPr id="3089" name="Oval 17"/>
          <p:cNvSpPr>
            <a:spLocks noChangeArrowheads="1"/>
          </p:cNvSpPr>
          <p:nvPr/>
        </p:nvSpPr>
        <p:spPr bwMode="auto">
          <a:xfrm>
            <a:off x="827088" y="4365625"/>
            <a:ext cx="431800" cy="287338"/>
          </a:xfrm>
          <a:prstGeom prst="ellipse">
            <a:avLst/>
          </a:prstGeom>
          <a:gradFill rotWithShape="1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>
                  <a:alpha val="31000"/>
                </a:srgbClr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НИЛ</a:t>
            </a:r>
          </a:p>
        </p:txBody>
      </p:sp>
      <p:sp>
        <p:nvSpPr>
          <p:cNvPr id="5159" name="Line 19"/>
          <p:cNvSpPr>
            <a:spLocks noChangeShapeType="1"/>
          </p:cNvSpPr>
          <p:nvPr/>
        </p:nvSpPr>
        <p:spPr bwMode="auto">
          <a:xfrm>
            <a:off x="7308850" y="40481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6732588" y="1052513"/>
            <a:ext cx="2232025" cy="374650"/>
          </a:xfrm>
          <a:prstGeom prst="rect">
            <a:avLst/>
          </a:prstGeom>
          <a:gradFill rotWithShape="1">
            <a:gsLst>
              <a:gs pos="0">
                <a:srgbClr val="A50021">
                  <a:gamma/>
                  <a:shade val="46275"/>
                  <a:invGamma/>
                </a:srgbClr>
              </a:gs>
              <a:gs pos="50000">
                <a:srgbClr val="A50021">
                  <a:alpha val="11000"/>
                </a:srgbClr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900">
                <a:solidFill>
                  <a:srgbClr val="000000"/>
                </a:solidFill>
                <a:latin typeface="Times New Roman" pitchFamily="18" charset="0"/>
              </a:rPr>
              <a:t>Стратегические партнеры на уровне научной деятельности</a:t>
            </a: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2339975" y="1052513"/>
            <a:ext cx="3816350" cy="254000"/>
          </a:xfrm>
          <a:prstGeom prst="rect">
            <a:avLst/>
          </a:prstGeom>
          <a:gradFill rotWithShape="1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>
                  <a:alpha val="0"/>
                </a:srgbClr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Стратегические партнеры на уровне образовательного процесса</a:t>
            </a:r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2339975" y="1412875"/>
            <a:ext cx="647700" cy="406400"/>
          </a:xfrm>
          <a:prstGeom prst="rect">
            <a:avLst/>
          </a:prstGeom>
          <a:gradFill rotWithShape="1">
            <a:gsLst>
              <a:gs pos="0">
                <a:srgbClr val="008000">
                  <a:gamma/>
                  <a:shade val="46275"/>
                  <a:invGamma/>
                </a:srgbClr>
              </a:gs>
              <a:gs pos="50000">
                <a:srgbClr val="008000">
                  <a:alpha val="14000"/>
                </a:srgbClr>
              </a:gs>
              <a:gs pos="100000">
                <a:srgbClr val="008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Базовая кафедра</a:t>
            </a:r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2339975" y="1916113"/>
            <a:ext cx="647700" cy="406400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50000">
                <a:srgbClr val="FF0000">
                  <a:alpha val="17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Базовая кафедра</a:t>
            </a:r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2339975" y="2420938"/>
            <a:ext cx="647700" cy="4064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Базовая кафедра</a:t>
            </a:r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3203575" y="2509838"/>
            <a:ext cx="1439863" cy="254000"/>
          </a:xfrm>
          <a:prstGeom prst="rect">
            <a:avLst/>
          </a:prstGeom>
          <a:gradFill rotWithShape="1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>
                  <a:alpha val="3000"/>
                </a:srgbClr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Наша новая школа</a:t>
            </a:r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7956550" y="1844675"/>
            <a:ext cx="1008063" cy="254000"/>
          </a:xfrm>
          <a:prstGeom prst="rect">
            <a:avLst/>
          </a:prstGeom>
          <a:gradFill rotWithShape="1">
            <a:gsLst>
              <a:gs pos="0">
                <a:srgbClr val="CC99FF">
                  <a:gamma/>
                  <a:shade val="0"/>
                  <a:invGamma/>
                </a:srgbClr>
              </a:gs>
              <a:gs pos="50000">
                <a:srgbClr val="CC99FF">
                  <a:alpha val="53000"/>
                </a:srgbClr>
              </a:gs>
              <a:gs pos="100000">
                <a:srgbClr val="CC99FF">
                  <a:gamma/>
                  <a:shade val="0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1000" dirty="0" smtClean="0">
                <a:solidFill>
                  <a:srgbClr val="000000"/>
                </a:solidFill>
                <a:latin typeface="Times New Roman" pitchFamily="18" charset="0"/>
              </a:rPr>
              <a:t>РИРО</a:t>
            </a:r>
            <a:r>
              <a:rPr lang="ru-RU" sz="1000" dirty="0">
                <a:solidFill>
                  <a:srgbClr val="000000"/>
                </a:solidFill>
                <a:latin typeface="Times New Roman" pitchFamily="18" charset="0"/>
              </a:rPr>
              <a:t>, ФИРО</a:t>
            </a:r>
          </a:p>
        </p:txBody>
      </p: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0" y="5300663"/>
            <a:ext cx="1835150" cy="215900"/>
          </a:xfrm>
          <a:prstGeom prst="rect">
            <a:avLst/>
          </a:prstGeom>
          <a:gradFill rotWithShape="1">
            <a:gsLst>
              <a:gs pos="0">
                <a:srgbClr val="00CC99">
                  <a:gamma/>
                  <a:shade val="46275"/>
                  <a:invGamma/>
                </a:srgbClr>
              </a:gs>
              <a:gs pos="50000">
                <a:srgbClr val="00CC99">
                  <a:alpha val="28000"/>
                </a:srgbClr>
              </a:gs>
              <a:gs pos="100000">
                <a:srgbClr val="00CC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Грантовый совет</a:t>
            </a:r>
          </a:p>
        </p:txBody>
      </p:sp>
      <p:sp>
        <p:nvSpPr>
          <p:cNvPr id="5182" name="Rectangle 30"/>
          <p:cNvSpPr>
            <a:spLocks noChangeArrowheads="1"/>
          </p:cNvSpPr>
          <p:nvPr/>
        </p:nvSpPr>
        <p:spPr bwMode="auto">
          <a:xfrm>
            <a:off x="0" y="5949950"/>
            <a:ext cx="1835150" cy="2174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000" smtClean="0">
                <a:solidFill>
                  <a:srgbClr val="000000"/>
                </a:solidFill>
                <a:latin typeface="Times New Roman" pitchFamily="18" charset="0"/>
              </a:rPr>
              <a:t>Диссертационный совет</a:t>
            </a:r>
          </a:p>
        </p:txBody>
      </p:sp>
      <p:sp>
        <p:nvSpPr>
          <p:cNvPr id="3103" name="Rectangle 31"/>
          <p:cNvSpPr>
            <a:spLocks noChangeAspect="1" noChangeArrowheads="1"/>
          </p:cNvSpPr>
          <p:nvPr/>
        </p:nvSpPr>
        <p:spPr bwMode="auto">
          <a:xfrm>
            <a:off x="0" y="6381750"/>
            <a:ext cx="1835150" cy="476250"/>
          </a:xfrm>
          <a:prstGeom prst="rect">
            <a:avLst/>
          </a:prstGeom>
          <a:gradFill rotWithShape="1">
            <a:gsLst>
              <a:gs pos="0">
                <a:srgbClr val="990000">
                  <a:gamma/>
                  <a:shade val="46275"/>
                  <a:invGamma/>
                </a:srgbClr>
              </a:gs>
              <a:gs pos="50000">
                <a:srgbClr val="990000">
                  <a:alpha val="0"/>
                </a:srgbClr>
              </a:gs>
              <a:gs pos="100000">
                <a:srgbClr val="99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900">
                <a:solidFill>
                  <a:srgbClr val="000000"/>
                </a:solidFill>
                <a:latin typeface="Times New Roman" pitchFamily="18" charset="0"/>
              </a:rPr>
              <a:t>Экспертный совет по профессиональной аккредитации</a:t>
            </a:r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auto">
          <a:xfrm>
            <a:off x="3203575" y="2924175"/>
            <a:ext cx="1512888" cy="346075"/>
          </a:xfrm>
          <a:prstGeom prst="rect">
            <a:avLst/>
          </a:prstGeom>
          <a:gradFill rotWithShape="1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>
                  <a:alpha val="3000"/>
                </a:srgbClr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800">
                <a:solidFill>
                  <a:srgbClr val="000000"/>
                </a:solidFill>
                <a:latin typeface="Times New Roman" pitchFamily="18" charset="0"/>
              </a:rPr>
              <a:t>Спец. школы (физико-мате-матические, гуманитарные)</a:t>
            </a:r>
          </a:p>
        </p:txBody>
      </p:sp>
      <p:sp>
        <p:nvSpPr>
          <p:cNvPr id="3106" name="Rectangle 34"/>
          <p:cNvSpPr>
            <a:spLocks noChangeArrowheads="1"/>
          </p:cNvSpPr>
          <p:nvPr/>
        </p:nvSpPr>
        <p:spPr bwMode="auto">
          <a:xfrm rot="10800000">
            <a:off x="5292725" y="1484313"/>
            <a:ext cx="360363" cy="2232025"/>
          </a:xfrm>
          <a:prstGeom prst="rect">
            <a:avLst/>
          </a:prstGeom>
          <a:gradFill rotWithShape="1">
            <a:gsLst>
              <a:gs pos="0">
                <a:srgbClr val="0099FF">
                  <a:gamma/>
                  <a:shade val="46275"/>
                  <a:invGamma/>
                </a:srgbClr>
              </a:gs>
              <a:gs pos="50000">
                <a:srgbClr val="0099FF">
                  <a:alpha val="9000"/>
                </a:srgbClr>
              </a:gs>
              <a:gs pos="100000">
                <a:srgbClr val="0099FF">
                  <a:gamma/>
                  <a:shade val="46275"/>
                  <a:invGamma/>
                </a:srgbClr>
              </a:gs>
            </a:gsLst>
            <a:lin ang="5400000" scaled="1"/>
          </a:gra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eaVert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Экспериментальные инновационные площадки</a:t>
            </a:r>
          </a:p>
        </p:txBody>
      </p:sp>
      <p:sp>
        <p:nvSpPr>
          <p:cNvPr id="5192" name="Rectangle 35"/>
          <p:cNvSpPr>
            <a:spLocks noChangeArrowheads="1"/>
          </p:cNvSpPr>
          <p:nvPr/>
        </p:nvSpPr>
        <p:spPr bwMode="auto">
          <a:xfrm>
            <a:off x="5867400" y="1700213"/>
            <a:ext cx="1800225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800" smtClean="0">
                <a:solidFill>
                  <a:srgbClr val="000000"/>
                </a:solidFill>
                <a:latin typeface="Times New Roman" pitchFamily="18" charset="0"/>
              </a:rPr>
              <a:t>Ведущие ВУЗы  России и зарубежья данного профиля</a:t>
            </a:r>
          </a:p>
        </p:txBody>
      </p:sp>
      <p:sp>
        <p:nvSpPr>
          <p:cNvPr id="3110" name="Oval 38"/>
          <p:cNvSpPr>
            <a:spLocks noChangeArrowheads="1"/>
          </p:cNvSpPr>
          <p:nvPr/>
        </p:nvSpPr>
        <p:spPr bwMode="auto">
          <a:xfrm>
            <a:off x="3203575" y="1412875"/>
            <a:ext cx="1439863" cy="447675"/>
          </a:xfrm>
          <a:prstGeom prst="ellipse">
            <a:avLst/>
          </a:prstGeom>
          <a:gradFill rotWithShape="1">
            <a:gsLst>
              <a:gs pos="0">
                <a:srgbClr val="0000FF">
                  <a:gamma/>
                  <a:shade val="46275"/>
                  <a:invGamma/>
                </a:srgbClr>
              </a:gs>
              <a:gs pos="50000">
                <a:srgbClr val="0000FF">
                  <a:alpha val="999"/>
                </a:srgbClr>
              </a:gs>
              <a:gs pos="100000">
                <a:srgbClr val="00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800" dirty="0">
                <a:solidFill>
                  <a:srgbClr val="000000"/>
                </a:solidFill>
                <a:latin typeface="Times New Roman" pitchFamily="18" charset="0"/>
              </a:rPr>
              <a:t>Инновационный детский сад</a:t>
            </a:r>
          </a:p>
        </p:txBody>
      </p:sp>
      <p:sp>
        <p:nvSpPr>
          <p:cNvPr id="2" name="Oval 39"/>
          <p:cNvSpPr>
            <a:spLocks noChangeArrowheads="1"/>
          </p:cNvSpPr>
          <p:nvPr/>
        </p:nvSpPr>
        <p:spPr bwMode="auto">
          <a:xfrm>
            <a:off x="3203575" y="1989138"/>
            <a:ext cx="1366838" cy="358775"/>
          </a:xfrm>
          <a:prstGeom prst="ellipse">
            <a:avLst/>
          </a:prstGeom>
          <a:gradFill rotWithShape="1">
            <a:gsLst>
              <a:gs pos="0">
                <a:srgbClr val="0000FF">
                  <a:gamma/>
                  <a:shade val="45882"/>
                  <a:invGamma/>
                </a:srgbClr>
              </a:gs>
              <a:gs pos="50000">
                <a:srgbClr val="0000FF">
                  <a:alpha val="2000"/>
                </a:srgbClr>
              </a:gs>
              <a:gs pos="100000">
                <a:srgbClr val="0000FF">
                  <a:gamma/>
                  <a:shade val="45882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Авторская школа</a:t>
            </a:r>
          </a:p>
        </p:txBody>
      </p:sp>
      <p:sp>
        <p:nvSpPr>
          <p:cNvPr id="5199" name="Line 53"/>
          <p:cNvSpPr>
            <a:spLocks noChangeShapeType="1"/>
          </p:cNvSpPr>
          <p:nvPr/>
        </p:nvSpPr>
        <p:spPr bwMode="auto">
          <a:xfrm flipV="1">
            <a:off x="611188" y="4868863"/>
            <a:ext cx="0" cy="5048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00" name="Line 58"/>
          <p:cNvSpPr>
            <a:spLocks noChangeShapeType="1"/>
          </p:cNvSpPr>
          <p:nvPr/>
        </p:nvSpPr>
        <p:spPr bwMode="auto">
          <a:xfrm flipV="1">
            <a:off x="684213" y="981075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01" name="Line 60"/>
          <p:cNvSpPr>
            <a:spLocks noChangeShapeType="1"/>
          </p:cNvSpPr>
          <p:nvPr/>
        </p:nvSpPr>
        <p:spPr bwMode="auto">
          <a:xfrm>
            <a:off x="684213" y="981075"/>
            <a:ext cx="6696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02" name="Line 65"/>
          <p:cNvSpPr>
            <a:spLocks noChangeShapeType="1"/>
          </p:cNvSpPr>
          <p:nvPr/>
        </p:nvSpPr>
        <p:spPr bwMode="auto">
          <a:xfrm>
            <a:off x="611188" y="13414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03" name="Line 66"/>
          <p:cNvSpPr>
            <a:spLocks noChangeShapeType="1"/>
          </p:cNvSpPr>
          <p:nvPr/>
        </p:nvSpPr>
        <p:spPr bwMode="auto">
          <a:xfrm>
            <a:off x="611188" y="1341438"/>
            <a:ext cx="2889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04" name="Line 67"/>
          <p:cNvSpPr>
            <a:spLocks noChangeShapeType="1"/>
          </p:cNvSpPr>
          <p:nvPr/>
        </p:nvSpPr>
        <p:spPr bwMode="auto">
          <a:xfrm flipH="1">
            <a:off x="323850" y="1341438"/>
            <a:ext cx="287338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5205" name="AutoShape 69"/>
          <p:cNvCxnSpPr>
            <a:cxnSpLocks noChangeShapeType="1"/>
          </p:cNvCxnSpPr>
          <p:nvPr/>
        </p:nvCxnSpPr>
        <p:spPr bwMode="auto">
          <a:xfrm rot="16200000" flipH="1">
            <a:off x="565150" y="1279525"/>
            <a:ext cx="1588" cy="1131888"/>
          </a:xfrm>
          <a:prstGeom prst="curvedConnector3">
            <a:avLst>
              <a:gd name="adj1" fmla="val 17000009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06" name="Line 70"/>
          <p:cNvSpPr>
            <a:spLocks noChangeShapeType="1"/>
          </p:cNvSpPr>
          <p:nvPr/>
        </p:nvSpPr>
        <p:spPr bwMode="auto">
          <a:xfrm flipH="1">
            <a:off x="1187450" y="1268413"/>
            <a:ext cx="5048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07" name="Line 71"/>
          <p:cNvSpPr>
            <a:spLocks noChangeShapeType="1"/>
          </p:cNvSpPr>
          <p:nvPr/>
        </p:nvSpPr>
        <p:spPr bwMode="auto">
          <a:xfrm>
            <a:off x="1692275" y="1268413"/>
            <a:ext cx="0" cy="27368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08" name="Line 72"/>
          <p:cNvSpPr>
            <a:spLocks noChangeShapeType="1"/>
          </p:cNvSpPr>
          <p:nvPr/>
        </p:nvSpPr>
        <p:spPr bwMode="auto">
          <a:xfrm>
            <a:off x="1692275" y="4005263"/>
            <a:ext cx="6840538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09" name="Line 76"/>
          <p:cNvSpPr>
            <a:spLocks noChangeShapeType="1"/>
          </p:cNvSpPr>
          <p:nvPr/>
        </p:nvSpPr>
        <p:spPr bwMode="auto">
          <a:xfrm flipV="1">
            <a:off x="8532813" y="148431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10" name="Oval 77"/>
          <p:cNvSpPr>
            <a:spLocks noChangeArrowheads="1"/>
          </p:cNvSpPr>
          <p:nvPr/>
        </p:nvSpPr>
        <p:spPr bwMode="auto">
          <a:xfrm>
            <a:off x="5795963" y="2420938"/>
            <a:ext cx="503237" cy="288925"/>
          </a:xfrm>
          <a:prstGeom prst="ellipse">
            <a:avLst/>
          </a:prstGeom>
          <a:gradFill rotWithShape="1">
            <a:gsLst>
              <a:gs pos="0">
                <a:srgbClr val="765E47"/>
              </a:gs>
              <a:gs pos="50000">
                <a:srgbClr val="FFCC99"/>
              </a:gs>
              <a:gs pos="100000">
                <a:srgbClr val="765E47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smtClean="0">
                <a:solidFill>
                  <a:srgbClr val="000000"/>
                </a:solidFill>
                <a:latin typeface="Times New Roman" pitchFamily="18" charset="0"/>
              </a:rPr>
              <a:t>кафедра</a:t>
            </a:r>
          </a:p>
        </p:txBody>
      </p:sp>
      <p:sp>
        <p:nvSpPr>
          <p:cNvPr id="5211" name="Oval 78"/>
          <p:cNvSpPr>
            <a:spLocks noChangeArrowheads="1"/>
          </p:cNvSpPr>
          <p:nvPr/>
        </p:nvSpPr>
        <p:spPr bwMode="auto">
          <a:xfrm>
            <a:off x="6084888" y="2708275"/>
            <a:ext cx="503237" cy="288925"/>
          </a:xfrm>
          <a:prstGeom prst="ellipse">
            <a:avLst/>
          </a:prstGeom>
          <a:gradFill rotWithShape="1">
            <a:gsLst>
              <a:gs pos="0">
                <a:srgbClr val="765E47"/>
              </a:gs>
              <a:gs pos="50000">
                <a:srgbClr val="FFCC99"/>
              </a:gs>
              <a:gs pos="100000">
                <a:srgbClr val="765E47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smtClean="0">
                <a:solidFill>
                  <a:srgbClr val="000000"/>
                </a:solidFill>
                <a:latin typeface="Times New Roman" pitchFamily="18" charset="0"/>
              </a:rPr>
              <a:t>кафедра</a:t>
            </a:r>
          </a:p>
        </p:txBody>
      </p:sp>
      <p:sp>
        <p:nvSpPr>
          <p:cNvPr id="5212" name="Oval 79"/>
          <p:cNvSpPr>
            <a:spLocks noChangeArrowheads="1"/>
          </p:cNvSpPr>
          <p:nvPr/>
        </p:nvSpPr>
        <p:spPr bwMode="auto">
          <a:xfrm>
            <a:off x="6443663" y="2420938"/>
            <a:ext cx="504825" cy="288925"/>
          </a:xfrm>
          <a:prstGeom prst="ellipse">
            <a:avLst/>
          </a:prstGeom>
          <a:gradFill rotWithShape="1">
            <a:gsLst>
              <a:gs pos="0">
                <a:srgbClr val="765E47"/>
              </a:gs>
              <a:gs pos="50000">
                <a:srgbClr val="FFCC99"/>
              </a:gs>
              <a:gs pos="100000">
                <a:srgbClr val="765E47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smtClean="0">
                <a:solidFill>
                  <a:srgbClr val="000000"/>
                </a:solidFill>
                <a:latin typeface="Times New Roman" pitchFamily="18" charset="0"/>
              </a:rPr>
              <a:t>кафедра</a:t>
            </a:r>
          </a:p>
        </p:txBody>
      </p:sp>
      <p:sp>
        <p:nvSpPr>
          <p:cNvPr id="5213" name="Line 80"/>
          <p:cNvSpPr>
            <a:spLocks noChangeShapeType="1"/>
          </p:cNvSpPr>
          <p:nvPr/>
        </p:nvSpPr>
        <p:spPr bwMode="auto">
          <a:xfrm flipV="1">
            <a:off x="6156325" y="2205038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14" name="Line 81"/>
          <p:cNvSpPr>
            <a:spLocks noChangeShapeType="1"/>
          </p:cNvSpPr>
          <p:nvPr/>
        </p:nvSpPr>
        <p:spPr bwMode="auto">
          <a:xfrm flipV="1">
            <a:off x="6372225" y="220503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15" name="Line 82"/>
          <p:cNvSpPr>
            <a:spLocks noChangeShapeType="1"/>
          </p:cNvSpPr>
          <p:nvPr/>
        </p:nvSpPr>
        <p:spPr bwMode="auto">
          <a:xfrm flipH="1" flipV="1">
            <a:off x="6372225" y="2205038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16" name="Rectangle 83"/>
          <p:cNvSpPr>
            <a:spLocks noChangeArrowheads="1"/>
          </p:cNvSpPr>
          <p:nvPr/>
        </p:nvSpPr>
        <p:spPr bwMode="auto">
          <a:xfrm rot="10800000">
            <a:off x="4787900" y="1484313"/>
            <a:ext cx="287338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anchor="ctr"/>
          <a:lstStyle/>
          <a:p>
            <a:pPr algn="ctr"/>
            <a:r>
              <a:rPr lang="ru-RU" sz="1000" smtClean="0">
                <a:solidFill>
                  <a:srgbClr val="000000"/>
                </a:solidFill>
                <a:latin typeface="Times New Roman" pitchFamily="18" charset="0"/>
              </a:rPr>
              <a:t>Авторские программы, информационные ресурсы</a:t>
            </a:r>
          </a:p>
        </p:txBody>
      </p:sp>
      <p:sp>
        <p:nvSpPr>
          <p:cNvPr id="5217" name="Line 85"/>
          <p:cNvSpPr>
            <a:spLocks noChangeShapeType="1"/>
          </p:cNvSpPr>
          <p:nvPr/>
        </p:nvSpPr>
        <p:spPr bwMode="auto">
          <a:xfrm flipH="1">
            <a:off x="2987675" y="21336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18" name="Line 86"/>
          <p:cNvSpPr>
            <a:spLocks noChangeShapeType="1"/>
          </p:cNvSpPr>
          <p:nvPr/>
        </p:nvSpPr>
        <p:spPr bwMode="auto">
          <a:xfrm flipH="1">
            <a:off x="2987675" y="26368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19" name="Line 97"/>
          <p:cNvSpPr>
            <a:spLocks noChangeShapeType="1"/>
          </p:cNvSpPr>
          <p:nvPr/>
        </p:nvSpPr>
        <p:spPr bwMode="auto">
          <a:xfrm flipH="1">
            <a:off x="2268538" y="1628775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0" name="Line 98"/>
          <p:cNvSpPr>
            <a:spLocks noChangeShapeType="1"/>
          </p:cNvSpPr>
          <p:nvPr/>
        </p:nvSpPr>
        <p:spPr bwMode="auto">
          <a:xfrm flipH="1">
            <a:off x="2268538" y="2205038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1" name="Line 99"/>
          <p:cNvSpPr>
            <a:spLocks noChangeShapeType="1"/>
          </p:cNvSpPr>
          <p:nvPr/>
        </p:nvSpPr>
        <p:spPr bwMode="auto">
          <a:xfrm flipH="1">
            <a:off x="2268538" y="2708275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2" name="Line 100"/>
          <p:cNvSpPr>
            <a:spLocks noChangeShapeType="1"/>
          </p:cNvSpPr>
          <p:nvPr/>
        </p:nvSpPr>
        <p:spPr bwMode="auto">
          <a:xfrm>
            <a:off x="2268538" y="1628775"/>
            <a:ext cx="0" cy="1512888"/>
          </a:xfrm>
          <a:prstGeom prst="line">
            <a:avLst/>
          </a:prstGeom>
          <a:noFill/>
          <a:ln w="38100">
            <a:solidFill>
              <a:srgbClr val="0000E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3" name="Line 101"/>
          <p:cNvSpPr>
            <a:spLocks noChangeShapeType="1"/>
          </p:cNvSpPr>
          <p:nvPr/>
        </p:nvSpPr>
        <p:spPr bwMode="auto">
          <a:xfrm flipH="1">
            <a:off x="2987675" y="16287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4" name="Rectangle 102"/>
          <p:cNvSpPr>
            <a:spLocks noChangeArrowheads="1"/>
          </p:cNvSpPr>
          <p:nvPr/>
        </p:nvSpPr>
        <p:spPr bwMode="auto">
          <a:xfrm rot="10800000">
            <a:off x="1835150" y="1341438"/>
            <a:ext cx="288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anchor="ctr"/>
          <a:lstStyle/>
          <a:p>
            <a:pPr algn="ctr"/>
            <a:r>
              <a:rPr lang="ru-RU" sz="1000" smtClean="0">
                <a:solidFill>
                  <a:srgbClr val="000000"/>
                </a:solidFill>
                <a:latin typeface="Times New Roman" pitchFamily="18" charset="0"/>
              </a:rPr>
              <a:t>Формирование социального запроса, компетенций, портрета современного воспитанника, ученика</a:t>
            </a:r>
          </a:p>
        </p:txBody>
      </p:sp>
      <p:sp>
        <p:nvSpPr>
          <p:cNvPr id="5225" name="Rectangle 104"/>
          <p:cNvSpPr>
            <a:spLocks noChangeArrowheads="1"/>
          </p:cNvSpPr>
          <p:nvPr/>
        </p:nvSpPr>
        <p:spPr bwMode="auto">
          <a:xfrm>
            <a:off x="-180975" y="2133600"/>
            <a:ext cx="16192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800" smtClean="0">
                <a:solidFill>
                  <a:srgbClr val="000000"/>
                </a:solidFill>
                <a:latin typeface="Times New Roman" pitchFamily="18" charset="0"/>
              </a:rPr>
              <a:t>Модуль основной образовательной программы</a:t>
            </a:r>
          </a:p>
        </p:txBody>
      </p:sp>
      <p:sp>
        <p:nvSpPr>
          <p:cNvPr id="5226" name="Line 111"/>
          <p:cNvSpPr>
            <a:spLocks noChangeShapeType="1"/>
          </p:cNvSpPr>
          <p:nvPr/>
        </p:nvSpPr>
        <p:spPr bwMode="auto">
          <a:xfrm flipV="1">
            <a:off x="395288" y="4292600"/>
            <a:ext cx="2159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27" name="Line 112"/>
          <p:cNvSpPr>
            <a:spLocks noChangeShapeType="1"/>
          </p:cNvSpPr>
          <p:nvPr/>
        </p:nvSpPr>
        <p:spPr bwMode="auto">
          <a:xfrm flipH="1" flipV="1">
            <a:off x="611188" y="4292600"/>
            <a:ext cx="288925" cy="1444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5228" name="AutoShape 115"/>
          <p:cNvCxnSpPr>
            <a:cxnSpLocks noChangeShapeType="1"/>
          </p:cNvCxnSpPr>
          <p:nvPr/>
        </p:nvCxnSpPr>
        <p:spPr bwMode="auto">
          <a:xfrm rot="16200000" flipH="1">
            <a:off x="592931" y="2496344"/>
            <a:ext cx="1588" cy="1060450"/>
          </a:xfrm>
          <a:prstGeom prst="curvedConnector3">
            <a:avLst>
              <a:gd name="adj1" fmla="val 23600009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29" name="Rectangle 116"/>
          <p:cNvSpPr>
            <a:spLocks noChangeArrowheads="1"/>
          </p:cNvSpPr>
          <p:nvPr/>
        </p:nvSpPr>
        <p:spPr bwMode="auto">
          <a:xfrm>
            <a:off x="0" y="3429000"/>
            <a:ext cx="14398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800" smtClean="0">
                <a:solidFill>
                  <a:srgbClr val="000000"/>
                </a:solidFill>
                <a:latin typeface="Times New Roman" pitchFamily="18" charset="0"/>
              </a:rPr>
              <a:t>Модель дополнительной образовательной программы</a:t>
            </a:r>
          </a:p>
        </p:txBody>
      </p:sp>
      <p:sp>
        <p:nvSpPr>
          <p:cNvPr id="5230" name="Rectangle 118"/>
          <p:cNvSpPr>
            <a:spLocks noChangeArrowheads="1"/>
          </p:cNvSpPr>
          <p:nvPr/>
        </p:nvSpPr>
        <p:spPr bwMode="auto">
          <a:xfrm>
            <a:off x="1258888" y="1052513"/>
            <a:ext cx="863600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000" b="1" smtClean="0">
                <a:solidFill>
                  <a:srgbClr val="000000"/>
                </a:solidFill>
                <a:latin typeface="Times New Roman" pitchFamily="18" charset="0"/>
              </a:rPr>
              <a:t>Прямая связь </a:t>
            </a:r>
          </a:p>
          <a:p>
            <a:pPr algn="ctr"/>
            <a:r>
              <a:rPr lang="ru-RU" sz="1000" smtClean="0">
                <a:solidFill>
                  <a:srgbClr val="000000"/>
                </a:solidFill>
                <a:latin typeface="Times New Roman" pitchFamily="18" charset="0"/>
              </a:rPr>
              <a:t>(Партнер - вуз)</a:t>
            </a:r>
          </a:p>
        </p:txBody>
      </p:sp>
      <p:sp>
        <p:nvSpPr>
          <p:cNvPr id="5231" name="Rectangle 119"/>
          <p:cNvSpPr>
            <a:spLocks noChangeArrowheads="1"/>
          </p:cNvSpPr>
          <p:nvPr/>
        </p:nvSpPr>
        <p:spPr bwMode="auto">
          <a:xfrm>
            <a:off x="8172450" y="3789363"/>
            <a:ext cx="7921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200" b="1" smtClean="0">
                <a:solidFill>
                  <a:srgbClr val="0000FF"/>
                </a:solidFill>
                <a:latin typeface="Times New Roman" pitchFamily="18" charset="0"/>
              </a:rPr>
              <a:t>2 уровень</a:t>
            </a:r>
          </a:p>
        </p:txBody>
      </p:sp>
      <p:sp>
        <p:nvSpPr>
          <p:cNvPr id="5232" name="Rectangle 120"/>
          <p:cNvSpPr>
            <a:spLocks noChangeArrowheads="1"/>
          </p:cNvSpPr>
          <p:nvPr/>
        </p:nvSpPr>
        <p:spPr bwMode="auto">
          <a:xfrm>
            <a:off x="2484438" y="765175"/>
            <a:ext cx="36004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200" b="1" smtClean="0">
                <a:solidFill>
                  <a:srgbClr val="000000"/>
                </a:solidFill>
                <a:latin typeface="Times New Roman" pitchFamily="18" charset="0"/>
              </a:rPr>
              <a:t>Реализация проекта «Педагогика как философия будущего»</a:t>
            </a:r>
          </a:p>
        </p:txBody>
      </p:sp>
      <p:sp>
        <p:nvSpPr>
          <p:cNvPr id="5233" name="Rectangle 121"/>
          <p:cNvSpPr>
            <a:spLocks noChangeArrowheads="1"/>
          </p:cNvSpPr>
          <p:nvPr/>
        </p:nvSpPr>
        <p:spPr bwMode="auto">
          <a:xfrm>
            <a:off x="4787900" y="4221163"/>
            <a:ext cx="12239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200" b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34" name="Rectangle 122"/>
          <p:cNvSpPr>
            <a:spLocks noChangeArrowheads="1"/>
          </p:cNvSpPr>
          <p:nvPr/>
        </p:nvSpPr>
        <p:spPr bwMode="auto">
          <a:xfrm>
            <a:off x="6156325" y="1484313"/>
            <a:ext cx="10080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000" b="1" smtClean="0">
                <a:solidFill>
                  <a:srgbClr val="000000"/>
                </a:solidFill>
                <a:latin typeface="Times New Roman" pitchFamily="18" charset="0"/>
              </a:rPr>
              <a:t>сетевой ресурс</a:t>
            </a:r>
          </a:p>
        </p:txBody>
      </p:sp>
      <p:sp>
        <p:nvSpPr>
          <p:cNvPr id="5235" name="Rectangle 126"/>
          <p:cNvSpPr>
            <a:spLocks noChangeArrowheads="1"/>
          </p:cNvSpPr>
          <p:nvPr/>
        </p:nvSpPr>
        <p:spPr bwMode="auto">
          <a:xfrm>
            <a:off x="3276600" y="5084763"/>
            <a:ext cx="187325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1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36" name="Rectangle 127"/>
          <p:cNvSpPr>
            <a:spLocks noChangeArrowheads="1"/>
          </p:cNvSpPr>
          <p:nvPr/>
        </p:nvSpPr>
        <p:spPr bwMode="auto">
          <a:xfrm>
            <a:off x="8101013" y="4797425"/>
            <a:ext cx="7921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200" b="1" smtClean="0">
                <a:solidFill>
                  <a:srgbClr val="0000FF"/>
                </a:solidFill>
                <a:latin typeface="Times New Roman" pitchFamily="18" charset="0"/>
              </a:rPr>
              <a:t>3 уровень</a:t>
            </a:r>
          </a:p>
        </p:txBody>
      </p:sp>
      <p:sp>
        <p:nvSpPr>
          <p:cNvPr id="5237" name="Rectangle 128"/>
          <p:cNvSpPr>
            <a:spLocks noChangeArrowheads="1"/>
          </p:cNvSpPr>
          <p:nvPr/>
        </p:nvSpPr>
        <p:spPr bwMode="auto">
          <a:xfrm>
            <a:off x="2555875" y="3789363"/>
            <a:ext cx="34559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1100" smtClean="0">
                <a:solidFill>
                  <a:srgbClr val="000000"/>
                </a:solidFill>
                <a:latin typeface="Times New Roman" pitchFamily="18" charset="0"/>
              </a:rPr>
              <a:t>совместное участие в разработке нового курса лекций, подготовка учебных модулей для школы, д/сада </a:t>
            </a:r>
          </a:p>
        </p:txBody>
      </p:sp>
      <p:sp>
        <p:nvSpPr>
          <p:cNvPr id="5238" name="Line 130"/>
          <p:cNvSpPr>
            <a:spLocks noChangeShapeType="1"/>
          </p:cNvSpPr>
          <p:nvPr/>
        </p:nvSpPr>
        <p:spPr bwMode="auto">
          <a:xfrm>
            <a:off x="3851275" y="1341438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39" name="Line 131"/>
          <p:cNvSpPr>
            <a:spLocks noChangeShapeType="1"/>
          </p:cNvSpPr>
          <p:nvPr/>
        </p:nvSpPr>
        <p:spPr bwMode="auto">
          <a:xfrm>
            <a:off x="3851275" y="18446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40" name="Line 132"/>
          <p:cNvSpPr>
            <a:spLocks noChangeShapeType="1"/>
          </p:cNvSpPr>
          <p:nvPr/>
        </p:nvSpPr>
        <p:spPr bwMode="auto">
          <a:xfrm>
            <a:off x="3851275" y="2349500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41" name="Line 133"/>
          <p:cNvSpPr>
            <a:spLocks noChangeShapeType="1"/>
          </p:cNvSpPr>
          <p:nvPr/>
        </p:nvSpPr>
        <p:spPr bwMode="auto">
          <a:xfrm>
            <a:off x="3851275" y="27813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06" name="Rectangle 134"/>
          <p:cNvSpPr>
            <a:spLocks noChangeArrowheads="1"/>
          </p:cNvSpPr>
          <p:nvPr/>
        </p:nvSpPr>
        <p:spPr bwMode="auto">
          <a:xfrm>
            <a:off x="3203575" y="3429000"/>
            <a:ext cx="1512888" cy="360363"/>
          </a:xfrm>
          <a:prstGeom prst="rect">
            <a:avLst/>
          </a:prstGeom>
          <a:gradFill rotWithShape="1">
            <a:gsLst>
              <a:gs pos="0">
                <a:srgbClr val="FF00FF">
                  <a:gamma/>
                  <a:shade val="0"/>
                  <a:invGamma/>
                </a:srgbClr>
              </a:gs>
              <a:gs pos="50000">
                <a:srgbClr val="FF00FF">
                  <a:alpha val="24001"/>
                </a:srgbClr>
              </a:gs>
              <a:gs pos="100000">
                <a:srgbClr val="FF00FF">
                  <a:gamma/>
                  <a:shade val="0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900" dirty="0">
                <a:solidFill>
                  <a:srgbClr val="000000"/>
                </a:solidFill>
                <a:latin typeface="Times New Roman" pitchFamily="18" charset="0"/>
              </a:rPr>
              <a:t>Информационные ресурсы </a:t>
            </a:r>
          </a:p>
        </p:txBody>
      </p:sp>
      <p:sp>
        <p:nvSpPr>
          <p:cNvPr id="5245" name="Line 135"/>
          <p:cNvSpPr>
            <a:spLocks noChangeShapeType="1"/>
          </p:cNvSpPr>
          <p:nvPr/>
        </p:nvSpPr>
        <p:spPr bwMode="auto">
          <a:xfrm>
            <a:off x="3851275" y="32845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46" name="Oval 136"/>
          <p:cNvSpPr>
            <a:spLocks noChangeArrowheads="1"/>
          </p:cNvSpPr>
          <p:nvPr/>
        </p:nvSpPr>
        <p:spPr bwMode="auto">
          <a:xfrm>
            <a:off x="6877050" y="4076700"/>
            <a:ext cx="433388" cy="215900"/>
          </a:xfrm>
          <a:prstGeom prst="ellipse">
            <a:avLst/>
          </a:prstGeom>
          <a:gradFill rotWithShape="1">
            <a:gsLst>
              <a:gs pos="0">
                <a:srgbClr val="765E47"/>
              </a:gs>
              <a:gs pos="50000">
                <a:srgbClr val="FFCC99"/>
              </a:gs>
              <a:gs pos="100000">
                <a:srgbClr val="765E47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smtClean="0">
                <a:solidFill>
                  <a:srgbClr val="000000"/>
                </a:solidFill>
                <a:latin typeface="Times New Roman" pitchFamily="18" charset="0"/>
              </a:rPr>
              <a:t>НИЛ</a:t>
            </a:r>
          </a:p>
        </p:txBody>
      </p:sp>
      <p:sp>
        <p:nvSpPr>
          <p:cNvPr id="5247" name="Oval 137"/>
          <p:cNvSpPr>
            <a:spLocks noChangeArrowheads="1"/>
          </p:cNvSpPr>
          <p:nvPr/>
        </p:nvSpPr>
        <p:spPr bwMode="auto">
          <a:xfrm>
            <a:off x="7380288" y="4076700"/>
            <a:ext cx="433387" cy="215900"/>
          </a:xfrm>
          <a:prstGeom prst="ellipse">
            <a:avLst/>
          </a:prstGeom>
          <a:gradFill rotWithShape="1">
            <a:gsLst>
              <a:gs pos="0">
                <a:srgbClr val="765E47"/>
              </a:gs>
              <a:gs pos="50000">
                <a:srgbClr val="FFCC99"/>
              </a:gs>
              <a:gs pos="100000">
                <a:srgbClr val="765E47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smtClean="0">
                <a:solidFill>
                  <a:srgbClr val="000000"/>
                </a:solidFill>
                <a:latin typeface="Times New Roman" pitchFamily="18" charset="0"/>
              </a:rPr>
              <a:t>НИЛ</a:t>
            </a:r>
          </a:p>
        </p:txBody>
      </p:sp>
      <p:sp>
        <p:nvSpPr>
          <p:cNvPr id="5248" name="Oval 138"/>
          <p:cNvSpPr>
            <a:spLocks noChangeArrowheads="1"/>
          </p:cNvSpPr>
          <p:nvPr/>
        </p:nvSpPr>
        <p:spPr bwMode="auto">
          <a:xfrm>
            <a:off x="7164388" y="4292600"/>
            <a:ext cx="433387" cy="215900"/>
          </a:xfrm>
          <a:prstGeom prst="ellipse">
            <a:avLst/>
          </a:prstGeom>
          <a:gradFill rotWithShape="1">
            <a:gsLst>
              <a:gs pos="0">
                <a:srgbClr val="765E47"/>
              </a:gs>
              <a:gs pos="50000">
                <a:srgbClr val="FFCC99"/>
              </a:gs>
              <a:gs pos="100000">
                <a:srgbClr val="765E47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smtClean="0">
                <a:solidFill>
                  <a:srgbClr val="000000"/>
                </a:solidFill>
                <a:latin typeface="Times New Roman" pitchFamily="18" charset="0"/>
              </a:rPr>
              <a:t>НИЛ</a:t>
            </a:r>
          </a:p>
        </p:txBody>
      </p:sp>
      <p:sp>
        <p:nvSpPr>
          <p:cNvPr id="5249" name="Line 139"/>
          <p:cNvSpPr>
            <a:spLocks noChangeShapeType="1"/>
          </p:cNvSpPr>
          <p:nvPr/>
        </p:nvSpPr>
        <p:spPr bwMode="auto">
          <a:xfrm flipV="1">
            <a:off x="7235825" y="4005263"/>
            <a:ext cx="144463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50" name="Line 140"/>
          <p:cNvSpPr>
            <a:spLocks noChangeShapeType="1"/>
          </p:cNvSpPr>
          <p:nvPr/>
        </p:nvSpPr>
        <p:spPr bwMode="auto">
          <a:xfrm flipH="1" flipV="1">
            <a:off x="7380288" y="4005263"/>
            <a:ext cx="142875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5251" name="AutoShape 141"/>
          <p:cNvCxnSpPr>
            <a:cxnSpLocks noChangeShapeType="1"/>
          </p:cNvCxnSpPr>
          <p:nvPr/>
        </p:nvCxnSpPr>
        <p:spPr bwMode="auto">
          <a:xfrm rot="16200000" flipH="1">
            <a:off x="7352507" y="3888581"/>
            <a:ext cx="1588" cy="809625"/>
          </a:xfrm>
          <a:prstGeom prst="curvedConnector3">
            <a:avLst>
              <a:gd name="adj1" fmla="val 18800009"/>
            </a:avLst>
          </a:prstGeom>
          <a:noFill/>
          <a:ln w="38100">
            <a:solidFill>
              <a:srgbClr val="B43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52" name="Rectangle 142"/>
          <p:cNvSpPr>
            <a:spLocks noChangeArrowheads="1"/>
          </p:cNvSpPr>
          <p:nvPr/>
        </p:nvSpPr>
        <p:spPr bwMode="auto">
          <a:xfrm>
            <a:off x="6372225" y="4581525"/>
            <a:ext cx="20875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900" smtClean="0">
                <a:solidFill>
                  <a:srgbClr val="000000"/>
                </a:solidFill>
                <a:latin typeface="Times New Roman" pitchFamily="18" charset="0"/>
              </a:rPr>
              <a:t>Разработка совместных НИЛ в рамках научно-образовательных направлений</a:t>
            </a:r>
          </a:p>
        </p:txBody>
      </p:sp>
      <p:sp>
        <p:nvSpPr>
          <p:cNvPr id="5253" name="Oval 143"/>
          <p:cNvSpPr>
            <a:spLocks noChangeArrowheads="1"/>
          </p:cNvSpPr>
          <p:nvPr/>
        </p:nvSpPr>
        <p:spPr bwMode="auto">
          <a:xfrm>
            <a:off x="6877050" y="5084763"/>
            <a:ext cx="431800" cy="215900"/>
          </a:xfrm>
          <a:prstGeom prst="ellipse">
            <a:avLst/>
          </a:prstGeom>
          <a:gradFill rotWithShape="1">
            <a:gsLst>
              <a:gs pos="0">
                <a:srgbClr val="765E47"/>
              </a:gs>
              <a:gs pos="50000">
                <a:srgbClr val="FFCC99"/>
              </a:gs>
              <a:gs pos="100000">
                <a:srgbClr val="765E47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900" smtClean="0">
                <a:solidFill>
                  <a:srgbClr val="000000"/>
                </a:solidFill>
                <a:latin typeface="Times New Roman" pitchFamily="18" charset="0"/>
              </a:rPr>
              <a:t>Грант</a:t>
            </a:r>
          </a:p>
        </p:txBody>
      </p:sp>
      <p:sp>
        <p:nvSpPr>
          <p:cNvPr id="5254" name="Oval 144"/>
          <p:cNvSpPr>
            <a:spLocks noChangeArrowheads="1"/>
          </p:cNvSpPr>
          <p:nvPr/>
        </p:nvSpPr>
        <p:spPr bwMode="auto">
          <a:xfrm>
            <a:off x="7235825" y="5300663"/>
            <a:ext cx="431800" cy="215900"/>
          </a:xfrm>
          <a:prstGeom prst="ellipse">
            <a:avLst/>
          </a:prstGeom>
          <a:gradFill rotWithShape="1">
            <a:gsLst>
              <a:gs pos="0">
                <a:srgbClr val="765E47"/>
              </a:gs>
              <a:gs pos="50000">
                <a:srgbClr val="FFCC99"/>
              </a:gs>
              <a:gs pos="100000">
                <a:srgbClr val="765E47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900" smtClean="0">
                <a:solidFill>
                  <a:srgbClr val="000000"/>
                </a:solidFill>
                <a:latin typeface="Times New Roman" pitchFamily="18" charset="0"/>
              </a:rPr>
              <a:t>Грант</a:t>
            </a:r>
          </a:p>
        </p:txBody>
      </p:sp>
      <p:sp>
        <p:nvSpPr>
          <p:cNvPr id="5255" name="Oval 145"/>
          <p:cNvSpPr>
            <a:spLocks noChangeArrowheads="1"/>
          </p:cNvSpPr>
          <p:nvPr/>
        </p:nvSpPr>
        <p:spPr bwMode="auto">
          <a:xfrm>
            <a:off x="7524750" y="5084763"/>
            <a:ext cx="431800" cy="215900"/>
          </a:xfrm>
          <a:prstGeom prst="ellipse">
            <a:avLst/>
          </a:prstGeom>
          <a:gradFill rotWithShape="1">
            <a:gsLst>
              <a:gs pos="0">
                <a:srgbClr val="765E47"/>
              </a:gs>
              <a:gs pos="50000">
                <a:srgbClr val="FFCC99"/>
              </a:gs>
              <a:gs pos="100000">
                <a:srgbClr val="765E47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900" smtClean="0">
                <a:solidFill>
                  <a:srgbClr val="000000"/>
                </a:solidFill>
                <a:latin typeface="Times New Roman" pitchFamily="18" charset="0"/>
              </a:rPr>
              <a:t>Грант</a:t>
            </a:r>
          </a:p>
        </p:txBody>
      </p:sp>
      <p:sp>
        <p:nvSpPr>
          <p:cNvPr id="5256" name="Rectangle 148"/>
          <p:cNvSpPr>
            <a:spLocks noChangeArrowheads="1"/>
          </p:cNvSpPr>
          <p:nvPr/>
        </p:nvSpPr>
        <p:spPr bwMode="auto">
          <a:xfrm>
            <a:off x="6300788" y="5589588"/>
            <a:ext cx="22320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900" smtClean="0">
                <a:solidFill>
                  <a:srgbClr val="000000"/>
                </a:solidFill>
                <a:latin typeface="Times New Roman" pitchFamily="18" charset="0"/>
              </a:rPr>
              <a:t>Разработка совместных грантов в рамках научно-образовательных направлений</a:t>
            </a:r>
          </a:p>
        </p:txBody>
      </p:sp>
      <p:cxnSp>
        <p:nvCxnSpPr>
          <p:cNvPr id="5257" name="AutoShape 150"/>
          <p:cNvCxnSpPr>
            <a:cxnSpLocks noChangeShapeType="1"/>
          </p:cNvCxnSpPr>
          <p:nvPr/>
        </p:nvCxnSpPr>
        <p:spPr bwMode="auto">
          <a:xfrm rot="16200000" flipH="1">
            <a:off x="7387432" y="4861719"/>
            <a:ext cx="1587" cy="879475"/>
          </a:xfrm>
          <a:prstGeom prst="curvedConnector3">
            <a:avLst>
              <a:gd name="adj1" fmla="val 18000009"/>
            </a:avLst>
          </a:prstGeom>
          <a:noFill/>
          <a:ln w="38100">
            <a:solidFill>
              <a:srgbClr val="B43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58" name="Line 151"/>
          <p:cNvSpPr>
            <a:spLocks noChangeShapeType="1"/>
          </p:cNvSpPr>
          <p:nvPr/>
        </p:nvSpPr>
        <p:spPr bwMode="auto">
          <a:xfrm>
            <a:off x="7380288" y="5805488"/>
            <a:ext cx="144462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59" name="Line 152"/>
          <p:cNvSpPr>
            <a:spLocks noChangeShapeType="1"/>
          </p:cNvSpPr>
          <p:nvPr/>
        </p:nvSpPr>
        <p:spPr bwMode="auto">
          <a:xfrm flipH="1">
            <a:off x="7235825" y="5805488"/>
            <a:ext cx="144463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60" name="Oval 154"/>
          <p:cNvSpPr>
            <a:spLocks noChangeArrowheads="1"/>
          </p:cNvSpPr>
          <p:nvPr/>
        </p:nvSpPr>
        <p:spPr bwMode="auto">
          <a:xfrm>
            <a:off x="7451725" y="5949950"/>
            <a:ext cx="865188" cy="217488"/>
          </a:xfrm>
          <a:prstGeom prst="ellipse">
            <a:avLst/>
          </a:prstGeom>
          <a:gradFill rotWithShape="1">
            <a:gsLst>
              <a:gs pos="0">
                <a:srgbClr val="765E47"/>
              </a:gs>
              <a:gs pos="50000">
                <a:srgbClr val="FFCC99"/>
              </a:gs>
              <a:gs pos="100000">
                <a:srgbClr val="765E47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800" smtClean="0">
                <a:solidFill>
                  <a:srgbClr val="000000"/>
                </a:solidFill>
                <a:latin typeface="Times New Roman" pitchFamily="18" charset="0"/>
              </a:rPr>
              <a:t>Дис. совет</a:t>
            </a:r>
          </a:p>
        </p:txBody>
      </p:sp>
      <p:sp>
        <p:nvSpPr>
          <p:cNvPr id="5261" name="Oval 155"/>
          <p:cNvSpPr>
            <a:spLocks noChangeArrowheads="1"/>
          </p:cNvSpPr>
          <p:nvPr/>
        </p:nvSpPr>
        <p:spPr bwMode="auto">
          <a:xfrm>
            <a:off x="7092950" y="6165850"/>
            <a:ext cx="649288" cy="215900"/>
          </a:xfrm>
          <a:prstGeom prst="ellipse">
            <a:avLst/>
          </a:prstGeom>
          <a:gradFill rotWithShape="1">
            <a:gsLst>
              <a:gs pos="0">
                <a:srgbClr val="765E47"/>
              </a:gs>
              <a:gs pos="50000">
                <a:srgbClr val="FFCC99"/>
              </a:gs>
              <a:gs pos="100000">
                <a:srgbClr val="765E47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800" smtClean="0">
                <a:solidFill>
                  <a:srgbClr val="000000"/>
                </a:solidFill>
                <a:latin typeface="Times New Roman" pitchFamily="18" charset="0"/>
              </a:rPr>
              <a:t>Науч. школа</a:t>
            </a:r>
          </a:p>
        </p:txBody>
      </p:sp>
      <p:sp>
        <p:nvSpPr>
          <p:cNvPr id="5262" name="Oval 156"/>
          <p:cNvSpPr>
            <a:spLocks noChangeArrowheads="1"/>
          </p:cNvSpPr>
          <p:nvPr/>
        </p:nvSpPr>
        <p:spPr bwMode="auto">
          <a:xfrm>
            <a:off x="6516688" y="5949950"/>
            <a:ext cx="865187" cy="217488"/>
          </a:xfrm>
          <a:prstGeom prst="ellipse">
            <a:avLst/>
          </a:prstGeom>
          <a:gradFill rotWithShape="1">
            <a:gsLst>
              <a:gs pos="0">
                <a:srgbClr val="765E47"/>
              </a:gs>
              <a:gs pos="50000">
                <a:srgbClr val="FFCC99"/>
              </a:gs>
              <a:gs pos="100000">
                <a:srgbClr val="765E47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800" smtClean="0">
                <a:solidFill>
                  <a:srgbClr val="000000"/>
                </a:solidFill>
                <a:latin typeface="Times New Roman" pitchFamily="18" charset="0"/>
              </a:rPr>
              <a:t>Дис. совет</a:t>
            </a:r>
          </a:p>
        </p:txBody>
      </p:sp>
      <p:cxnSp>
        <p:nvCxnSpPr>
          <p:cNvPr id="5263" name="AutoShape 157"/>
          <p:cNvCxnSpPr>
            <a:cxnSpLocks noChangeShapeType="1"/>
          </p:cNvCxnSpPr>
          <p:nvPr/>
        </p:nvCxnSpPr>
        <p:spPr bwMode="auto">
          <a:xfrm rot="16200000" flipH="1">
            <a:off x="7431882" y="5393531"/>
            <a:ext cx="1588" cy="1546225"/>
          </a:xfrm>
          <a:prstGeom prst="curvedConnector3">
            <a:avLst>
              <a:gd name="adj1" fmla="val 19500009"/>
            </a:avLst>
          </a:prstGeom>
          <a:noFill/>
          <a:ln w="38100">
            <a:solidFill>
              <a:srgbClr val="B43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64" name="Rectangle 158"/>
          <p:cNvSpPr>
            <a:spLocks noChangeArrowheads="1"/>
          </p:cNvSpPr>
          <p:nvPr/>
        </p:nvSpPr>
        <p:spPr bwMode="auto">
          <a:xfrm>
            <a:off x="6300788" y="6453188"/>
            <a:ext cx="20875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800" smtClean="0">
                <a:solidFill>
                  <a:srgbClr val="000000"/>
                </a:solidFill>
                <a:latin typeface="Times New Roman" pitchFamily="18" charset="0"/>
              </a:rPr>
              <a:t>Участие в межрегиональных дис. советах и научных шкалах в рамках каждого научно-образовательного направления</a:t>
            </a:r>
          </a:p>
        </p:txBody>
      </p:sp>
      <p:sp>
        <p:nvSpPr>
          <p:cNvPr id="3231" name="Rectangle 159"/>
          <p:cNvSpPr>
            <a:spLocks noChangeArrowheads="1"/>
          </p:cNvSpPr>
          <p:nvPr/>
        </p:nvSpPr>
        <p:spPr bwMode="auto">
          <a:xfrm>
            <a:off x="2339975" y="2924175"/>
            <a:ext cx="647700" cy="406400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50000">
                <a:srgbClr val="FF0000">
                  <a:alpha val="9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Базовая кафедра</a:t>
            </a:r>
          </a:p>
        </p:txBody>
      </p:sp>
      <p:sp>
        <p:nvSpPr>
          <p:cNvPr id="5268" name="Line 160"/>
          <p:cNvSpPr>
            <a:spLocks noChangeShapeType="1"/>
          </p:cNvSpPr>
          <p:nvPr/>
        </p:nvSpPr>
        <p:spPr bwMode="auto">
          <a:xfrm flipH="1">
            <a:off x="2987675" y="30686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69" name="Line 161"/>
          <p:cNvSpPr>
            <a:spLocks noChangeShapeType="1"/>
          </p:cNvSpPr>
          <p:nvPr/>
        </p:nvSpPr>
        <p:spPr bwMode="auto">
          <a:xfrm flipH="1">
            <a:off x="1692275" y="2420938"/>
            <a:ext cx="57626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70" name="Line 163"/>
          <p:cNvSpPr>
            <a:spLocks noChangeShapeType="1"/>
          </p:cNvSpPr>
          <p:nvPr/>
        </p:nvSpPr>
        <p:spPr bwMode="auto">
          <a:xfrm>
            <a:off x="2268538" y="3141663"/>
            <a:ext cx="71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41" name="Oval 169"/>
          <p:cNvSpPr>
            <a:spLocks noChangeArrowheads="1"/>
          </p:cNvSpPr>
          <p:nvPr/>
        </p:nvSpPr>
        <p:spPr bwMode="auto">
          <a:xfrm>
            <a:off x="8640763" y="2276475"/>
            <a:ext cx="503237" cy="288925"/>
          </a:xfrm>
          <a:prstGeom prst="ellipse">
            <a:avLst/>
          </a:prstGeom>
          <a:gradFill rotWithShape="1">
            <a:gsLst>
              <a:gs pos="0">
                <a:srgbClr val="CC99FF">
                  <a:gamma/>
                  <a:shade val="0"/>
                  <a:invGamma/>
                </a:srgbClr>
              </a:gs>
              <a:gs pos="50000">
                <a:srgbClr val="CC99FF">
                  <a:alpha val="53000"/>
                </a:srgbClr>
              </a:gs>
              <a:gs pos="100000">
                <a:srgbClr val="CC99FF">
                  <a:gamma/>
                  <a:shade val="0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кафедра</a:t>
            </a:r>
          </a:p>
        </p:txBody>
      </p:sp>
      <p:sp>
        <p:nvSpPr>
          <p:cNvPr id="3242" name="Oval 170"/>
          <p:cNvSpPr>
            <a:spLocks noChangeArrowheads="1"/>
          </p:cNvSpPr>
          <p:nvPr/>
        </p:nvSpPr>
        <p:spPr bwMode="auto">
          <a:xfrm>
            <a:off x="7885113" y="2276475"/>
            <a:ext cx="574675" cy="288925"/>
          </a:xfrm>
          <a:prstGeom prst="ellipse">
            <a:avLst/>
          </a:prstGeom>
          <a:gradFill rotWithShape="1">
            <a:gsLst>
              <a:gs pos="0">
                <a:srgbClr val="CC99FF">
                  <a:gamma/>
                  <a:shade val="0"/>
                  <a:invGamma/>
                </a:srgbClr>
              </a:gs>
              <a:gs pos="50000">
                <a:srgbClr val="CC99FF">
                  <a:alpha val="53000"/>
                </a:srgbClr>
              </a:gs>
              <a:gs pos="100000">
                <a:srgbClr val="CC99FF">
                  <a:gamma/>
                  <a:shade val="0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кафедра</a:t>
            </a:r>
          </a:p>
        </p:txBody>
      </p:sp>
      <p:sp>
        <p:nvSpPr>
          <p:cNvPr id="3243" name="Oval 171"/>
          <p:cNvSpPr>
            <a:spLocks noChangeArrowheads="1"/>
          </p:cNvSpPr>
          <p:nvPr/>
        </p:nvSpPr>
        <p:spPr bwMode="auto">
          <a:xfrm>
            <a:off x="8316913" y="2565400"/>
            <a:ext cx="503237" cy="288925"/>
          </a:xfrm>
          <a:prstGeom prst="ellipse">
            <a:avLst/>
          </a:prstGeom>
          <a:gradFill rotWithShape="1">
            <a:gsLst>
              <a:gs pos="0">
                <a:srgbClr val="CC99FF">
                  <a:gamma/>
                  <a:shade val="46275"/>
                  <a:invGamma/>
                </a:srgbClr>
              </a:gs>
              <a:gs pos="50000">
                <a:srgbClr val="CC99FF">
                  <a:alpha val="48000"/>
                </a:srgbClr>
              </a:gs>
              <a:gs pos="100000">
                <a:srgbClr val="CC99FF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кафедра</a:t>
            </a:r>
          </a:p>
        </p:txBody>
      </p:sp>
      <p:sp>
        <p:nvSpPr>
          <p:cNvPr id="5280" name="Line 172"/>
          <p:cNvSpPr>
            <a:spLocks noChangeShapeType="1"/>
          </p:cNvSpPr>
          <p:nvPr/>
        </p:nvSpPr>
        <p:spPr bwMode="auto">
          <a:xfrm flipV="1">
            <a:off x="8316913" y="2060575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81" name="Line 173"/>
          <p:cNvSpPr>
            <a:spLocks noChangeShapeType="1"/>
          </p:cNvSpPr>
          <p:nvPr/>
        </p:nvSpPr>
        <p:spPr bwMode="auto">
          <a:xfrm flipH="1" flipV="1">
            <a:off x="8532813" y="2060575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5282" name="AutoShape 175"/>
          <p:cNvCxnSpPr>
            <a:cxnSpLocks noChangeShapeType="1"/>
          </p:cNvCxnSpPr>
          <p:nvPr/>
        </p:nvCxnSpPr>
        <p:spPr bwMode="auto">
          <a:xfrm rot="16200000" flipH="1">
            <a:off x="8622506" y="2045494"/>
            <a:ext cx="1588" cy="1041400"/>
          </a:xfrm>
          <a:prstGeom prst="curvedConnector3">
            <a:avLst>
              <a:gd name="adj1" fmla="val 28300009"/>
            </a:avLst>
          </a:prstGeom>
          <a:noFill/>
          <a:ln w="38100">
            <a:solidFill>
              <a:srgbClr val="9700E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83" name="Rectangle 176"/>
          <p:cNvSpPr>
            <a:spLocks noChangeArrowheads="1"/>
          </p:cNvSpPr>
          <p:nvPr/>
        </p:nvSpPr>
        <p:spPr bwMode="auto">
          <a:xfrm>
            <a:off x="7740650" y="2997200"/>
            <a:ext cx="118903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800" smtClean="0">
                <a:solidFill>
                  <a:srgbClr val="000000"/>
                </a:solidFill>
                <a:latin typeface="Times New Roman" pitchFamily="18" charset="0"/>
              </a:rPr>
              <a:t>Разработка программы по внедрению новый образовательный стандартов «ННШ» </a:t>
            </a:r>
          </a:p>
        </p:txBody>
      </p:sp>
      <p:sp>
        <p:nvSpPr>
          <p:cNvPr id="5284" name="Rectangle 177"/>
          <p:cNvSpPr>
            <a:spLocks noChangeArrowheads="1"/>
          </p:cNvSpPr>
          <p:nvPr/>
        </p:nvSpPr>
        <p:spPr bwMode="auto">
          <a:xfrm rot="10931366" flipV="1">
            <a:off x="8278813" y="5805488"/>
            <a:ext cx="865187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200" b="1" smtClean="0">
                <a:solidFill>
                  <a:srgbClr val="0000FF"/>
                </a:solidFill>
                <a:latin typeface="Times New Roman" pitchFamily="18" charset="0"/>
              </a:rPr>
              <a:t>4 уровень</a:t>
            </a:r>
          </a:p>
        </p:txBody>
      </p:sp>
      <p:sp>
        <p:nvSpPr>
          <p:cNvPr id="5285" name="Line 178"/>
          <p:cNvSpPr>
            <a:spLocks noChangeShapeType="1"/>
          </p:cNvSpPr>
          <p:nvPr/>
        </p:nvSpPr>
        <p:spPr bwMode="auto">
          <a:xfrm flipH="1">
            <a:off x="7164388" y="5013325"/>
            <a:ext cx="21590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86" name="Line 179"/>
          <p:cNvSpPr>
            <a:spLocks noChangeShapeType="1"/>
          </p:cNvSpPr>
          <p:nvPr/>
        </p:nvSpPr>
        <p:spPr bwMode="auto">
          <a:xfrm>
            <a:off x="7380288" y="5013325"/>
            <a:ext cx="21590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87" name="Rectangle 180"/>
          <p:cNvSpPr>
            <a:spLocks noChangeArrowheads="1"/>
          </p:cNvSpPr>
          <p:nvPr/>
        </p:nvSpPr>
        <p:spPr bwMode="auto">
          <a:xfrm>
            <a:off x="5651500" y="3068638"/>
            <a:ext cx="15113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800" smtClean="0">
                <a:solidFill>
                  <a:srgbClr val="000000"/>
                </a:solidFill>
                <a:latin typeface="Times New Roman" pitchFamily="18" charset="0"/>
              </a:rPr>
              <a:t>Разработка совместных образовательных программ основных и дополнительных</a:t>
            </a:r>
          </a:p>
        </p:txBody>
      </p:sp>
      <p:cxnSp>
        <p:nvCxnSpPr>
          <p:cNvPr id="5288" name="AutoShape 181"/>
          <p:cNvCxnSpPr>
            <a:cxnSpLocks noChangeShapeType="1"/>
          </p:cNvCxnSpPr>
          <p:nvPr/>
        </p:nvCxnSpPr>
        <p:spPr bwMode="auto">
          <a:xfrm rot="16200000" flipH="1">
            <a:off x="6369050" y="2135188"/>
            <a:ext cx="1587" cy="1004888"/>
          </a:xfrm>
          <a:prstGeom prst="curvedConnector3">
            <a:avLst>
              <a:gd name="adj1" fmla="val 27600009"/>
            </a:avLst>
          </a:prstGeom>
          <a:noFill/>
          <a:ln w="38100">
            <a:solidFill>
              <a:srgbClr val="BC3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89" name="Line 182"/>
          <p:cNvSpPr>
            <a:spLocks noChangeShapeType="1"/>
          </p:cNvSpPr>
          <p:nvPr/>
        </p:nvSpPr>
        <p:spPr bwMode="auto">
          <a:xfrm>
            <a:off x="8532813" y="206057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90" name="Line 189"/>
          <p:cNvSpPr>
            <a:spLocks noChangeShapeType="1"/>
          </p:cNvSpPr>
          <p:nvPr/>
        </p:nvSpPr>
        <p:spPr bwMode="auto">
          <a:xfrm>
            <a:off x="7380288" y="981075"/>
            <a:ext cx="0" cy="71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91" name="Line 190"/>
          <p:cNvSpPr>
            <a:spLocks noChangeShapeType="1"/>
          </p:cNvSpPr>
          <p:nvPr/>
        </p:nvSpPr>
        <p:spPr bwMode="auto">
          <a:xfrm>
            <a:off x="539750" y="2060575"/>
            <a:ext cx="0" cy="647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92" name="Line 191"/>
          <p:cNvSpPr>
            <a:spLocks noChangeShapeType="1"/>
          </p:cNvSpPr>
          <p:nvPr/>
        </p:nvSpPr>
        <p:spPr bwMode="auto">
          <a:xfrm>
            <a:off x="611188" y="26368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93" name="Line 192"/>
          <p:cNvSpPr>
            <a:spLocks noChangeShapeType="1"/>
          </p:cNvSpPr>
          <p:nvPr/>
        </p:nvSpPr>
        <p:spPr bwMode="auto">
          <a:xfrm>
            <a:off x="611188" y="2636838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94" name="Line 193"/>
          <p:cNvSpPr>
            <a:spLocks noChangeShapeType="1"/>
          </p:cNvSpPr>
          <p:nvPr/>
        </p:nvSpPr>
        <p:spPr bwMode="auto">
          <a:xfrm flipH="1">
            <a:off x="323850" y="2636838"/>
            <a:ext cx="2873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95" name="Line 194"/>
          <p:cNvSpPr>
            <a:spLocks noChangeShapeType="1"/>
          </p:cNvSpPr>
          <p:nvPr/>
        </p:nvSpPr>
        <p:spPr bwMode="auto">
          <a:xfrm>
            <a:off x="6372225" y="3141663"/>
            <a:ext cx="0" cy="863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96" name="Line 195"/>
          <p:cNvSpPr>
            <a:spLocks noChangeShapeType="1"/>
          </p:cNvSpPr>
          <p:nvPr/>
        </p:nvSpPr>
        <p:spPr bwMode="auto">
          <a:xfrm>
            <a:off x="8532813" y="2997200"/>
            <a:ext cx="0" cy="10080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97" name="Rectangle 196"/>
          <p:cNvSpPr>
            <a:spLocks noChangeArrowheads="1"/>
          </p:cNvSpPr>
          <p:nvPr/>
        </p:nvSpPr>
        <p:spPr bwMode="auto">
          <a:xfrm>
            <a:off x="7885113" y="765175"/>
            <a:ext cx="7921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200" b="1" smtClean="0">
                <a:solidFill>
                  <a:srgbClr val="0000FF"/>
                </a:solidFill>
                <a:latin typeface="Times New Roman" pitchFamily="18" charset="0"/>
              </a:rPr>
              <a:t>1 уровень</a:t>
            </a:r>
          </a:p>
        </p:txBody>
      </p:sp>
      <p:sp>
        <p:nvSpPr>
          <p:cNvPr id="5298" name="Line 198"/>
          <p:cNvSpPr>
            <a:spLocks noChangeShapeType="1"/>
          </p:cNvSpPr>
          <p:nvPr/>
        </p:nvSpPr>
        <p:spPr bwMode="auto">
          <a:xfrm>
            <a:off x="684213" y="22764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99" name="Line 199"/>
          <p:cNvSpPr>
            <a:spLocks noChangeShapeType="1"/>
          </p:cNvSpPr>
          <p:nvPr/>
        </p:nvSpPr>
        <p:spPr bwMode="auto">
          <a:xfrm>
            <a:off x="684213" y="2133600"/>
            <a:ext cx="10080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00" name="Line 201"/>
          <p:cNvSpPr>
            <a:spLocks noChangeShapeType="1"/>
          </p:cNvSpPr>
          <p:nvPr/>
        </p:nvSpPr>
        <p:spPr bwMode="auto">
          <a:xfrm>
            <a:off x="611188" y="3429000"/>
            <a:ext cx="10810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01" name="Line 203"/>
          <p:cNvSpPr>
            <a:spLocks noChangeShapeType="1"/>
          </p:cNvSpPr>
          <p:nvPr/>
        </p:nvSpPr>
        <p:spPr bwMode="auto">
          <a:xfrm>
            <a:off x="1619250" y="3429000"/>
            <a:ext cx="0" cy="7207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02" name="Line 205"/>
          <p:cNvSpPr>
            <a:spLocks noChangeShapeType="1"/>
          </p:cNvSpPr>
          <p:nvPr/>
        </p:nvSpPr>
        <p:spPr bwMode="auto">
          <a:xfrm>
            <a:off x="1619250" y="4149725"/>
            <a:ext cx="42481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03" name="Line 207"/>
          <p:cNvSpPr>
            <a:spLocks noChangeShapeType="1"/>
          </p:cNvSpPr>
          <p:nvPr/>
        </p:nvSpPr>
        <p:spPr bwMode="auto">
          <a:xfrm flipV="1">
            <a:off x="5867400" y="2924175"/>
            <a:ext cx="0" cy="12255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04" name="Line 208"/>
          <p:cNvSpPr>
            <a:spLocks noChangeShapeType="1"/>
          </p:cNvSpPr>
          <p:nvPr/>
        </p:nvSpPr>
        <p:spPr bwMode="auto">
          <a:xfrm flipH="1">
            <a:off x="5651500" y="2924175"/>
            <a:ext cx="2159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05" name="Line 209"/>
          <p:cNvSpPr>
            <a:spLocks noChangeShapeType="1"/>
          </p:cNvSpPr>
          <p:nvPr/>
        </p:nvSpPr>
        <p:spPr bwMode="auto">
          <a:xfrm>
            <a:off x="1619250" y="2133600"/>
            <a:ext cx="0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06" name="Line 218"/>
          <p:cNvSpPr>
            <a:spLocks noChangeShapeType="1"/>
          </p:cNvSpPr>
          <p:nvPr/>
        </p:nvSpPr>
        <p:spPr bwMode="auto">
          <a:xfrm flipV="1">
            <a:off x="611188" y="3429000"/>
            <a:ext cx="0" cy="863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07" name="Line 219"/>
          <p:cNvSpPr>
            <a:spLocks noChangeShapeType="1"/>
          </p:cNvSpPr>
          <p:nvPr/>
        </p:nvSpPr>
        <p:spPr bwMode="auto">
          <a:xfrm flipV="1">
            <a:off x="611188" y="5516563"/>
            <a:ext cx="0" cy="4333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08" name="Line 222"/>
          <p:cNvSpPr>
            <a:spLocks noChangeShapeType="1"/>
          </p:cNvSpPr>
          <p:nvPr/>
        </p:nvSpPr>
        <p:spPr bwMode="auto">
          <a:xfrm flipV="1">
            <a:off x="611188" y="6165850"/>
            <a:ext cx="0" cy="215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09" name="Line 223"/>
          <p:cNvSpPr>
            <a:spLocks noChangeShapeType="1"/>
          </p:cNvSpPr>
          <p:nvPr/>
        </p:nvSpPr>
        <p:spPr bwMode="auto">
          <a:xfrm flipV="1">
            <a:off x="1835150" y="5157788"/>
            <a:ext cx="1444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10" name="Line 225"/>
          <p:cNvSpPr>
            <a:spLocks noChangeShapeType="1"/>
          </p:cNvSpPr>
          <p:nvPr/>
        </p:nvSpPr>
        <p:spPr bwMode="auto">
          <a:xfrm>
            <a:off x="1835150" y="5445125"/>
            <a:ext cx="2889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98" name="Oval 226"/>
          <p:cNvSpPr>
            <a:spLocks noChangeArrowheads="1"/>
          </p:cNvSpPr>
          <p:nvPr/>
        </p:nvSpPr>
        <p:spPr bwMode="auto">
          <a:xfrm>
            <a:off x="1979613" y="4941888"/>
            <a:ext cx="431800" cy="287337"/>
          </a:xfrm>
          <a:prstGeom prst="ellipse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50000">
                <a:srgbClr val="FF0000">
                  <a:alpha val="33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Грант</a:t>
            </a:r>
          </a:p>
        </p:txBody>
      </p:sp>
      <p:sp>
        <p:nvSpPr>
          <p:cNvPr id="3299" name="Oval 227"/>
          <p:cNvSpPr>
            <a:spLocks noChangeArrowheads="1"/>
          </p:cNvSpPr>
          <p:nvPr/>
        </p:nvSpPr>
        <p:spPr bwMode="auto">
          <a:xfrm>
            <a:off x="2124075" y="5300663"/>
            <a:ext cx="719138" cy="288925"/>
          </a:xfrm>
          <a:prstGeom prst="ellipse">
            <a:avLst/>
          </a:prstGeom>
          <a:gradFill rotWithShape="1">
            <a:gsLst>
              <a:gs pos="0">
                <a:srgbClr val="008080">
                  <a:gamma/>
                  <a:shade val="46275"/>
                  <a:invGamma/>
                </a:srgbClr>
              </a:gs>
              <a:gs pos="50000">
                <a:srgbClr val="008080">
                  <a:alpha val="22000"/>
                </a:srgbClr>
              </a:gs>
              <a:gs pos="100000">
                <a:srgbClr val="008080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Грант</a:t>
            </a:r>
          </a:p>
        </p:txBody>
      </p:sp>
      <p:sp>
        <p:nvSpPr>
          <p:cNvPr id="3300" name="Oval 228"/>
          <p:cNvSpPr>
            <a:spLocks noChangeArrowheads="1"/>
          </p:cNvSpPr>
          <p:nvPr/>
        </p:nvSpPr>
        <p:spPr bwMode="auto">
          <a:xfrm>
            <a:off x="2051050" y="5661025"/>
            <a:ext cx="504825" cy="215900"/>
          </a:xfrm>
          <a:prstGeom prst="ellipse">
            <a:avLst/>
          </a:prstGeom>
          <a:gradFill rotWithShape="1">
            <a:gsLst>
              <a:gs pos="0">
                <a:srgbClr val="339966">
                  <a:gamma/>
                  <a:shade val="46275"/>
                  <a:invGamma/>
                </a:srgbClr>
              </a:gs>
              <a:gs pos="50000">
                <a:srgbClr val="339966">
                  <a:alpha val="27000"/>
                </a:srgbClr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Грант</a:t>
            </a:r>
          </a:p>
        </p:txBody>
      </p:sp>
      <p:sp>
        <p:nvSpPr>
          <p:cNvPr id="5320" name="Line 231"/>
          <p:cNvSpPr>
            <a:spLocks noChangeShapeType="1"/>
          </p:cNvSpPr>
          <p:nvPr/>
        </p:nvSpPr>
        <p:spPr bwMode="auto">
          <a:xfrm flipV="1">
            <a:off x="1835150" y="6021388"/>
            <a:ext cx="144463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21" name="Line 232"/>
          <p:cNvSpPr>
            <a:spLocks noChangeShapeType="1"/>
          </p:cNvSpPr>
          <p:nvPr/>
        </p:nvSpPr>
        <p:spPr bwMode="auto">
          <a:xfrm>
            <a:off x="1835150" y="609282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22" name="Line 233"/>
          <p:cNvSpPr>
            <a:spLocks noChangeShapeType="1"/>
          </p:cNvSpPr>
          <p:nvPr/>
        </p:nvSpPr>
        <p:spPr bwMode="auto">
          <a:xfrm>
            <a:off x="1835150" y="6092825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23" name="Oval 234"/>
          <p:cNvSpPr>
            <a:spLocks noChangeArrowheads="1"/>
          </p:cNvSpPr>
          <p:nvPr/>
        </p:nvSpPr>
        <p:spPr bwMode="auto">
          <a:xfrm>
            <a:off x="1979613" y="5949950"/>
            <a:ext cx="504825" cy="14287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smtClean="0">
                <a:solidFill>
                  <a:srgbClr val="000000"/>
                </a:solidFill>
                <a:latin typeface="Times New Roman" pitchFamily="18" charset="0"/>
              </a:rPr>
              <a:t>диссертация</a:t>
            </a:r>
          </a:p>
        </p:txBody>
      </p:sp>
      <p:sp>
        <p:nvSpPr>
          <p:cNvPr id="5324" name="Oval 235"/>
          <p:cNvSpPr>
            <a:spLocks noChangeArrowheads="1"/>
          </p:cNvSpPr>
          <p:nvPr/>
        </p:nvSpPr>
        <p:spPr bwMode="auto">
          <a:xfrm>
            <a:off x="2339975" y="6092825"/>
            <a:ext cx="433388" cy="14446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smtClean="0">
                <a:solidFill>
                  <a:srgbClr val="000000"/>
                </a:solidFill>
                <a:latin typeface="Times New Roman" pitchFamily="18" charset="0"/>
              </a:rPr>
              <a:t>Диссертация</a:t>
            </a:r>
          </a:p>
        </p:txBody>
      </p:sp>
      <p:sp>
        <p:nvSpPr>
          <p:cNvPr id="5325" name="Oval 236"/>
          <p:cNvSpPr>
            <a:spLocks noChangeArrowheads="1"/>
          </p:cNvSpPr>
          <p:nvPr/>
        </p:nvSpPr>
        <p:spPr bwMode="auto">
          <a:xfrm>
            <a:off x="2051050" y="6237288"/>
            <a:ext cx="504825" cy="144462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smtClean="0">
                <a:solidFill>
                  <a:srgbClr val="000000"/>
                </a:solidFill>
                <a:latin typeface="Times New Roman" pitchFamily="18" charset="0"/>
              </a:rPr>
              <a:t>Диссертация</a:t>
            </a:r>
          </a:p>
        </p:txBody>
      </p:sp>
      <p:sp>
        <p:nvSpPr>
          <p:cNvPr id="5326" name="Line 237"/>
          <p:cNvSpPr>
            <a:spLocks noChangeShapeType="1"/>
          </p:cNvSpPr>
          <p:nvPr/>
        </p:nvSpPr>
        <p:spPr bwMode="auto">
          <a:xfrm>
            <a:off x="1908175" y="6092825"/>
            <a:ext cx="4318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12" name="Rectangle 240"/>
          <p:cNvSpPr>
            <a:spLocks noChangeArrowheads="1"/>
          </p:cNvSpPr>
          <p:nvPr/>
        </p:nvSpPr>
        <p:spPr bwMode="auto">
          <a:xfrm>
            <a:off x="3276600" y="4437063"/>
            <a:ext cx="1439863" cy="2016125"/>
          </a:xfrm>
          <a:prstGeom prst="rect">
            <a:avLst/>
          </a:prstGeom>
          <a:gradFill rotWithShape="1">
            <a:gsLst>
              <a:gs pos="0">
                <a:srgbClr val="FF00FF">
                  <a:gamma/>
                  <a:shade val="0"/>
                  <a:invGamma/>
                </a:srgbClr>
              </a:gs>
              <a:gs pos="50000">
                <a:srgbClr val="FF00FF">
                  <a:alpha val="9000"/>
                </a:srgbClr>
              </a:gs>
              <a:gs pos="100000">
                <a:srgbClr val="FF00FF">
                  <a:gamma/>
                  <a:shade val="0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 dirty="0">
                <a:solidFill>
                  <a:srgbClr val="000000"/>
                </a:solidFill>
                <a:latin typeface="Times New Roman" pitchFamily="18" charset="0"/>
              </a:rPr>
              <a:t>Сеть создания ценности</a:t>
            </a:r>
          </a:p>
          <a:p>
            <a:pPr algn="ctr">
              <a:defRPr/>
            </a:pPr>
            <a:endParaRPr lang="ru-RU" sz="1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30" name="Line 244"/>
          <p:cNvSpPr>
            <a:spLocks noChangeShapeType="1"/>
          </p:cNvSpPr>
          <p:nvPr/>
        </p:nvSpPr>
        <p:spPr bwMode="auto">
          <a:xfrm flipH="1">
            <a:off x="4716463" y="5373688"/>
            <a:ext cx="22304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31" name="Line 246"/>
          <p:cNvSpPr>
            <a:spLocks noChangeShapeType="1"/>
          </p:cNvSpPr>
          <p:nvPr/>
        </p:nvSpPr>
        <p:spPr bwMode="auto">
          <a:xfrm flipH="1">
            <a:off x="4716463" y="6165850"/>
            <a:ext cx="19431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32" name="Line 247"/>
          <p:cNvSpPr>
            <a:spLocks noChangeShapeType="1"/>
          </p:cNvSpPr>
          <p:nvPr/>
        </p:nvSpPr>
        <p:spPr bwMode="auto">
          <a:xfrm flipH="1">
            <a:off x="2771775" y="6165850"/>
            <a:ext cx="5048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33" name="Line 248"/>
          <p:cNvSpPr>
            <a:spLocks noChangeShapeType="1"/>
          </p:cNvSpPr>
          <p:nvPr/>
        </p:nvSpPr>
        <p:spPr bwMode="auto">
          <a:xfrm flipH="1">
            <a:off x="4643438" y="4508500"/>
            <a:ext cx="24479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34" name="Line 249"/>
          <p:cNvSpPr>
            <a:spLocks noChangeShapeType="1"/>
          </p:cNvSpPr>
          <p:nvPr/>
        </p:nvSpPr>
        <p:spPr bwMode="auto">
          <a:xfrm flipH="1">
            <a:off x="1258888" y="4508500"/>
            <a:ext cx="201771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35" name="Line 250"/>
          <p:cNvSpPr>
            <a:spLocks noChangeShapeType="1"/>
          </p:cNvSpPr>
          <p:nvPr/>
        </p:nvSpPr>
        <p:spPr bwMode="auto">
          <a:xfrm>
            <a:off x="7380288" y="2205038"/>
            <a:ext cx="0" cy="18002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36" name="Line 251"/>
          <p:cNvSpPr>
            <a:spLocks noChangeShapeType="1"/>
          </p:cNvSpPr>
          <p:nvPr/>
        </p:nvSpPr>
        <p:spPr bwMode="auto">
          <a:xfrm>
            <a:off x="7380288" y="4652963"/>
            <a:ext cx="0" cy="3603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37" name="Line 253"/>
          <p:cNvSpPr>
            <a:spLocks noChangeShapeType="1"/>
          </p:cNvSpPr>
          <p:nvPr/>
        </p:nvSpPr>
        <p:spPr bwMode="auto">
          <a:xfrm flipH="1">
            <a:off x="1835150" y="5445125"/>
            <a:ext cx="2889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38" name="Line 254"/>
          <p:cNvSpPr>
            <a:spLocks noChangeShapeType="1"/>
          </p:cNvSpPr>
          <p:nvPr/>
        </p:nvSpPr>
        <p:spPr bwMode="auto">
          <a:xfrm>
            <a:off x="2843213" y="5445125"/>
            <a:ext cx="43338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39" name="Line 255"/>
          <p:cNvSpPr>
            <a:spLocks noChangeShapeType="1"/>
          </p:cNvSpPr>
          <p:nvPr/>
        </p:nvSpPr>
        <p:spPr bwMode="auto">
          <a:xfrm>
            <a:off x="611188" y="4292600"/>
            <a:ext cx="0" cy="3603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40" name="Line 256"/>
          <p:cNvSpPr>
            <a:spLocks noChangeShapeType="1"/>
          </p:cNvSpPr>
          <p:nvPr/>
        </p:nvSpPr>
        <p:spPr bwMode="auto">
          <a:xfrm>
            <a:off x="7380288" y="5589588"/>
            <a:ext cx="0" cy="2159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41" name="Rectangle 257"/>
          <p:cNvSpPr>
            <a:spLocks noChangeArrowheads="1"/>
          </p:cNvSpPr>
          <p:nvPr/>
        </p:nvSpPr>
        <p:spPr bwMode="auto">
          <a:xfrm>
            <a:off x="900113" y="1916113"/>
            <a:ext cx="576262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000" b="1" smtClean="0">
                <a:solidFill>
                  <a:srgbClr val="000000"/>
                </a:solidFill>
                <a:latin typeface="Times New Roman" pitchFamily="18" charset="0"/>
              </a:rPr>
              <a:t>Обратная связь</a:t>
            </a:r>
          </a:p>
          <a:p>
            <a:pPr algn="ctr"/>
            <a:r>
              <a:rPr lang="ru-RU" sz="1000" smtClean="0">
                <a:solidFill>
                  <a:srgbClr val="000000"/>
                </a:solidFill>
                <a:latin typeface="Times New Roman" pitchFamily="18" charset="0"/>
              </a:rPr>
              <a:t>(Вуз – партнер</a:t>
            </a:r>
            <a:r>
              <a:rPr lang="ru-RU" sz="1000" b="1" smtClean="0">
                <a:solidFill>
                  <a:srgbClr val="0000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5342" name="Line 259"/>
          <p:cNvSpPr>
            <a:spLocks noChangeShapeType="1"/>
          </p:cNvSpPr>
          <p:nvPr/>
        </p:nvSpPr>
        <p:spPr bwMode="auto">
          <a:xfrm flipH="1">
            <a:off x="7596188" y="4508500"/>
            <a:ext cx="9366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43" name="Line 265"/>
          <p:cNvSpPr>
            <a:spLocks noChangeShapeType="1"/>
          </p:cNvSpPr>
          <p:nvPr/>
        </p:nvSpPr>
        <p:spPr bwMode="auto">
          <a:xfrm flipH="1">
            <a:off x="7812088" y="5300663"/>
            <a:ext cx="7207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44" name="Line 267"/>
          <p:cNvSpPr>
            <a:spLocks noChangeShapeType="1"/>
          </p:cNvSpPr>
          <p:nvPr/>
        </p:nvSpPr>
        <p:spPr bwMode="auto">
          <a:xfrm>
            <a:off x="8243888" y="6165850"/>
            <a:ext cx="2889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45" name="Line 268"/>
          <p:cNvSpPr>
            <a:spLocks noChangeShapeType="1"/>
          </p:cNvSpPr>
          <p:nvPr/>
        </p:nvSpPr>
        <p:spPr bwMode="auto">
          <a:xfrm flipV="1">
            <a:off x="611188" y="2133600"/>
            <a:ext cx="0" cy="5032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46" name="Line 269"/>
          <p:cNvSpPr>
            <a:spLocks noChangeShapeType="1"/>
          </p:cNvSpPr>
          <p:nvPr/>
        </p:nvSpPr>
        <p:spPr bwMode="auto">
          <a:xfrm>
            <a:off x="539750" y="3429000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47" name="Line 270"/>
          <p:cNvSpPr>
            <a:spLocks noChangeShapeType="1"/>
          </p:cNvSpPr>
          <p:nvPr/>
        </p:nvSpPr>
        <p:spPr bwMode="auto">
          <a:xfrm>
            <a:off x="539750" y="49418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48" name="Line 271"/>
          <p:cNvSpPr>
            <a:spLocks noChangeShapeType="1"/>
          </p:cNvSpPr>
          <p:nvPr/>
        </p:nvSpPr>
        <p:spPr bwMode="auto">
          <a:xfrm>
            <a:off x="539750" y="5516563"/>
            <a:ext cx="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49" name="Line 272"/>
          <p:cNvSpPr>
            <a:spLocks noChangeShapeType="1"/>
          </p:cNvSpPr>
          <p:nvPr/>
        </p:nvSpPr>
        <p:spPr bwMode="auto">
          <a:xfrm>
            <a:off x="539750" y="61658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50" name="Rectangle 273"/>
          <p:cNvSpPr>
            <a:spLocks noChangeArrowheads="1"/>
          </p:cNvSpPr>
          <p:nvPr/>
        </p:nvSpPr>
        <p:spPr bwMode="auto">
          <a:xfrm>
            <a:off x="5867400" y="1700213"/>
            <a:ext cx="1800225" cy="576262"/>
          </a:xfrm>
          <a:prstGeom prst="rect">
            <a:avLst/>
          </a:prstGeom>
          <a:gradFill rotWithShape="1">
            <a:gsLst>
              <a:gs pos="0">
                <a:srgbClr val="765E47"/>
              </a:gs>
              <a:gs pos="50000">
                <a:srgbClr val="FFCC99"/>
              </a:gs>
              <a:gs pos="100000">
                <a:srgbClr val="765E47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800" smtClean="0">
                <a:solidFill>
                  <a:srgbClr val="000000"/>
                </a:solidFill>
                <a:latin typeface="Times New Roman" pitchFamily="18" charset="0"/>
              </a:rPr>
              <a:t>Ведущие ВУЗы  России и зарубежья данного профиля</a:t>
            </a:r>
          </a:p>
        </p:txBody>
      </p:sp>
      <p:sp>
        <p:nvSpPr>
          <p:cNvPr id="5351" name="Rectangle 274"/>
          <p:cNvSpPr>
            <a:spLocks noChangeArrowheads="1"/>
          </p:cNvSpPr>
          <p:nvPr/>
        </p:nvSpPr>
        <p:spPr bwMode="auto">
          <a:xfrm>
            <a:off x="2627313" y="4292600"/>
            <a:ext cx="3313112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000" smtClean="0">
                <a:solidFill>
                  <a:srgbClr val="000000"/>
                </a:solidFill>
                <a:latin typeface="Times New Roman" pitchFamily="18" charset="0"/>
              </a:rPr>
              <a:t>Совместная разработка НИОКР</a:t>
            </a:r>
          </a:p>
        </p:txBody>
      </p:sp>
      <p:sp>
        <p:nvSpPr>
          <p:cNvPr id="5352" name="Rectangle 275"/>
          <p:cNvSpPr>
            <a:spLocks noChangeArrowheads="1"/>
          </p:cNvSpPr>
          <p:nvPr/>
        </p:nvSpPr>
        <p:spPr bwMode="auto">
          <a:xfrm>
            <a:off x="4859338" y="5084763"/>
            <a:ext cx="1727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000" smtClean="0">
                <a:solidFill>
                  <a:srgbClr val="000000"/>
                </a:solidFill>
                <a:latin typeface="Times New Roman" pitchFamily="18" charset="0"/>
              </a:rPr>
              <a:t>Совместная разработка грантов</a:t>
            </a:r>
          </a:p>
        </p:txBody>
      </p:sp>
      <p:sp>
        <p:nvSpPr>
          <p:cNvPr id="5353" name="Rectangle 276"/>
          <p:cNvSpPr>
            <a:spLocks noChangeArrowheads="1"/>
          </p:cNvSpPr>
          <p:nvPr/>
        </p:nvSpPr>
        <p:spPr bwMode="auto">
          <a:xfrm>
            <a:off x="4932363" y="5876925"/>
            <a:ext cx="13684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sz="1000" smtClean="0">
                <a:solidFill>
                  <a:srgbClr val="000000"/>
                </a:solidFill>
                <a:latin typeface="Times New Roman" pitchFamily="18" charset="0"/>
              </a:rPr>
              <a:t>Участие в региональных советах</a:t>
            </a:r>
          </a:p>
        </p:txBody>
      </p:sp>
      <p:sp>
        <p:nvSpPr>
          <p:cNvPr id="3349" name="Rectangle 277"/>
          <p:cNvSpPr>
            <a:spLocks noChangeArrowheads="1"/>
          </p:cNvSpPr>
          <p:nvPr/>
        </p:nvSpPr>
        <p:spPr bwMode="auto">
          <a:xfrm>
            <a:off x="0" y="5949950"/>
            <a:ext cx="1835150" cy="217488"/>
          </a:xfrm>
          <a:prstGeom prst="rect">
            <a:avLst/>
          </a:prstGeom>
          <a:gradFill rotWithShape="1">
            <a:gsLst>
              <a:gs pos="0">
                <a:srgbClr val="0099FF">
                  <a:gamma/>
                  <a:shade val="46275"/>
                  <a:invGamma/>
                </a:srgbClr>
              </a:gs>
              <a:gs pos="50000">
                <a:srgbClr val="0099FF">
                  <a:alpha val="25000"/>
                </a:srgbClr>
              </a:gs>
              <a:gs pos="100000">
                <a:srgbClr val="0099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Диссертационный совет</a:t>
            </a:r>
          </a:p>
        </p:txBody>
      </p:sp>
      <p:sp>
        <p:nvSpPr>
          <p:cNvPr id="3350" name="Oval 278"/>
          <p:cNvSpPr>
            <a:spLocks noChangeArrowheads="1"/>
          </p:cNvSpPr>
          <p:nvPr/>
        </p:nvSpPr>
        <p:spPr bwMode="auto">
          <a:xfrm>
            <a:off x="1979613" y="5949950"/>
            <a:ext cx="504825" cy="142875"/>
          </a:xfrm>
          <a:prstGeom prst="ellipse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50000">
                <a:srgbClr val="FF0000">
                  <a:alpha val="25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диссертация</a:t>
            </a:r>
          </a:p>
        </p:txBody>
      </p:sp>
      <p:sp>
        <p:nvSpPr>
          <p:cNvPr id="3351" name="Oval 279"/>
          <p:cNvSpPr>
            <a:spLocks noChangeArrowheads="1"/>
          </p:cNvSpPr>
          <p:nvPr/>
        </p:nvSpPr>
        <p:spPr bwMode="auto">
          <a:xfrm>
            <a:off x="2339975" y="6092825"/>
            <a:ext cx="433388" cy="144463"/>
          </a:xfrm>
          <a:prstGeom prst="ellipse">
            <a:avLst/>
          </a:prstGeom>
          <a:gradFill rotWithShape="1">
            <a:gsLst>
              <a:gs pos="0">
                <a:srgbClr val="008080">
                  <a:gamma/>
                  <a:shade val="46275"/>
                  <a:invGamma/>
                </a:srgbClr>
              </a:gs>
              <a:gs pos="50000">
                <a:srgbClr val="008080">
                  <a:alpha val="25000"/>
                </a:srgbClr>
              </a:gs>
              <a:gs pos="100000">
                <a:srgbClr val="008080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Диссертация</a:t>
            </a:r>
          </a:p>
        </p:txBody>
      </p:sp>
      <p:sp>
        <p:nvSpPr>
          <p:cNvPr id="3352" name="Oval 280"/>
          <p:cNvSpPr>
            <a:spLocks noChangeArrowheads="1"/>
          </p:cNvSpPr>
          <p:nvPr/>
        </p:nvSpPr>
        <p:spPr bwMode="auto">
          <a:xfrm>
            <a:off x="2051050" y="6237288"/>
            <a:ext cx="504825" cy="144462"/>
          </a:xfrm>
          <a:prstGeom prst="ellipse">
            <a:avLst/>
          </a:prstGeom>
          <a:gradFill rotWithShape="1">
            <a:gsLst>
              <a:gs pos="0">
                <a:srgbClr val="339966">
                  <a:gamma/>
                  <a:shade val="46275"/>
                  <a:invGamma/>
                </a:srgbClr>
              </a:gs>
              <a:gs pos="50000">
                <a:srgbClr val="339966">
                  <a:alpha val="25000"/>
                </a:srgbClr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Диссертация</a:t>
            </a:r>
          </a:p>
        </p:txBody>
      </p:sp>
      <p:sp>
        <p:nvSpPr>
          <p:cNvPr id="5366" name="Line 281"/>
          <p:cNvSpPr>
            <a:spLocks noChangeShapeType="1"/>
          </p:cNvSpPr>
          <p:nvPr/>
        </p:nvSpPr>
        <p:spPr bwMode="auto">
          <a:xfrm>
            <a:off x="1116013" y="4652963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67" name="Line 282"/>
          <p:cNvSpPr>
            <a:spLocks noChangeShapeType="1"/>
          </p:cNvSpPr>
          <p:nvPr/>
        </p:nvSpPr>
        <p:spPr bwMode="auto">
          <a:xfrm>
            <a:off x="4716463" y="465296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68" name="Line 283"/>
          <p:cNvSpPr>
            <a:spLocks noChangeShapeType="1"/>
          </p:cNvSpPr>
          <p:nvPr/>
        </p:nvSpPr>
        <p:spPr bwMode="auto">
          <a:xfrm flipV="1">
            <a:off x="6011863" y="3213100"/>
            <a:ext cx="0" cy="14398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69" name="Line 284"/>
          <p:cNvSpPr>
            <a:spLocks noChangeShapeType="1"/>
          </p:cNvSpPr>
          <p:nvPr/>
        </p:nvSpPr>
        <p:spPr bwMode="auto">
          <a:xfrm flipH="1">
            <a:off x="5651500" y="3213100"/>
            <a:ext cx="3603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70" name="Line 285"/>
          <p:cNvSpPr>
            <a:spLocks noChangeShapeType="1"/>
          </p:cNvSpPr>
          <p:nvPr/>
        </p:nvSpPr>
        <p:spPr bwMode="auto">
          <a:xfrm>
            <a:off x="1042988" y="4652963"/>
            <a:ext cx="22336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71" name="Line 286"/>
          <p:cNvSpPr>
            <a:spLocks noChangeShapeType="1"/>
          </p:cNvSpPr>
          <p:nvPr/>
        </p:nvSpPr>
        <p:spPr bwMode="auto">
          <a:xfrm>
            <a:off x="4716463" y="4652963"/>
            <a:ext cx="1295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72" name="Line 289"/>
          <p:cNvSpPr>
            <a:spLocks noChangeShapeType="1"/>
          </p:cNvSpPr>
          <p:nvPr/>
        </p:nvSpPr>
        <p:spPr bwMode="auto">
          <a:xfrm>
            <a:off x="1763713" y="5300663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73" name="Line 290"/>
          <p:cNvSpPr>
            <a:spLocks noChangeShapeType="1"/>
          </p:cNvSpPr>
          <p:nvPr/>
        </p:nvSpPr>
        <p:spPr bwMode="auto">
          <a:xfrm>
            <a:off x="4716463" y="5300663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74" name="Line 291"/>
          <p:cNvSpPr>
            <a:spLocks noChangeShapeType="1"/>
          </p:cNvSpPr>
          <p:nvPr/>
        </p:nvSpPr>
        <p:spPr bwMode="auto">
          <a:xfrm flipV="1">
            <a:off x="6084888" y="3500438"/>
            <a:ext cx="0" cy="18002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75" name="Line 292"/>
          <p:cNvSpPr>
            <a:spLocks noChangeShapeType="1"/>
          </p:cNvSpPr>
          <p:nvPr/>
        </p:nvSpPr>
        <p:spPr bwMode="auto">
          <a:xfrm flipH="1">
            <a:off x="5651500" y="3500438"/>
            <a:ext cx="4333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76" name="Line 293"/>
          <p:cNvSpPr>
            <a:spLocks noChangeShapeType="1"/>
          </p:cNvSpPr>
          <p:nvPr/>
        </p:nvSpPr>
        <p:spPr bwMode="auto">
          <a:xfrm>
            <a:off x="1763713" y="5300663"/>
            <a:ext cx="15128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77" name="Line 294"/>
          <p:cNvSpPr>
            <a:spLocks noChangeShapeType="1"/>
          </p:cNvSpPr>
          <p:nvPr/>
        </p:nvSpPr>
        <p:spPr bwMode="auto">
          <a:xfrm>
            <a:off x="4716463" y="5300663"/>
            <a:ext cx="13684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78" name="Line 295"/>
          <p:cNvSpPr>
            <a:spLocks noChangeShapeType="1"/>
          </p:cNvSpPr>
          <p:nvPr/>
        </p:nvSpPr>
        <p:spPr bwMode="auto">
          <a:xfrm>
            <a:off x="1835150" y="5949950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79" name="Line 296"/>
          <p:cNvSpPr>
            <a:spLocks noChangeShapeType="1"/>
          </p:cNvSpPr>
          <p:nvPr/>
        </p:nvSpPr>
        <p:spPr bwMode="auto">
          <a:xfrm>
            <a:off x="4716463" y="5876925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80" name="Line 297"/>
          <p:cNvSpPr>
            <a:spLocks noChangeShapeType="1"/>
          </p:cNvSpPr>
          <p:nvPr/>
        </p:nvSpPr>
        <p:spPr bwMode="auto">
          <a:xfrm flipV="1">
            <a:off x="6156325" y="3644900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81" name="Line 299"/>
          <p:cNvSpPr>
            <a:spLocks noChangeShapeType="1"/>
          </p:cNvSpPr>
          <p:nvPr/>
        </p:nvSpPr>
        <p:spPr bwMode="auto">
          <a:xfrm flipH="1">
            <a:off x="5651500" y="36449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82" name="Line 300"/>
          <p:cNvSpPr>
            <a:spLocks noChangeShapeType="1"/>
          </p:cNvSpPr>
          <p:nvPr/>
        </p:nvSpPr>
        <p:spPr bwMode="auto">
          <a:xfrm>
            <a:off x="1835150" y="5949950"/>
            <a:ext cx="14414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83" name="Line 301"/>
          <p:cNvSpPr>
            <a:spLocks noChangeShapeType="1"/>
          </p:cNvSpPr>
          <p:nvPr/>
        </p:nvSpPr>
        <p:spPr bwMode="auto">
          <a:xfrm>
            <a:off x="4716463" y="5876925"/>
            <a:ext cx="14398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84" name="Line 302"/>
          <p:cNvSpPr>
            <a:spLocks noChangeShapeType="1"/>
          </p:cNvSpPr>
          <p:nvPr/>
        </p:nvSpPr>
        <p:spPr bwMode="auto">
          <a:xfrm flipV="1">
            <a:off x="6156325" y="3644900"/>
            <a:ext cx="0" cy="22320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85" name="Line 303"/>
          <p:cNvSpPr>
            <a:spLocks noChangeShapeType="1"/>
          </p:cNvSpPr>
          <p:nvPr/>
        </p:nvSpPr>
        <p:spPr bwMode="auto">
          <a:xfrm flipH="1">
            <a:off x="5651500" y="3644900"/>
            <a:ext cx="5048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86" name="AutoShape 304"/>
          <p:cNvSpPr>
            <a:spLocks noChangeArrowheads="1"/>
          </p:cNvSpPr>
          <p:nvPr/>
        </p:nvSpPr>
        <p:spPr bwMode="auto">
          <a:xfrm>
            <a:off x="1835150" y="6597650"/>
            <a:ext cx="1081088" cy="260350"/>
          </a:xfrm>
          <a:prstGeom prst="rightArrow">
            <a:avLst>
              <a:gd name="adj1" fmla="val 50000"/>
              <a:gd name="adj2" fmla="val 103811"/>
            </a:avLst>
          </a:prstGeom>
          <a:gradFill rotWithShape="1">
            <a:gsLst>
              <a:gs pos="0">
                <a:srgbClr val="740000"/>
              </a:gs>
              <a:gs pos="50000">
                <a:srgbClr val="D6B3B3"/>
              </a:gs>
              <a:gs pos="100000">
                <a:srgbClr val="7400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 smtClean="0">
                <a:solidFill>
                  <a:srgbClr val="000000"/>
                </a:solidFill>
                <a:latin typeface="Times New Roman" pitchFamily="18" charset="0"/>
              </a:rPr>
              <a:t>Результат</a:t>
            </a:r>
          </a:p>
        </p:txBody>
      </p:sp>
      <p:sp>
        <p:nvSpPr>
          <p:cNvPr id="5387" name="Rectangle 305"/>
          <p:cNvSpPr>
            <a:spLocks noChangeArrowheads="1"/>
          </p:cNvSpPr>
          <p:nvPr/>
        </p:nvSpPr>
        <p:spPr bwMode="auto">
          <a:xfrm>
            <a:off x="2916238" y="6597650"/>
            <a:ext cx="3602037" cy="260350"/>
          </a:xfrm>
          <a:prstGeom prst="rect">
            <a:avLst/>
          </a:prstGeom>
          <a:gradFill rotWithShape="1">
            <a:gsLst>
              <a:gs pos="0">
                <a:srgbClr val="663300"/>
              </a:gs>
              <a:gs pos="50000">
                <a:srgbClr val="D9CCBF"/>
              </a:gs>
              <a:gs pos="100000">
                <a:srgbClr val="663300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 smtClean="0">
                <a:solidFill>
                  <a:srgbClr val="000000"/>
                </a:solidFill>
                <a:latin typeface="Times New Roman" pitchFamily="18" charset="0"/>
              </a:rPr>
              <a:t>Общественно – профессиональная и международная аккредитация </a:t>
            </a:r>
          </a:p>
          <a:p>
            <a:pPr algn="ctr"/>
            <a:r>
              <a:rPr lang="ru-RU" sz="1000" b="1" smtClean="0">
                <a:solidFill>
                  <a:srgbClr val="000000"/>
                </a:solidFill>
                <a:latin typeface="Times New Roman" pitchFamily="18" charset="0"/>
              </a:rPr>
              <a:t>образовательных программ</a:t>
            </a:r>
          </a:p>
        </p:txBody>
      </p:sp>
      <p:sp>
        <p:nvSpPr>
          <p:cNvPr id="5388" name="Line 306"/>
          <p:cNvSpPr>
            <a:spLocks noChangeShapeType="1"/>
          </p:cNvSpPr>
          <p:nvPr/>
        </p:nvSpPr>
        <p:spPr bwMode="auto">
          <a:xfrm>
            <a:off x="6011863" y="4652963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89" name="Line 307"/>
          <p:cNvSpPr>
            <a:spLocks noChangeShapeType="1"/>
          </p:cNvSpPr>
          <p:nvPr/>
        </p:nvSpPr>
        <p:spPr bwMode="auto">
          <a:xfrm>
            <a:off x="6084888" y="530066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90" name="Line 308"/>
          <p:cNvSpPr>
            <a:spLocks noChangeShapeType="1"/>
          </p:cNvSpPr>
          <p:nvPr/>
        </p:nvSpPr>
        <p:spPr bwMode="auto">
          <a:xfrm>
            <a:off x="6156325" y="58769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91" name="Line 309"/>
          <p:cNvSpPr>
            <a:spLocks noChangeShapeType="1"/>
          </p:cNvSpPr>
          <p:nvPr/>
        </p:nvSpPr>
        <p:spPr bwMode="auto">
          <a:xfrm>
            <a:off x="6011863" y="4652963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92" name="Line 310"/>
          <p:cNvSpPr>
            <a:spLocks noChangeShapeType="1"/>
          </p:cNvSpPr>
          <p:nvPr/>
        </p:nvSpPr>
        <p:spPr bwMode="auto">
          <a:xfrm>
            <a:off x="6084888" y="530066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93" name="Line 311"/>
          <p:cNvSpPr>
            <a:spLocks noChangeShapeType="1"/>
          </p:cNvSpPr>
          <p:nvPr/>
        </p:nvSpPr>
        <p:spPr bwMode="auto">
          <a:xfrm flipH="1">
            <a:off x="5651500" y="3644900"/>
            <a:ext cx="5048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94" name="Line 312"/>
          <p:cNvSpPr>
            <a:spLocks noChangeShapeType="1"/>
          </p:cNvSpPr>
          <p:nvPr/>
        </p:nvSpPr>
        <p:spPr bwMode="auto">
          <a:xfrm>
            <a:off x="6156325" y="5876925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95" name="Line 313"/>
          <p:cNvSpPr>
            <a:spLocks noChangeShapeType="1"/>
          </p:cNvSpPr>
          <p:nvPr/>
        </p:nvSpPr>
        <p:spPr bwMode="auto">
          <a:xfrm>
            <a:off x="6011863" y="4652963"/>
            <a:ext cx="1296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96" name="Line 314"/>
          <p:cNvSpPr>
            <a:spLocks noChangeShapeType="1"/>
          </p:cNvSpPr>
          <p:nvPr/>
        </p:nvSpPr>
        <p:spPr bwMode="auto">
          <a:xfrm>
            <a:off x="6084888" y="5300663"/>
            <a:ext cx="86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97" name="Line 315"/>
          <p:cNvSpPr>
            <a:spLocks noChangeShapeType="1"/>
          </p:cNvSpPr>
          <p:nvPr/>
        </p:nvSpPr>
        <p:spPr bwMode="auto">
          <a:xfrm>
            <a:off x="6156325" y="5876925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98" name="Line 316"/>
          <p:cNvSpPr>
            <a:spLocks noChangeShapeType="1"/>
          </p:cNvSpPr>
          <p:nvPr/>
        </p:nvSpPr>
        <p:spPr bwMode="auto">
          <a:xfrm>
            <a:off x="6011863" y="4652963"/>
            <a:ext cx="12969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99" name="Line 317"/>
          <p:cNvSpPr>
            <a:spLocks noChangeShapeType="1"/>
          </p:cNvSpPr>
          <p:nvPr/>
        </p:nvSpPr>
        <p:spPr bwMode="auto">
          <a:xfrm>
            <a:off x="6084888" y="5300663"/>
            <a:ext cx="86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00" name="Arc 320"/>
          <p:cNvSpPr>
            <a:spLocks/>
          </p:cNvSpPr>
          <p:nvPr/>
        </p:nvSpPr>
        <p:spPr bwMode="auto">
          <a:xfrm flipV="1">
            <a:off x="179388" y="4652963"/>
            <a:ext cx="863600" cy="298450"/>
          </a:xfrm>
          <a:custGeom>
            <a:avLst/>
            <a:gdLst>
              <a:gd name="T0" fmla="*/ 47909212 w 43200"/>
              <a:gd name="T1" fmla="*/ 2147483647 h 22399"/>
              <a:gd name="T2" fmla="*/ 2147483647 w 43200"/>
              <a:gd name="T3" fmla="*/ 2147483647 h 22399"/>
              <a:gd name="T4" fmla="*/ 2147483647 w 43200"/>
              <a:gd name="T5" fmla="*/ 2147483647 h 22399"/>
              <a:gd name="T6" fmla="*/ 0 60000 65536"/>
              <a:gd name="T7" fmla="*/ 0 60000 65536"/>
              <a:gd name="T8" fmla="*/ 0 60000 65536"/>
              <a:gd name="T9" fmla="*/ 0 w 43200"/>
              <a:gd name="T10" fmla="*/ 0 h 22399"/>
              <a:gd name="T11" fmla="*/ 43200 w 43200"/>
              <a:gd name="T12" fmla="*/ 22399 h 223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2399" fill="none" extrusionOk="0">
                <a:moveTo>
                  <a:pt x="14" y="22399"/>
                </a:moveTo>
                <a:cubicBezTo>
                  <a:pt x="4" y="22132"/>
                  <a:pt x="0" y="2186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</a:path>
              <a:path w="43200" h="22399" stroke="0" extrusionOk="0">
                <a:moveTo>
                  <a:pt x="14" y="22399"/>
                </a:moveTo>
                <a:cubicBezTo>
                  <a:pt x="4" y="22132"/>
                  <a:pt x="0" y="2186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-1"/>
                  <a:pt x="43199" y="9670"/>
                  <a:pt x="43200" y="21599"/>
                </a:cubicBezTo>
                <a:lnTo>
                  <a:pt x="2160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01" name="Line 322"/>
          <p:cNvSpPr>
            <a:spLocks noChangeShapeType="1"/>
          </p:cNvSpPr>
          <p:nvPr/>
        </p:nvSpPr>
        <p:spPr bwMode="auto">
          <a:xfrm>
            <a:off x="2339975" y="40481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02" name="Line 323"/>
          <p:cNvSpPr>
            <a:spLocks noChangeShapeType="1"/>
          </p:cNvSpPr>
          <p:nvPr/>
        </p:nvSpPr>
        <p:spPr bwMode="auto">
          <a:xfrm>
            <a:off x="5003800" y="40481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03" name="Line 324"/>
          <p:cNvSpPr>
            <a:spLocks noChangeShapeType="1"/>
          </p:cNvSpPr>
          <p:nvPr/>
        </p:nvSpPr>
        <p:spPr bwMode="auto">
          <a:xfrm>
            <a:off x="7451725" y="4048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04" name="Line 330"/>
          <p:cNvSpPr>
            <a:spLocks noChangeShapeType="1"/>
          </p:cNvSpPr>
          <p:nvPr/>
        </p:nvSpPr>
        <p:spPr bwMode="auto">
          <a:xfrm>
            <a:off x="2339975" y="692150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05" name="Line 331"/>
          <p:cNvSpPr>
            <a:spLocks noChangeShapeType="1"/>
          </p:cNvSpPr>
          <p:nvPr/>
        </p:nvSpPr>
        <p:spPr bwMode="auto">
          <a:xfrm>
            <a:off x="5003800" y="6921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06" name="Line 332"/>
          <p:cNvSpPr>
            <a:spLocks noChangeShapeType="1"/>
          </p:cNvSpPr>
          <p:nvPr/>
        </p:nvSpPr>
        <p:spPr bwMode="auto">
          <a:xfrm>
            <a:off x="5003800" y="692150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07" name="Line 333"/>
          <p:cNvSpPr>
            <a:spLocks noChangeShapeType="1"/>
          </p:cNvSpPr>
          <p:nvPr/>
        </p:nvSpPr>
        <p:spPr bwMode="auto">
          <a:xfrm>
            <a:off x="7308850" y="692150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08" name="Line 334"/>
          <p:cNvSpPr>
            <a:spLocks noChangeShapeType="1"/>
          </p:cNvSpPr>
          <p:nvPr/>
        </p:nvSpPr>
        <p:spPr bwMode="auto">
          <a:xfrm>
            <a:off x="2339975" y="765175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09" name="Line 335"/>
          <p:cNvSpPr>
            <a:spLocks noChangeShapeType="1"/>
          </p:cNvSpPr>
          <p:nvPr/>
        </p:nvSpPr>
        <p:spPr bwMode="auto">
          <a:xfrm>
            <a:off x="5003800" y="7651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10" name="Line 336"/>
          <p:cNvSpPr>
            <a:spLocks noChangeShapeType="1"/>
          </p:cNvSpPr>
          <p:nvPr/>
        </p:nvSpPr>
        <p:spPr bwMode="auto">
          <a:xfrm>
            <a:off x="6156325" y="1268413"/>
            <a:ext cx="5032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11" name="Line 337"/>
          <p:cNvSpPr>
            <a:spLocks noChangeShapeType="1"/>
          </p:cNvSpPr>
          <p:nvPr/>
        </p:nvSpPr>
        <p:spPr bwMode="auto">
          <a:xfrm flipH="1">
            <a:off x="6659563" y="1412875"/>
            <a:ext cx="2889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12" name="Line 338"/>
          <p:cNvSpPr>
            <a:spLocks noChangeShapeType="1"/>
          </p:cNvSpPr>
          <p:nvPr/>
        </p:nvSpPr>
        <p:spPr bwMode="auto">
          <a:xfrm>
            <a:off x="4284663" y="9810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13" name="Line 339"/>
          <p:cNvSpPr>
            <a:spLocks noChangeShapeType="1"/>
          </p:cNvSpPr>
          <p:nvPr/>
        </p:nvSpPr>
        <p:spPr bwMode="auto">
          <a:xfrm>
            <a:off x="4140200" y="981075"/>
            <a:ext cx="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14" name="Line 340"/>
          <p:cNvSpPr>
            <a:spLocks noChangeShapeType="1"/>
          </p:cNvSpPr>
          <p:nvPr/>
        </p:nvSpPr>
        <p:spPr bwMode="auto">
          <a:xfrm>
            <a:off x="684213" y="981075"/>
            <a:ext cx="6696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15" name="Line 341"/>
          <p:cNvSpPr>
            <a:spLocks noChangeShapeType="1"/>
          </p:cNvSpPr>
          <p:nvPr/>
        </p:nvSpPr>
        <p:spPr bwMode="auto">
          <a:xfrm>
            <a:off x="2339975" y="765175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16" name="Line 342"/>
          <p:cNvSpPr>
            <a:spLocks noChangeShapeType="1"/>
          </p:cNvSpPr>
          <p:nvPr/>
        </p:nvSpPr>
        <p:spPr bwMode="auto">
          <a:xfrm>
            <a:off x="4140200" y="981075"/>
            <a:ext cx="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17" name="Line 343"/>
          <p:cNvSpPr>
            <a:spLocks noChangeShapeType="1"/>
          </p:cNvSpPr>
          <p:nvPr/>
        </p:nvSpPr>
        <p:spPr bwMode="auto">
          <a:xfrm>
            <a:off x="2339975" y="40481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18" name="Line 344"/>
          <p:cNvSpPr>
            <a:spLocks noChangeShapeType="1"/>
          </p:cNvSpPr>
          <p:nvPr/>
        </p:nvSpPr>
        <p:spPr bwMode="auto">
          <a:xfrm>
            <a:off x="5003800" y="40481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19" name="Line 345"/>
          <p:cNvSpPr>
            <a:spLocks noChangeShapeType="1"/>
          </p:cNvSpPr>
          <p:nvPr/>
        </p:nvSpPr>
        <p:spPr bwMode="auto">
          <a:xfrm>
            <a:off x="684213" y="981075"/>
            <a:ext cx="6696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20" name="Line 346"/>
          <p:cNvSpPr>
            <a:spLocks noChangeShapeType="1"/>
          </p:cNvSpPr>
          <p:nvPr/>
        </p:nvSpPr>
        <p:spPr bwMode="auto">
          <a:xfrm>
            <a:off x="2339975" y="765175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21" name="Line 347"/>
          <p:cNvSpPr>
            <a:spLocks noChangeShapeType="1"/>
          </p:cNvSpPr>
          <p:nvPr/>
        </p:nvSpPr>
        <p:spPr bwMode="auto">
          <a:xfrm>
            <a:off x="4140200" y="981075"/>
            <a:ext cx="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22" name="Line 348"/>
          <p:cNvSpPr>
            <a:spLocks noChangeShapeType="1"/>
          </p:cNvSpPr>
          <p:nvPr/>
        </p:nvSpPr>
        <p:spPr bwMode="auto">
          <a:xfrm>
            <a:off x="7308850" y="40481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23" name="Line 349"/>
          <p:cNvSpPr>
            <a:spLocks noChangeShapeType="1"/>
          </p:cNvSpPr>
          <p:nvPr/>
        </p:nvSpPr>
        <p:spPr bwMode="auto">
          <a:xfrm>
            <a:off x="2339975" y="40481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24" name="Line 350"/>
          <p:cNvSpPr>
            <a:spLocks noChangeShapeType="1"/>
          </p:cNvSpPr>
          <p:nvPr/>
        </p:nvSpPr>
        <p:spPr bwMode="auto">
          <a:xfrm>
            <a:off x="5003800" y="40481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25" name="Line 351"/>
          <p:cNvSpPr>
            <a:spLocks noChangeShapeType="1"/>
          </p:cNvSpPr>
          <p:nvPr/>
        </p:nvSpPr>
        <p:spPr bwMode="auto">
          <a:xfrm>
            <a:off x="2339975" y="765175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26" name="Line 352"/>
          <p:cNvSpPr>
            <a:spLocks noChangeShapeType="1"/>
          </p:cNvSpPr>
          <p:nvPr/>
        </p:nvSpPr>
        <p:spPr bwMode="auto">
          <a:xfrm>
            <a:off x="684213" y="981075"/>
            <a:ext cx="6696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27" name="Line 353"/>
          <p:cNvSpPr>
            <a:spLocks noChangeShapeType="1"/>
          </p:cNvSpPr>
          <p:nvPr/>
        </p:nvSpPr>
        <p:spPr bwMode="auto">
          <a:xfrm>
            <a:off x="7308850" y="40481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28" name="Line 354"/>
          <p:cNvSpPr>
            <a:spLocks noChangeShapeType="1"/>
          </p:cNvSpPr>
          <p:nvPr/>
        </p:nvSpPr>
        <p:spPr bwMode="auto">
          <a:xfrm>
            <a:off x="2339975" y="40481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29" name="Line 355"/>
          <p:cNvSpPr>
            <a:spLocks noChangeShapeType="1"/>
          </p:cNvSpPr>
          <p:nvPr/>
        </p:nvSpPr>
        <p:spPr bwMode="auto">
          <a:xfrm>
            <a:off x="5003800" y="40481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30" name="Line 356"/>
          <p:cNvSpPr>
            <a:spLocks noChangeShapeType="1"/>
          </p:cNvSpPr>
          <p:nvPr/>
        </p:nvSpPr>
        <p:spPr bwMode="auto">
          <a:xfrm>
            <a:off x="2339975" y="765175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31" name="Line 357"/>
          <p:cNvSpPr>
            <a:spLocks noChangeShapeType="1"/>
          </p:cNvSpPr>
          <p:nvPr/>
        </p:nvSpPr>
        <p:spPr bwMode="auto">
          <a:xfrm>
            <a:off x="684213" y="981075"/>
            <a:ext cx="6696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32" name="Line 358"/>
          <p:cNvSpPr>
            <a:spLocks noChangeShapeType="1"/>
          </p:cNvSpPr>
          <p:nvPr/>
        </p:nvSpPr>
        <p:spPr bwMode="auto">
          <a:xfrm>
            <a:off x="7308850" y="404813"/>
            <a:ext cx="0" cy="7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33" name="Line 359"/>
          <p:cNvSpPr>
            <a:spLocks noChangeShapeType="1"/>
          </p:cNvSpPr>
          <p:nvPr/>
        </p:nvSpPr>
        <p:spPr bwMode="auto">
          <a:xfrm>
            <a:off x="2339975" y="404813"/>
            <a:ext cx="0" cy="7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34" name="Line 360"/>
          <p:cNvSpPr>
            <a:spLocks noChangeShapeType="1"/>
          </p:cNvSpPr>
          <p:nvPr/>
        </p:nvSpPr>
        <p:spPr bwMode="auto">
          <a:xfrm>
            <a:off x="5003800" y="404813"/>
            <a:ext cx="0" cy="7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35" name="Line 361"/>
          <p:cNvSpPr>
            <a:spLocks noChangeShapeType="1"/>
          </p:cNvSpPr>
          <p:nvPr/>
        </p:nvSpPr>
        <p:spPr bwMode="auto">
          <a:xfrm>
            <a:off x="2339975" y="765175"/>
            <a:ext cx="4968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36" name="Line 362"/>
          <p:cNvSpPr>
            <a:spLocks noChangeShapeType="1"/>
          </p:cNvSpPr>
          <p:nvPr/>
        </p:nvSpPr>
        <p:spPr bwMode="auto">
          <a:xfrm flipV="1">
            <a:off x="684213" y="981075"/>
            <a:ext cx="0" cy="7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37" name="Line 363"/>
          <p:cNvSpPr>
            <a:spLocks noChangeShapeType="1"/>
          </p:cNvSpPr>
          <p:nvPr/>
        </p:nvSpPr>
        <p:spPr bwMode="auto">
          <a:xfrm>
            <a:off x="5003800" y="7651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38" name="Line 364"/>
          <p:cNvSpPr>
            <a:spLocks noChangeShapeType="1"/>
          </p:cNvSpPr>
          <p:nvPr/>
        </p:nvSpPr>
        <p:spPr bwMode="auto">
          <a:xfrm>
            <a:off x="684213" y="981075"/>
            <a:ext cx="6696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39" name="Line 365"/>
          <p:cNvSpPr>
            <a:spLocks noChangeShapeType="1"/>
          </p:cNvSpPr>
          <p:nvPr/>
        </p:nvSpPr>
        <p:spPr bwMode="auto">
          <a:xfrm>
            <a:off x="5003800" y="765175"/>
            <a:ext cx="0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40" name="Line 366"/>
          <p:cNvSpPr>
            <a:spLocks noChangeShapeType="1"/>
          </p:cNvSpPr>
          <p:nvPr/>
        </p:nvSpPr>
        <p:spPr bwMode="auto">
          <a:xfrm>
            <a:off x="684213" y="981075"/>
            <a:ext cx="66960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41" name="Line 367"/>
          <p:cNvSpPr>
            <a:spLocks noChangeShapeType="1"/>
          </p:cNvSpPr>
          <p:nvPr/>
        </p:nvSpPr>
        <p:spPr bwMode="auto">
          <a:xfrm>
            <a:off x="8532813" y="2997200"/>
            <a:ext cx="0" cy="10080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40" name="Oval 368"/>
          <p:cNvSpPr>
            <a:spLocks noChangeArrowheads="1"/>
          </p:cNvSpPr>
          <p:nvPr/>
        </p:nvSpPr>
        <p:spPr bwMode="auto">
          <a:xfrm>
            <a:off x="8027988" y="4076700"/>
            <a:ext cx="433387" cy="215900"/>
          </a:xfrm>
          <a:prstGeom prst="ellipse">
            <a:avLst/>
          </a:prstGeom>
          <a:gradFill rotWithShape="1">
            <a:gsLst>
              <a:gs pos="0">
                <a:srgbClr val="CC66FF">
                  <a:gamma/>
                  <a:shade val="46275"/>
                  <a:invGamma/>
                </a:srgbClr>
              </a:gs>
              <a:gs pos="50000">
                <a:srgbClr val="CC66FF">
                  <a:alpha val="23000"/>
                </a:srgbClr>
              </a:gs>
              <a:gs pos="100000">
                <a:srgbClr val="CC66FF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НИЛ</a:t>
            </a:r>
          </a:p>
        </p:txBody>
      </p:sp>
      <p:sp>
        <p:nvSpPr>
          <p:cNvPr id="3441" name="Oval 369"/>
          <p:cNvSpPr>
            <a:spLocks noChangeArrowheads="1"/>
          </p:cNvSpPr>
          <p:nvPr/>
        </p:nvSpPr>
        <p:spPr bwMode="auto">
          <a:xfrm>
            <a:off x="8710613" y="4076700"/>
            <a:ext cx="433387" cy="215900"/>
          </a:xfrm>
          <a:prstGeom prst="ellipse">
            <a:avLst/>
          </a:prstGeom>
          <a:gradFill rotWithShape="1">
            <a:gsLst>
              <a:gs pos="0">
                <a:srgbClr val="CC66FF">
                  <a:gamma/>
                  <a:shade val="46275"/>
                  <a:invGamma/>
                </a:srgbClr>
              </a:gs>
              <a:gs pos="50000">
                <a:srgbClr val="CC66FF">
                  <a:alpha val="16000"/>
                </a:srgbClr>
              </a:gs>
              <a:gs pos="100000">
                <a:srgbClr val="CC66FF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НИЛ</a:t>
            </a:r>
          </a:p>
        </p:txBody>
      </p:sp>
      <p:sp>
        <p:nvSpPr>
          <p:cNvPr id="3442" name="Oval 370"/>
          <p:cNvSpPr>
            <a:spLocks noChangeArrowheads="1"/>
          </p:cNvSpPr>
          <p:nvPr/>
        </p:nvSpPr>
        <p:spPr bwMode="auto">
          <a:xfrm>
            <a:off x="8316913" y="4292600"/>
            <a:ext cx="433387" cy="215900"/>
          </a:xfrm>
          <a:prstGeom prst="ellipse">
            <a:avLst/>
          </a:prstGeom>
          <a:gradFill rotWithShape="1">
            <a:gsLst>
              <a:gs pos="0">
                <a:srgbClr val="CC66FF">
                  <a:gamma/>
                  <a:shade val="46275"/>
                  <a:invGamma/>
                </a:srgbClr>
              </a:gs>
              <a:gs pos="50000">
                <a:srgbClr val="CC66FF">
                  <a:alpha val="16000"/>
                </a:srgbClr>
              </a:gs>
              <a:gs pos="100000">
                <a:srgbClr val="CC66FF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000">
                <a:solidFill>
                  <a:srgbClr val="000000"/>
                </a:solidFill>
                <a:latin typeface="Times New Roman" pitchFamily="18" charset="0"/>
              </a:rPr>
              <a:t>НИЛ</a:t>
            </a:r>
          </a:p>
        </p:txBody>
      </p:sp>
      <p:sp>
        <p:nvSpPr>
          <p:cNvPr id="3443" name="Oval 371"/>
          <p:cNvSpPr>
            <a:spLocks noChangeArrowheads="1"/>
          </p:cNvSpPr>
          <p:nvPr/>
        </p:nvSpPr>
        <p:spPr bwMode="auto">
          <a:xfrm>
            <a:off x="8027988" y="5157788"/>
            <a:ext cx="431800" cy="215900"/>
          </a:xfrm>
          <a:prstGeom prst="ellipse">
            <a:avLst/>
          </a:prstGeom>
          <a:gradFill rotWithShape="1">
            <a:gsLst>
              <a:gs pos="0">
                <a:srgbClr val="CC66FF">
                  <a:gamma/>
                  <a:shade val="46275"/>
                  <a:invGamma/>
                </a:srgbClr>
              </a:gs>
              <a:gs pos="50000">
                <a:srgbClr val="CC66FF">
                  <a:alpha val="16000"/>
                </a:srgbClr>
              </a:gs>
              <a:gs pos="100000">
                <a:srgbClr val="CC66FF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900">
                <a:solidFill>
                  <a:srgbClr val="000000"/>
                </a:solidFill>
                <a:latin typeface="Times New Roman" pitchFamily="18" charset="0"/>
              </a:rPr>
              <a:t>Грант</a:t>
            </a:r>
          </a:p>
        </p:txBody>
      </p:sp>
      <p:sp>
        <p:nvSpPr>
          <p:cNvPr id="3444" name="Oval 372"/>
          <p:cNvSpPr>
            <a:spLocks noChangeArrowheads="1"/>
          </p:cNvSpPr>
          <p:nvPr/>
        </p:nvSpPr>
        <p:spPr bwMode="auto">
          <a:xfrm>
            <a:off x="8712200" y="5084763"/>
            <a:ext cx="431800" cy="288925"/>
          </a:xfrm>
          <a:prstGeom prst="ellipse">
            <a:avLst/>
          </a:prstGeom>
          <a:gradFill rotWithShape="1">
            <a:gsLst>
              <a:gs pos="0">
                <a:srgbClr val="CC66FF">
                  <a:gamma/>
                  <a:shade val="46275"/>
                  <a:invGamma/>
                </a:srgbClr>
              </a:gs>
              <a:gs pos="50000">
                <a:srgbClr val="CC66FF">
                  <a:alpha val="16000"/>
                </a:srgbClr>
              </a:gs>
              <a:gs pos="100000">
                <a:srgbClr val="CC66FF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900">
                <a:solidFill>
                  <a:srgbClr val="000000"/>
                </a:solidFill>
                <a:latin typeface="Times New Roman" pitchFamily="18" charset="0"/>
              </a:rPr>
              <a:t>Грант</a:t>
            </a:r>
          </a:p>
        </p:txBody>
      </p:sp>
      <p:sp>
        <p:nvSpPr>
          <p:cNvPr id="3445" name="Oval 373"/>
          <p:cNvSpPr>
            <a:spLocks noChangeArrowheads="1"/>
          </p:cNvSpPr>
          <p:nvPr/>
        </p:nvSpPr>
        <p:spPr bwMode="auto">
          <a:xfrm>
            <a:off x="8316913" y="5300663"/>
            <a:ext cx="431800" cy="215900"/>
          </a:xfrm>
          <a:prstGeom prst="ellipse">
            <a:avLst/>
          </a:prstGeom>
          <a:gradFill rotWithShape="1">
            <a:gsLst>
              <a:gs pos="0">
                <a:srgbClr val="CC66FF">
                  <a:gamma/>
                  <a:shade val="46275"/>
                  <a:invGamma/>
                </a:srgbClr>
              </a:gs>
              <a:gs pos="50000">
                <a:srgbClr val="CC66FF">
                  <a:alpha val="16000"/>
                </a:srgbClr>
              </a:gs>
              <a:gs pos="100000">
                <a:srgbClr val="CC66FF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900">
                <a:solidFill>
                  <a:srgbClr val="000000"/>
                </a:solidFill>
                <a:latin typeface="Times New Roman" pitchFamily="18" charset="0"/>
              </a:rPr>
              <a:t>Грант</a:t>
            </a:r>
          </a:p>
        </p:txBody>
      </p:sp>
      <p:sp>
        <p:nvSpPr>
          <p:cNvPr id="3446" name="Oval 374"/>
          <p:cNvSpPr>
            <a:spLocks noChangeArrowheads="1"/>
          </p:cNvSpPr>
          <p:nvPr/>
        </p:nvSpPr>
        <p:spPr bwMode="auto">
          <a:xfrm>
            <a:off x="8639175" y="5949950"/>
            <a:ext cx="504825" cy="217488"/>
          </a:xfrm>
          <a:prstGeom prst="ellipse">
            <a:avLst/>
          </a:prstGeom>
          <a:gradFill rotWithShape="1">
            <a:gsLst>
              <a:gs pos="0">
                <a:srgbClr val="CC66FF">
                  <a:gamma/>
                  <a:shade val="46275"/>
                  <a:invGamma/>
                </a:srgbClr>
              </a:gs>
              <a:gs pos="50000">
                <a:srgbClr val="CC66FF">
                  <a:alpha val="23000"/>
                </a:srgbClr>
              </a:gs>
              <a:gs pos="100000">
                <a:srgbClr val="CC66FF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600">
                <a:solidFill>
                  <a:srgbClr val="000000"/>
                </a:solidFill>
                <a:latin typeface="Times New Roman" pitchFamily="18" charset="0"/>
              </a:rPr>
              <a:t>Дис. совет</a:t>
            </a:r>
          </a:p>
        </p:txBody>
      </p:sp>
      <p:sp>
        <p:nvSpPr>
          <p:cNvPr id="3447" name="Oval 375"/>
          <p:cNvSpPr>
            <a:spLocks noChangeArrowheads="1"/>
          </p:cNvSpPr>
          <p:nvPr/>
        </p:nvSpPr>
        <p:spPr bwMode="auto">
          <a:xfrm>
            <a:off x="8101013" y="5949950"/>
            <a:ext cx="503237" cy="217488"/>
          </a:xfrm>
          <a:prstGeom prst="ellipse">
            <a:avLst/>
          </a:prstGeom>
          <a:gradFill rotWithShape="1">
            <a:gsLst>
              <a:gs pos="0">
                <a:srgbClr val="CC66FF">
                  <a:gamma/>
                  <a:shade val="46275"/>
                  <a:invGamma/>
                </a:srgbClr>
              </a:gs>
              <a:gs pos="50000">
                <a:srgbClr val="CC66FF">
                  <a:alpha val="16000"/>
                </a:srgbClr>
              </a:gs>
              <a:gs pos="100000">
                <a:srgbClr val="CC66FF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600">
                <a:solidFill>
                  <a:srgbClr val="000000"/>
                </a:solidFill>
                <a:latin typeface="Times New Roman" pitchFamily="18" charset="0"/>
              </a:rPr>
              <a:t>Дис. совет</a:t>
            </a:r>
          </a:p>
        </p:txBody>
      </p:sp>
      <p:cxnSp>
        <p:nvCxnSpPr>
          <p:cNvPr id="5466" name="AutoShape 376"/>
          <p:cNvCxnSpPr>
            <a:cxnSpLocks noChangeShapeType="1"/>
          </p:cNvCxnSpPr>
          <p:nvPr/>
        </p:nvCxnSpPr>
        <p:spPr bwMode="auto">
          <a:xfrm rot="16200000" flipH="1">
            <a:off x="8620919" y="5688807"/>
            <a:ext cx="1587" cy="895350"/>
          </a:xfrm>
          <a:prstGeom prst="curvedConnector3">
            <a:avLst>
              <a:gd name="adj1" fmla="val 19900009"/>
            </a:avLst>
          </a:prstGeom>
          <a:noFill/>
          <a:ln w="38100">
            <a:solidFill>
              <a:srgbClr val="8E00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67" name="Line 377"/>
          <p:cNvSpPr>
            <a:spLocks noChangeShapeType="1"/>
          </p:cNvSpPr>
          <p:nvPr/>
        </p:nvSpPr>
        <p:spPr bwMode="auto">
          <a:xfrm flipV="1">
            <a:off x="8388350" y="4005263"/>
            <a:ext cx="144463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68" name="Line 378"/>
          <p:cNvSpPr>
            <a:spLocks noChangeShapeType="1"/>
          </p:cNvSpPr>
          <p:nvPr/>
        </p:nvSpPr>
        <p:spPr bwMode="auto">
          <a:xfrm>
            <a:off x="8532813" y="4005263"/>
            <a:ext cx="2873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5469" name="AutoShape 379"/>
          <p:cNvCxnSpPr>
            <a:cxnSpLocks noChangeShapeType="1"/>
          </p:cNvCxnSpPr>
          <p:nvPr/>
        </p:nvCxnSpPr>
        <p:spPr bwMode="auto">
          <a:xfrm rot="16200000" flipH="1">
            <a:off x="8505032" y="3817144"/>
            <a:ext cx="1587" cy="809625"/>
          </a:xfrm>
          <a:prstGeom prst="curvedConnector3">
            <a:avLst>
              <a:gd name="adj1" fmla="val 18800009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70" name="AutoShape 380"/>
          <p:cNvCxnSpPr>
            <a:cxnSpLocks noChangeShapeType="1"/>
          </p:cNvCxnSpPr>
          <p:nvPr/>
        </p:nvCxnSpPr>
        <p:spPr bwMode="auto">
          <a:xfrm rot="16200000" flipH="1">
            <a:off x="8539957" y="4934744"/>
            <a:ext cx="1587" cy="879475"/>
          </a:xfrm>
          <a:prstGeom prst="curvedConnector3">
            <a:avLst>
              <a:gd name="adj1" fmla="val 18000009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71" name="AutoShape 381"/>
          <p:cNvCxnSpPr>
            <a:cxnSpLocks noChangeShapeType="1"/>
          </p:cNvCxnSpPr>
          <p:nvPr/>
        </p:nvCxnSpPr>
        <p:spPr bwMode="auto">
          <a:xfrm rot="16200000" flipH="1">
            <a:off x="8505032" y="3817144"/>
            <a:ext cx="1587" cy="809625"/>
          </a:xfrm>
          <a:prstGeom prst="curvedConnector3">
            <a:avLst>
              <a:gd name="adj1" fmla="val 18800009"/>
            </a:avLst>
          </a:prstGeom>
          <a:noFill/>
          <a:ln w="38100">
            <a:solidFill>
              <a:srgbClr val="8E00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72" name="AutoShape 382"/>
          <p:cNvCxnSpPr>
            <a:cxnSpLocks noChangeShapeType="1"/>
          </p:cNvCxnSpPr>
          <p:nvPr/>
        </p:nvCxnSpPr>
        <p:spPr bwMode="auto">
          <a:xfrm rot="16200000" flipH="1">
            <a:off x="8539957" y="4934744"/>
            <a:ext cx="1587" cy="879475"/>
          </a:xfrm>
          <a:prstGeom prst="curvedConnector3">
            <a:avLst>
              <a:gd name="adj1" fmla="val 18000009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73" name="Line 386"/>
          <p:cNvSpPr>
            <a:spLocks noChangeShapeType="1"/>
          </p:cNvSpPr>
          <p:nvPr/>
        </p:nvSpPr>
        <p:spPr bwMode="auto">
          <a:xfrm flipH="1">
            <a:off x="8243888" y="5013325"/>
            <a:ext cx="2889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74" name="Line 387"/>
          <p:cNvSpPr>
            <a:spLocks noChangeShapeType="1"/>
          </p:cNvSpPr>
          <p:nvPr/>
        </p:nvSpPr>
        <p:spPr bwMode="auto">
          <a:xfrm>
            <a:off x="8532813" y="5013325"/>
            <a:ext cx="2159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75" name="Line 388"/>
          <p:cNvSpPr>
            <a:spLocks noChangeShapeType="1"/>
          </p:cNvSpPr>
          <p:nvPr/>
        </p:nvSpPr>
        <p:spPr bwMode="auto">
          <a:xfrm>
            <a:off x="8532813" y="50133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76" name="Line 389"/>
          <p:cNvSpPr>
            <a:spLocks noChangeShapeType="1"/>
          </p:cNvSpPr>
          <p:nvPr/>
        </p:nvSpPr>
        <p:spPr bwMode="auto">
          <a:xfrm>
            <a:off x="8532813" y="4508500"/>
            <a:ext cx="0" cy="504825"/>
          </a:xfrm>
          <a:prstGeom prst="line">
            <a:avLst/>
          </a:prstGeom>
          <a:noFill/>
          <a:ln w="38100">
            <a:solidFill>
              <a:srgbClr val="0000EA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77" name="Line 390"/>
          <p:cNvSpPr>
            <a:spLocks noChangeShapeType="1"/>
          </p:cNvSpPr>
          <p:nvPr/>
        </p:nvSpPr>
        <p:spPr bwMode="auto">
          <a:xfrm>
            <a:off x="8604250" y="5661025"/>
            <a:ext cx="0" cy="144463"/>
          </a:xfrm>
          <a:prstGeom prst="line">
            <a:avLst/>
          </a:prstGeom>
          <a:noFill/>
          <a:ln w="9525">
            <a:solidFill>
              <a:srgbClr val="CC99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78" name="Line 391"/>
          <p:cNvSpPr>
            <a:spLocks noChangeShapeType="1"/>
          </p:cNvSpPr>
          <p:nvPr/>
        </p:nvSpPr>
        <p:spPr bwMode="auto">
          <a:xfrm flipH="1">
            <a:off x="8459788" y="5805488"/>
            <a:ext cx="144462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79" name="Line 392"/>
          <p:cNvSpPr>
            <a:spLocks noChangeShapeType="1"/>
          </p:cNvSpPr>
          <p:nvPr/>
        </p:nvSpPr>
        <p:spPr bwMode="auto">
          <a:xfrm>
            <a:off x="8604250" y="5805488"/>
            <a:ext cx="2159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5480" name="AutoShape 394"/>
          <p:cNvCxnSpPr>
            <a:cxnSpLocks noChangeShapeType="1"/>
          </p:cNvCxnSpPr>
          <p:nvPr/>
        </p:nvCxnSpPr>
        <p:spPr bwMode="auto">
          <a:xfrm rot="16200000" flipH="1">
            <a:off x="8539957" y="4934744"/>
            <a:ext cx="1587" cy="879475"/>
          </a:xfrm>
          <a:prstGeom prst="curvedConnector3">
            <a:avLst>
              <a:gd name="adj1" fmla="val 18000009"/>
            </a:avLst>
          </a:prstGeom>
          <a:noFill/>
          <a:ln w="38100">
            <a:solidFill>
              <a:srgbClr val="8E00E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81" name="Line 395"/>
          <p:cNvSpPr>
            <a:spLocks noChangeShapeType="1"/>
          </p:cNvSpPr>
          <p:nvPr/>
        </p:nvSpPr>
        <p:spPr bwMode="auto">
          <a:xfrm>
            <a:off x="8604250" y="5661025"/>
            <a:ext cx="0" cy="144463"/>
          </a:xfrm>
          <a:prstGeom prst="line">
            <a:avLst/>
          </a:prstGeom>
          <a:noFill/>
          <a:ln w="38100">
            <a:solidFill>
              <a:srgbClr val="0000EA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82" name="AutoShape 400"/>
          <p:cNvSpPr>
            <a:spLocks noChangeArrowheads="1"/>
          </p:cNvSpPr>
          <p:nvPr/>
        </p:nvSpPr>
        <p:spPr bwMode="auto">
          <a:xfrm>
            <a:off x="4643438" y="1628775"/>
            <a:ext cx="649287" cy="71438"/>
          </a:xfrm>
          <a:prstGeom prst="leftRightArrow">
            <a:avLst>
              <a:gd name="adj1" fmla="val 50000"/>
              <a:gd name="adj2" fmla="val 18177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83" name="AutoShape 401"/>
          <p:cNvSpPr>
            <a:spLocks noChangeArrowheads="1"/>
          </p:cNvSpPr>
          <p:nvPr/>
        </p:nvSpPr>
        <p:spPr bwMode="auto">
          <a:xfrm>
            <a:off x="4572000" y="2133600"/>
            <a:ext cx="720725" cy="71438"/>
          </a:xfrm>
          <a:prstGeom prst="leftRightArrow">
            <a:avLst>
              <a:gd name="adj1" fmla="val 50000"/>
              <a:gd name="adj2" fmla="val 20177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84" name="AutoShape 403"/>
          <p:cNvSpPr>
            <a:spLocks noChangeArrowheads="1"/>
          </p:cNvSpPr>
          <p:nvPr/>
        </p:nvSpPr>
        <p:spPr bwMode="auto">
          <a:xfrm>
            <a:off x="4643438" y="2565400"/>
            <a:ext cx="649287" cy="71438"/>
          </a:xfrm>
          <a:prstGeom prst="leftRightArrow">
            <a:avLst>
              <a:gd name="adj1" fmla="val 50000"/>
              <a:gd name="adj2" fmla="val 18177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85" name="AutoShape 404"/>
          <p:cNvSpPr>
            <a:spLocks noChangeArrowheads="1"/>
          </p:cNvSpPr>
          <p:nvPr/>
        </p:nvSpPr>
        <p:spPr bwMode="auto">
          <a:xfrm>
            <a:off x="4643438" y="3068638"/>
            <a:ext cx="647700" cy="73025"/>
          </a:xfrm>
          <a:prstGeom prst="leftRightArrow">
            <a:avLst>
              <a:gd name="adj1" fmla="val 50000"/>
              <a:gd name="adj2" fmla="val 177391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86" name="Line 405"/>
          <p:cNvSpPr>
            <a:spLocks noChangeShapeType="1"/>
          </p:cNvSpPr>
          <p:nvPr/>
        </p:nvSpPr>
        <p:spPr bwMode="auto">
          <a:xfrm>
            <a:off x="2627313" y="33575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87" name="Line 406"/>
          <p:cNvSpPr>
            <a:spLocks noChangeShapeType="1"/>
          </p:cNvSpPr>
          <p:nvPr/>
        </p:nvSpPr>
        <p:spPr bwMode="auto">
          <a:xfrm>
            <a:off x="2627313" y="357346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88" name="Line 407"/>
          <p:cNvSpPr>
            <a:spLocks noChangeShapeType="1"/>
          </p:cNvSpPr>
          <p:nvPr/>
        </p:nvSpPr>
        <p:spPr bwMode="auto">
          <a:xfrm>
            <a:off x="4716463" y="357346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algn="ctr"/>
            <a:endParaRPr lang="ru-RU" sz="10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80" name="Oval 408"/>
          <p:cNvSpPr>
            <a:spLocks noChangeArrowheads="1"/>
          </p:cNvSpPr>
          <p:nvPr/>
        </p:nvSpPr>
        <p:spPr bwMode="auto">
          <a:xfrm>
            <a:off x="8459788" y="6165850"/>
            <a:ext cx="433387" cy="142875"/>
          </a:xfrm>
          <a:prstGeom prst="ellipse">
            <a:avLst/>
          </a:prstGeom>
          <a:gradFill rotWithShape="1">
            <a:gsLst>
              <a:gs pos="0">
                <a:srgbClr val="CC66FF">
                  <a:gamma/>
                  <a:shade val="46275"/>
                  <a:invGamma/>
                </a:srgbClr>
              </a:gs>
              <a:gs pos="50000">
                <a:srgbClr val="CC66FF">
                  <a:alpha val="16000"/>
                </a:srgbClr>
              </a:gs>
              <a:gs pos="100000">
                <a:srgbClr val="CC66FF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10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22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MininUniver">
      <a:dk1>
        <a:sysClr val="windowText" lastClr="000000"/>
      </a:dk1>
      <a:lt1>
        <a:srgbClr val="FFFFFF"/>
      </a:lt1>
      <a:dk2>
        <a:srgbClr val="C00000"/>
      </a:dk2>
      <a:lt2>
        <a:srgbClr val="FFFFFF"/>
      </a:lt2>
      <a:accent1>
        <a:srgbClr val="C00000"/>
      </a:accent1>
      <a:accent2>
        <a:srgbClr val="1F497D"/>
      </a:accent2>
      <a:accent3>
        <a:srgbClr val="4F81BD"/>
      </a:accent3>
      <a:accent4>
        <a:srgbClr val="FFFFFF"/>
      </a:accent4>
      <a:accent5>
        <a:srgbClr val="FF0000"/>
      </a:accent5>
      <a:accent6>
        <a:srgbClr val="FFC000"/>
      </a:accent6>
      <a:hlink>
        <a:srgbClr val="1F497D"/>
      </a:hlink>
      <a:folHlink>
        <a:srgbClr val="1F497D"/>
      </a:folHlink>
    </a:clrScheme>
    <a:fontScheme name="MininUniv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Углы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2308</TotalTime>
  <Words>1869</Words>
  <Application>Microsoft Office PowerPoint</Application>
  <PresentationFormat>Экран (4:3)</PresentationFormat>
  <Paragraphs>336</Paragraphs>
  <Slides>18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Тема Office</vt:lpstr>
      <vt:lpstr>Оформление по умолчанию</vt:lpstr>
      <vt:lpstr>1_Оформление по умолчанию</vt:lpstr>
      <vt:lpstr>2_Оформление по умолчанию</vt:lpstr>
      <vt:lpstr>1_Тема Office</vt:lpstr>
      <vt:lpstr>Углы</vt:lpstr>
      <vt:lpstr>Институализация региональной модели педагогического образования: построение системы современных социальных сервисов</vt:lpstr>
      <vt:lpstr>ВСЕ, кто есть – продукт педобразования</vt:lpstr>
      <vt:lpstr>Мрачные перспективы</vt:lpstr>
      <vt:lpstr>Задачи развития</vt:lpstr>
      <vt:lpstr>Педобразование – управление будущим через человека</vt:lpstr>
      <vt:lpstr>Визуализация: ПЕДАГОГ</vt:lpstr>
      <vt:lpstr>Образ педагога будущего: ИТМ</vt:lpstr>
      <vt:lpstr>РЕГИОНАЛЬНАЯ МОДЕЛЬ: НИЖЕГОРОДСКИЙ ВАРИАНТ</vt:lpstr>
      <vt:lpstr>Презентация PowerPoint</vt:lpstr>
      <vt:lpstr>Презентация PowerPoint</vt:lpstr>
      <vt:lpstr>       название: образовательный округ/образовательное партнерство/партнёрство  в подготовке педагогических кадров принцип: социально-экономическая среда с распределенным центром ответственности характеристики: - равноправие партнерства - вариативность процессов - открытость к развитию - открытость к внешней оценке  - вариативный механизм межбюджетных отношений -  совет директоров  - development center - единый центр прогнозирования - единый центр распределения     </vt:lpstr>
      <vt:lpstr>Проблемы взаимодействия рынка педагогического труда и  сферы педагогического образования</vt:lpstr>
      <vt:lpstr>Презентация PowerPoint</vt:lpstr>
      <vt:lpstr>Регионализация педагогического образования –  стратегическая задача по развитию кадрового потенциала России </vt:lpstr>
      <vt:lpstr>Задачи, которые необходимо решать Национальному  совету учителей НСУ</vt:lpstr>
      <vt:lpstr>Презентация PowerPoint</vt:lpstr>
      <vt:lpstr>Будущее педагогического университета</vt:lpstr>
      <vt:lpstr>Спасибо за внимание</vt:lpstr>
    </vt:vector>
  </TitlesOfParts>
  <Company>WolfishLair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Мининский университет</dc:title>
  <dc:creator>Александр Вишняков</dc:creator>
  <cp:lastModifiedBy>Windows User</cp:lastModifiedBy>
  <cp:revision>250</cp:revision>
  <dcterms:created xsi:type="dcterms:W3CDTF">2012-07-04T09:13:58Z</dcterms:created>
  <dcterms:modified xsi:type="dcterms:W3CDTF">2013-04-17T09:32:59Z</dcterms:modified>
</cp:coreProperties>
</file>