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8" r:id="rId2"/>
    <p:sldId id="322" r:id="rId3"/>
    <p:sldId id="323" r:id="rId4"/>
    <p:sldId id="313" r:id="rId5"/>
    <p:sldId id="320" r:id="rId6"/>
    <p:sldId id="314" r:id="rId7"/>
    <p:sldId id="289" r:id="rId8"/>
    <p:sldId id="324" r:id="rId9"/>
    <p:sldId id="325" r:id="rId10"/>
    <p:sldId id="291" r:id="rId11"/>
    <p:sldId id="326" r:id="rId12"/>
    <p:sldId id="327" r:id="rId13"/>
    <p:sldId id="328" r:id="rId14"/>
    <p:sldId id="329" r:id="rId15"/>
    <p:sldId id="318" r:id="rId16"/>
    <p:sldId id="337" r:id="rId17"/>
    <p:sldId id="331" r:id="rId18"/>
    <p:sldId id="335" r:id="rId19"/>
    <p:sldId id="334" r:id="rId20"/>
    <p:sldId id="332" r:id="rId21"/>
    <p:sldId id="339" r:id="rId22"/>
    <p:sldId id="338" r:id="rId23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9" autoAdjust="0"/>
    <p:restoredTop sz="94649" autoAdjust="0"/>
  </p:normalViewPr>
  <p:slideViewPr>
    <p:cSldViewPr>
      <p:cViewPr>
        <p:scale>
          <a:sx n="100" d="100"/>
          <a:sy n="100" d="100"/>
        </p:scale>
        <p:origin x="-72" y="7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5E4BE-04AD-46C5-AACF-830B4322B5DE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0F415-009C-4873-899F-136AD764A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57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85B478-45A3-44FE-A797-85530663857D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B711EA1-CB36-4DD8-A530-6E6A46C01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074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29D77B-0100-4A97-87E1-541ED23B006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0D95-BFAB-4064-BF98-C2C59E156B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0D95-BFAB-4064-BF98-C2C59E156B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0D95-BFAB-4064-BF98-C2C59E156B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350D95-BFAB-4064-BF98-C2C59E156B1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45C5AF-9097-4B7A-8129-81F191459DB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D94C8-4208-4A64-A912-E2A2D2A197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FD94C8-4208-4A64-A912-E2A2D2A197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F9ABC6-D408-4FEE-9385-39DEC8E7F98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C90FE9-F32F-4D8A-9A03-E1178843EE3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D1D0AD-91CD-4B29-9DC9-1CBF472F4BF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ED8A83-390E-4580-8FF9-A14542351B0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478EC8-7A6D-49BB-AD3D-8E226E30573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D1D0AD-91CD-4B29-9DC9-1CBF472F4BF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170B64-89EB-4D72-B173-22AF9CE4AF8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170B64-89EB-4D72-B173-22AF9CE4AF8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170B64-89EB-4D72-B173-22AF9CE4AF8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E8BF-B476-411E-B252-1147775B79C7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F8C1-B8CB-4DAA-ADD6-1B2B5E5DB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4F2A6-DE30-46DD-9590-CD78964D482C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55090-109A-4DF1-B64D-1706F88BC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45A1-C96A-4A61-A506-A7F6999BB4F3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A5D44-F062-4265-BBD4-F49F6A30C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264A8-FE71-4A2F-B932-7296B306F4E9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D7B-30A0-4D08-AC86-FE41EF8B5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104D3-7710-451E-A5C2-A92914577DDE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DE63-C9A3-4609-A83F-5BC6FBB882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33D6D-E2B8-4244-9A08-5BE67DC0DA10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73ED6-2D72-46DB-84E1-2AD6582D4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2AED-01C0-445B-B79E-62A5085E913B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2F20D-D39D-426A-94ED-A8A4AB1132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6912-273E-4986-9D6C-E88121172744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E81A-0646-40C6-81A1-33DD5D9BA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51F8B-8DAC-4CE6-9F78-88EE105E16F4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3999E-A237-4FE7-ADE4-AA90903E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C151-7FD7-4E82-AD8B-7B21EC18696A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4BE19-85A4-487D-BA3C-292D3F128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62AAE-02B9-43A6-97A2-613B6D5BD9BF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D9C6-C4CC-400F-B401-B39A4C2875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6B319F-356B-4963-A5EB-3CDDCA7CD45F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C9B982-C665-4F9D-9443-8030E7980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pedsovet.org/content/view/6436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duhelp.info/page/narushenija-v-ege-glazami-uchitelja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hyperlink" Target="http://publicpost.ru/theme/id/3550/shkolnaya_afera_po-amerikanski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384" y="1157288"/>
            <a:ext cx="8496944" cy="2998638"/>
          </a:xfrm>
        </p:spPr>
        <p:txBody>
          <a:bodyPr/>
          <a:lstStyle/>
          <a:p>
            <a:pPr algn="r"/>
            <a:r>
              <a:rPr lang="ru-RU" sz="2400" dirty="0" smtClean="0">
                <a:solidFill>
                  <a:srgbClr val="FFFF00"/>
                </a:solidFill>
              </a:rPr>
              <a:t/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2400" dirty="0" smtClean="0">
                <a:solidFill>
                  <a:srgbClr val="FFFF00"/>
                </a:solidFill>
              </a:rPr>
              <a:t>Конференция 4 «Актуальные вопросы развития системы оценки качества образования на Евразийском пространстве»</a:t>
            </a:r>
            <a:br>
              <a:rPr lang="ru-RU" sz="2400" dirty="0" smtClean="0">
                <a:solidFill>
                  <a:srgbClr val="FFFF00"/>
                </a:solidFill>
              </a:rPr>
            </a:br>
            <a:r>
              <a:rPr lang="ru-RU" sz="1800" dirty="0" smtClean="0">
                <a:solidFill>
                  <a:srgbClr val="FFFF00"/>
                </a:solidFill>
              </a:rPr>
              <a:t> </a:t>
            </a:r>
            <a:br>
              <a:rPr lang="ru-RU" sz="1800" dirty="0" smtClean="0">
                <a:solidFill>
                  <a:srgbClr val="FFFF00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Особенности и перспективы развития процедур оценки качества образования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на постсоветском пространстве: 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разные, но похожие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endParaRPr lang="ru-RU" sz="3200" b="1" dirty="0" smtClean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46487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endParaRPr lang="ru-RU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Международный форум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«ЕВРАЗИЙСКИЙ ОБРАЗОВАТЕЛЬНЫЙ ДИАЛОГ»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г. Ярославль, 17-19 апреля 2013 года </a:t>
            </a:r>
            <a:endParaRPr lang="ru-RU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8"/>
          <p:cNvSpPr>
            <a:spLocks noChangeArrowheads="1"/>
          </p:cNvSpPr>
          <p:nvPr/>
        </p:nvSpPr>
        <p:spPr bwMode="auto">
          <a:xfrm>
            <a:off x="3061718" y="4104143"/>
            <a:ext cx="56886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Решетникова О.А., </a:t>
            </a:r>
            <a:r>
              <a:rPr lang="ru-RU" dirty="0" err="1" smtClean="0">
                <a:solidFill>
                  <a:schemeClr val="bg1"/>
                </a:solidFill>
              </a:rPr>
              <a:t>к.п.н</a:t>
            </a:r>
            <a:r>
              <a:rPr lang="ru-RU" dirty="0" smtClean="0">
                <a:solidFill>
                  <a:schemeClr val="bg1"/>
                </a:solidFill>
              </a:rPr>
              <a:t>.,</a:t>
            </a:r>
            <a:endParaRPr lang="ru-RU" dirty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Институт управления образованием РАО,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Российский тренинговый центр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forum.yar.ru/fileadmin/obr_forum1/shabl/images/logo9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5887"/>
            <a:ext cx="723900" cy="90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E:\rtc_prezent_png\rtc_0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67735" y="230238"/>
            <a:ext cx="1091529" cy="541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6" y="153987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О</a:t>
            </a:r>
            <a:r>
              <a:rPr lang="ru-RU" sz="28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рганизационно-технологические «находки», реализуемые в национальных экзаменах</a:t>
            </a: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107950" y="1143000"/>
            <a:ext cx="88915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</a:rPr>
              <a:t>Республика Армения </a:t>
            </a:r>
            <a:endParaRPr lang="ru-RU" sz="2000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тираж и подготовка </a:t>
            </a:r>
            <a:endParaRPr lang="ru-RU" sz="2000" dirty="0" smtClean="0"/>
          </a:p>
          <a:p>
            <a:r>
              <a:rPr lang="ru-RU" sz="2000" dirty="0" smtClean="0"/>
              <a:t>экзаменационных </a:t>
            </a:r>
            <a:r>
              <a:rPr lang="ru-RU" sz="2000" dirty="0"/>
              <a:t>материалов (ЭМ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за пределами </a:t>
            </a:r>
            <a:r>
              <a:rPr lang="ru-RU" sz="2000" dirty="0" smtClean="0"/>
              <a:t>страны;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х</a:t>
            </a:r>
            <a:r>
              <a:rPr lang="ru-RU" sz="2000" dirty="0" smtClean="0"/>
              <a:t>ранение ЭМ до экзамена с </a:t>
            </a:r>
          </a:p>
          <a:p>
            <a:r>
              <a:rPr lang="ru-RU" sz="2000" dirty="0"/>
              <a:t>и</a:t>
            </a:r>
            <a:r>
              <a:rPr lang="ru-RU" sz="2000" dirty="0" smtClean="0"/>
              <a:t>спользованием банковской </a:t>
            </a:r>
          </a:p>
          <a:p>
            <a:r>
              <a:rPr lang="ru-RU" sz="2000" dirty="0" smtClean="0"/>
              <a:t>системы РА;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err="1"/>
              <a:t>о</a:t>
            </a:r>
            <a:r>
              <a:rPr lang="en-US" sz="2000" dirty="0" err="1" smtClean="0"/>
              <a:t>беспечение</a:t>
            </a:r>
            <a:r>
              <a:rPr lang="en-US" sz="2000" dirty="0" smtClean="0"/>
              <a:t> </a:t>
            </a:r>
            <a:r>
              <a:rPr lang="en-US" sz="2000" dirty="0" err="1" smtClean="0"/>
              <a:t>он-лайн</a:t>
            </a:r>
            <a:r>
              <a:rPr lang="en-US" sz="2000" dirty="0" smtClean="0"/>
              <a:t> </a:t>
            </a:r>
            <a:r>
              <a:rPr lang="en-US" sz="2000" dirty="0" err="1"/>
              <a:t>трансляции</a:t>
            </a:r>
            <a:r>
              <a:rPr lang="en-US" sz="2000" dirty="0"/>
              <a:t> </a:t>
            </a:r>
            <a:r>
              <a:rPr lang="en-US" sz="2000" dirty="0" err="1"/>
              <a:t>хода</a:t>
            </a:r>
            <a:r>
              <a:rPr lang="en-US" sz="2000" dirty="0"/>
              <a:t>  </a:t>
            </a:r>
            <a:r>
              <a:rPr lang="en-US" sz="2000" dirty="0" err="1"/>
              <a:t>экзамена</a:t>
            </a:r>
            <a:r>
              <a:rPr lang="en-US" sz="2000" dirty="0"/>
              <a:t> </a:t>
            </a:r>
            <a:r>
              <a:rPr lang="en-US" sz="2000" dirty="0" err="1"/>
              <a:t>для</a:t>
            </a:r>
            <a:r>
              <a:rPr lang="en-US" sz="2000" dirty="0"/>
              <a:t> </a:t>
            </a:r>
            <a:r>
              <a:rPr lang="ru-RU" sz="2000" dirty="0" smtClean="0"/>
              <a:t>общественности;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о</a:t>
            </a:r>
            <a:r>
              <a:rPr lang="ru-RU" sz="2000" dirty="0" smtClean="0"/>
              <a:t>беспечение проведения экзамена </a:t>
            </a:r>
            <a:r>
              <a:rPr lang="en-US" sz="2000" dirty="0" err="1" smtClean="0"/>
              <a:t>непосредственно</a:t>
            </a:r>
            <a:r>
              <a:rPr lang="en-US" sz="2000" dirty="0" smtClean="0"/>
              <a:t> </a:t>
            </a:r>
            <a:r>
              <a:rPr lang="en-US" sz="2000" dirty="0" err="1"/>
              <a:t>представителями</a:t>
            </a:r>
            <a:r>
              <a:rPr lang="en-US" sz="2000" dirty="0"/>
              <a:t> </a:t>
            </a:r>
            <a:r>
              <a:rPr lang="en-US" sz="2000" dirty="0" err="1"/>
              <a:t>Центра</a:t>
            </a:r>
            <a:r>
              <a:rPr lang="en-US" sz="2000" dirty="0"/>
              <a:t> </a:t>
            </a:r>
            <a:r>
              <a:rPr lang="en-US" sz="2000" dirty="0" err="1"/>
              <a:t>тестирования</a:t>
            </a:r>
            <a:r>
              <a:rPr lang="en-US" sz="2000" dirty="0"/>
              <a:t> и </a:t>
            </a:r>
            <a:r>
              <a:rPr lang="en-US" sz="2000" dirty="0" err="1"/>
              <a:t>оценки</a:t>
            </a:r>
            <a:r>
              <a:rPr lang="en-US" sz="2000" dirty="0"/>
              <a:t> с </a:t>
            </a:r>
            <a:r>
              <a:rPr lang="en-US" sz="2000" dirty="0" err="1"/>
              <a:t>организационной</a:t>
            </a:r>
            <a:r>
              <a:rPr lang="en-US" sz="2000" dirty="0"/>
              <a:t> </a:t>
            </a:r>
            <a:r>
              <a:rPr lang="en-US" sz="2000" dirty="0" err="1"/>
              <a:t>поддержкой</a:t>
            </a:r>
            <a:r>
              <a:rPr lang="en-US" sz="2000" dirty="0"/>
              <a:t> </a:t>
            </a:r>
            <a:r>
              <a:rPr lang="en-US" sz="2000" dirty="0" err="1"/>
              <a:t>штатных</a:t>
            </a:r>
            <a:r>
              <a:rPr lang="en-US" sz="2000" dirty="0"/>
              <a:t> </a:t>
            </a:r>
            <a:r>
              <a:rPr lang="en-US" sz="2000" dirty="0" err="1"/>
              <a:t>сотрудников</a:t>
            </a:r>
            <a:r>
              <a:rPr lang="en-US" sz="2000" dirty="0"/>
              <a:t> и </a:t>
            </a:r>
            <a:r>
              <a:rPr lang="en-US" sz="2000" dirty="0" err="1"/>
              <a:t>студентов</a:t>
            </a:r>
            <a:r>
              <a:rPr lang="en-US" sz="2000" dirty="0"/>
              <a:t> </a:t>
            </a:r>
            <a:r>
              <a:rPr lang="en-US" sz="2000" dirty="0" err="1"/>
              <a:t>ВУЗов</a:t>
            </a:r>
            <a:endParaRPr lang="ru-RU" sz="1400" dirty="0" smtClean="0"/>
          </a:p>
          <a:p>
            <a:pPr algn="just"/>
            <a:r>
              <a:rPr lang="ru-RU" sz="2800" i="1" dirty="0" smtClean="0"/>
              <a:t>                                   </a:t>
            </a:r>
            <a:endParaRPr lang="ru-RU" sz="2800" i="1" dirty="0"/>
          </a:p>
          <a:p>
            <a:pPr algn="just"/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139952" y="1157288"/>
            <a:ext cx="4859586" cy="2206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По данным 2010 г.:</a:t>
            </a:r>
          </a:p>
          <a:p>
            <a:r>
              <a:rPr lang="ru-RU" sz="1600" dirty="0" smtClean="0"/>
              <a:t>Количество участников: </a:t>
            </a:r>
            <a:r>
              <a:rPr lang="ru-RU" sz="1600" dirty="0"/>
              <a:t>около </a:t>
            </a:r>
            <a:r>
              <a:rPr lang="ru-RU" sz="1600" b="1" dirty="0"/>
              <a:t>18 000 чел</a:t>
            </a:r>
            <a:r>
              <a:rPr lang="ru-RU" sz="1600" dirty="0"/>
              <a:t>. </a:t>
            </a:r>
            <a:endParaRPr lang="ru-RU" sz="1600" dirty="0" smtClean="0"/>
          </a:p>
          <a:p>
            <a:r>
              <a:rPr lang="ru-RU" sz="1600" dirty="0" smtClean="0"/>
              <a:t>Кол-во чел-экзаменов по </a:t>
            </a:r>
            <a:r>
              <a:rPr lang="ru-RU" sz="1600" dirty="0"/>
              <a:t>6 предметам – около </a:t>
            </a:r>
            <a:r>
              <a:rPr lang="ru-RU" sz="1600" b="1" dirty="0" smtClean="0"/>
              <a:t>47000</a:t>
            </a:r>
            <a:r>
              <a:rPr lang="ru-RU" sz="1600" dirty="0" smtClean="0"/>
              <a:t> экзаменов</a:t>
            </a:r>
            <a:endParaRPr lang="ru-RU" sz="1600" dirty="0"/>
          </a:p>
          <a:p>
            <a:r>
              <a:rPr lang="ru-RU" sz="1600" dirty="0"/>
              <a:t>Количество регионов (</a:t>
            </a:r>
            <a:r>
              <a:rPr lang="ru-RU" sz="1600" dirty="0" err="1"/>
              <a:t>марзов</a:t>
            </a:r>
            <a:r>
              <a:rPr lang="ru-RU" sz="1600" dirty="0"/>
              <a:t>): </a:t>
            </a:r>
            <a:r>
              <a:rPr lang="ru-RU" sz="1600" b="1" dirty="0"/>
              <a:t>11</a:t>
            </a:r>
          </a:p>
          <a:p>
            <a:r>
              <a:rPr lang="ru-RU" sz="1600" dirty="0"/>
              <a:t>Количество пунктов проведения </a:t>
            </a:r>
            <a:r>
              <a:rPr lang="ru-RU" sz="1600" dirty="0" smtClean="0"/>
              <a:t>экзамена: </a:t>
            </a:r>
            <a:r>
              <a:rPr lang="ru-RU" sz="1600" b="1" dirty="0"/>
              <a:t>40</a:t>
            </a:r>
          </a:p>
          <a:p>
            <a:r>
              <a:rPr lang="ru-RU" sz="1600" dirty="0"/>
              <a:t>Максимальные сроки обработки результатов экзаменов: </a:t>
            </a:r>
            <a:r>
              <a:rPr lang="ru-RU" sz="1600" b="1" dirty="0"/>
              <a:t>5 </a:t>
            </a:r>
            <a:r>
              <a:rPr lang="ru-RU" sz="1600" b="1" dirty="0" smtClean="0"/>
              <a:t>дней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9254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6" y="153987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Страновые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 особенности и организационно-технологические «находки»</a:t>
            </a: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107950" y="1143000"/>
            <a:ext cx="90360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Республика Казахстан</a:t>
            </a:r>
          </a:p>
          <a:p>
            <a:pPr marL="4219575" lvl="8" indent="-180975">
              <a:buFont typeface="Arial" pitchFamily="34" charset="0"/>
              <a:buChar char="•"/>
            </a:pPr>
            <a:r>
              <a:rPr lang="ru-RU" sz="1600" dirty="0" smtClean="0"/>
              <a:t>Использование книжки-вопросника</a:t>
            </a:r>
            <a:r>
              <a:rPr lang="ru-RU" sz="1600" dirty="0"/>
              <a:t>, включающей вопросы по всем общеобразовательным предметам, </a:t>
            </a:r>
            <a:r>
              <a:rPr lang="ru-RU" sz="1600" dirty="0" err="1"/>
              <a:t>изучавшимся</a:t>
            </a:r>
            <a:r>
              <a:rPr lang="ru-RU" sz="1600" dirty="0"/>
              <a:t> в школах и необходимых для сдачи вступительных испытаний в </a:t>
            </a:r>
            <a:r>
              <a:rPr lang="ru-RU" sz="1600" dirty="0" smtClean="0"/>
              <a:t>ВУЗы (4 предмета – обязательные, 1 – по выбору);</a:t>
            </a:r>
          </a:p>
          <a:p>
            <a:pPr marL="4219575" lvl="8" indent="-180975">
              <a:buFont typeface="Arial" pitchFamily="34" charset="0"/>
              <a:buChar char="•"/>
            </a:pPr>
            <a:r>
              <a:rPr lang="ru-RU" sz="1600" dirty="0"/>
              <a:t>хранение и доставка ЭМ под контролем Комитета национальной </a:t>
            </a:r>
            <a:r>
              <a:rPr lang="ru-RU" sz="1600" dirty="0" smtClean="0"/>
              <a:t>безопасности РК;</a:t>
            </a:r>
          </a:p>
          <a:p>
            <a:pPr marL="4219575" lvl="8" indent="-180975">
              <a:buFont typeface="Arial" pitchFamily="34" charset="0"/>
              <a:buChar char="•"/>
            </a:pPr>
            <a:r>
              <a:rPr lang="ru-RU" sz="1600" dirty="0"/>
              <a:t>т</a:t>
            </a:r>
            <a:r>
              <a:rPr lang="ru-RU" sz="1600" dirty="0" smtClean="0"/>
              <a:t>естирование по всем предметам в один день в одну процедуру;		</a:t>
            </a:r>
          </a:p>
          <a:p>
            <a:pPr marL="4219575" lvl="8" indent="-180975">
              <a:buFont typeface="Arial" pitchFamily="34" charset="0"/>
              <a:buChar char="•"/>
            </a:pPr>
            <a:r>
              <a:rPr lang="ru-RU" sz="1600" dirty="0"/>
              <a:t>п</a:t>
            </a:r>
            <a:r>
              <a:rPr lang="ru-RU" sz="1600" dirty="0" smtClean="0"/>
              <a:t>роцедура </a:t>
            </a:r>
            <a:r>
              <a:rPr lang="ru-RU" sz="1600" dirty="0"/>
              <a:t>проведения тестирования производится исключительно представителями комиссии МОН </a:t>
            </a:r>
            <a:r>
              <a:rPr lang="ru-RU" sz="1600" dirty="0" smtClean="0"/>
              <a:t>РК;</a:t>
            </a:r>
          </a:p>
          <a:p>
            <a:pPr marL="4219575" lvl="8" indent="-180975">
              <a:buFont typeface="Arial" pitchFamily="34" charset="0"/>
              <a:buChar char="•"/>
            </a:pPr>
            <a:r>
              <a:rPr lang="ru-RU" sz="1600" dirty="0" smtClean="0"/>
              <a:t> обработка, проверка ответов и предоставление информации о результатах осуществляется в день проведения экзамена</a:t>
            </a:r>
          </a:p>
          <a:p>
            <a:pPr algn="just"/>
            <a:r>
              <a:rPr lang="ru-RU" sz="2800" i="1" dirty="0" smtClean="0"/>
              <a:t>                                   </a:t>
            </a:r>
            <a:endParaRPr lang="ru-RU" sz="2800" i="1" dirty="0"/>
          </a:p>
          <a:p>
            <a:pPr algn="just"/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491630"/>
            <a:ext cx="4139952" cy="36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По данным ЕНТ 2010 г.: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участников </a:t>
            </a:r>
            <a:r>
              <a:rPr lang="ru-RU" dirty="0" smtClean="0"/>
              <a:t>ЕНТ– 107 545 чел</a:t>
            </a:r>
            <a:r>
              <a:rPr lang="ru-RU" dirty="0"/>
              <a:t>.</a:t>
            </a:r>
            <a:endParaRPr lang="ru-RU" i="1" dirty="0"/>
          </a:p>
          <a:p>
            <a:r>
              <a:rPr lang="ru-RU" dirty="0"/>
              <a:t>Число </a:t>
            </a:r>
            <a:r>
              <a:rPr lang="ru-RU" dirty="0" smtClean="0"/>
              <a:t>чел-экзаменов: 537 725 тестирований</a:t>
            </a:r>
            <a:endParaRPr lang="ru-RU" i="1" dirty="0"/>
          </a:p>
          <a:p>
            <a:r>
              <a:rPr lang="ru-RU" dirty="0"/>
              <a:t>Количество </a:t>
            </a:r>
            <a:r>
              <a:rPr lang="ru-RU" dirty="0" smtClean="0"/>
              <a:t>организаторов </a:t>
            </a:r>
            <a:r>
              <a:rPr lang="ru-RU" dirty="0" smtClean="0"/>
              <a:t>: </a:t>
            </a:r>
            <a:r>
              <a:rPr lang="ru-RU" dirty="0"/>
              <a:t>587 чел.</a:t>
            </a:r>
            <a:endParaRPr lang="ru-RU" i="1" dirty="0"/>
          </a:p>
          <a:p>
            <a:r>
              <a:rPr lang="ru-RU" dirty="0"/>
              <a:t>Количество </a:t>
            </a:r>
            <a:r>
              <a:rPr lang="ru-RU" dirty="0" smtClean="0"/>
              <a:t>ППЕНТ: </a:t>
            </a:r>
            <a:r>
              <a:rPr lang="ru-RU" dirty="0"/>
              <a:t>154 </a:t>
            </a:r>
            <a:r>
              <a:rPr lang="ru-RU" dirty="0" smtClean="0"/>
              <a:t>в </a:t>
            </a:r>
            <a:r>
              <a:rPr lang="ru-RU" dirty="0"/>
              <a:t>49 городах и 105 районных центрах</a:t>
            </a:r>
            <a:r>
              <a:rPr lang="ru-RU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282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6" y="153987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Страновые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 особенности и организационно-технологические «находки»</a:t>
            </a: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107950" y="1143000"/>
            <a:ext cx="88915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Республика Беларусь</a:t>
            </a:r>
          </a:p>
          <a:p>
            <a:endParaRPr lang="ru-RU" sz="2000" dirty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>
              <a:solidFill>
                <a:srgbClr val="FF0000"/>
              </a:solidFill>
            </a:endParaRPr>
          </a:p>
          <a:p>
            <a:endParaRPr lang="ru-RU" sz="20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700" dirty="0"/>
              <a:t>максимальное привлечение вузовской системы </a:t>
            </a:r>
            <a:r>
              <a:rPr lang="ru-RU" sz="1700" dirty="0" smtClean="0"/>
              <a:t>- ВУЗы-координаторы, обеспечивающие </a:t>
            </a:r>
            <a:r>
              <a:rPr lang="ru-RU" sz="1700" dirty="0"/>
              <a:t>согласованность деятельности пунктов проведения тестирования, инструктирование сотрудников ППТ, сбор и систематизацию баз данных абитуриентов и заявок на экзаменационные </a:t>
            </a:r>
            <a:r>
              <a:rPr lang="ru-RU" sz="1700" dirty="0" smtClean="0"/>
              <a:t>материалы;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700" dirty="0"/>
              <a:t>создание </a:t>
            </a:r>
            <a:r>
              <a:rPr lang="ru-RU" sz="1700" dirty="0" smtClean="0"/>
              <a:t>высокой степени защиты при </a:t>
            </a:r>
            <a:r>
              <a:rPr lang="ru-RU" sz="1700" dirty="0"/>
              <a:t>подготовке измерительных материалов </a:t>
            </a:r>
            <a:r>
              <a:rPr lang="ru-RU" sz="1700" dirty="0" smtClean="0"/>
              <a:t>в Республиканском институте контроля знаний (РИКЗ);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700" dirty="0"/>
              <a:t>с</a:t>
            </a:r>
            <a:r>
              <a:rPr lang="ru-RU" sz="1700" dirty="0" smtClean="0"/>
              <a:t>оздание организационных комиссий в пункта проведения тестирования из числа штатных сотрудников ВУЗов;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700" dirty="0" smtClean="0"/>
              <a:t>Использование государственной спецсвязи для доставки ЭМ</a:t>
            </a:r>
          </a:p>
          <a:p>
            <a:endParaRPr lang="ru-RU" sz="1600" dirty="0" smtClean="0"/>
          </a:p>
          <a:p>
            <a:pPr algn="just"/>
            <a:r>
              <a:rPr lang="ru-RU" sz="2800" i="1" dirty="0" smtClean="0"/>
              <a:t>                                   </a:t>
            </a:r>
            <a:endParaRPr lang="ru-RU" sz="2800" i="1" dirty="0"/>
          </a:p>
          <a:p>
            <a:pPr algn="just"/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945382" y="1598191"/>
            <a:ext cx="6552728" cy="9735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/>
              <a:t> </a:t>
            </a:r>
            <a:endParaRPr lang="ru-RU" sz="1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341290" y="1668745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Количество участников ЦТ (2010 г.)  -</a:t>
            </a:r>
            <a:r>
              <a:rPr lang="ru-RU" sz="1600" dirty="0">
                <a:solidFill>
                  <a:schemeClr val="bg1"/>
                </a:solidFill>
              </a:rPr>
              <a:t> около 120000 участников</a:t>
            </a:r>
            <a:endParaRPr lang="ru-RU" sz="1600" dirty="0" smtClean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Количество тестирований -  </a:t>
            </a:r>
            <a:r>
              <a:rPr lang="ru-RU" sz="1600" dirty="0">
                <a:solidFill>
                  <a:schemeClr val="bg1"/>
                </a:solidFill>
              </a:rPr>
              <a:t>466309 тестирований;</a:t>
            </a:r>
            <a:endParaRPr lang="ru-RU" sz="1600" i="1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Количество пунктов проведения тестирования: 78</a:t>
            </a:r>
            <a:endParaRPr lang="ru-RU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0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706" y="153987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400" dirty="0">
                <a:solidFill>
                  <a:schemeClr val="bg1"/>
                </a:solidFill>
              </a:rPr>
              <a:t>Особенности </a:t>
            </a:r>
            <a:r>
              <a:rPr lang="ru-RU" sz="2400" dirty="0" smtClean="0">
                <a:solidFill>
                  <a:schemeClr val="bg1"/>
                </a:solidFill>
              </a:rPr>
              <a:t>ЕГЭ в Российской Федерации:  </a:t>
            </a:r>
            <a:r>
              <a:rPr lang="ru-RU" sz="2400" dirty="0">
                <a:solidFill>
                  <a:schemeClr val="bg1"/>
                </a:solidFill>
              </a:rPr>
              <a:t>количественные характеристики Единого государственного экзамена 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(</a:t>
            </a:r>
            <a:r>
              <a:rPr lang="ru-RU" sz="2400" dirty="0">
                <a:solidFill>
                  <a:schemeClr val="bg1"/>
                </a:solidFill>
              </a:rPr>
              <a:t>данные за  2011  г.)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076" name="Подзаголовок 2"/>
          <p:cNvSpPr txBox="1">
            <a:spLocks/>
          </p:cNvSpPr>
          <p:nvPr/>
        </p:nvSpPr>
        <p:spPr bwMode="auto">
          <a:xfrm>
            <a:off x="107950" y="1143000"/>
            <a:ext cx="889158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sz="1600" dirty="0" smtClean="0"/>
          </a:p>
          <a:p>
            <a:pPr fontAlgn="auto">
              <a:spcAft>
                <a:spcPts val="0"/>
              </a:spcAft>
              <a:defRPr/>
            </a:pPr>
            <a:r>
              <a:rPr lang="ru-RU" sz="2200" dirty="0" smtClean="0"/>
              <a:t>Количество </a:t>
            </a:r>
            <a:r>
              <a:rPr lang="ru-RU" sz="2200" dirty="0"/>
              <a:t>участников ЕГЭ - </a:t>
            </a:r>
            <a:r>
              <a:rPr lang="ru-RU" sz="2200" dirty="0">
                <a:solidFill>
                  <a:srgbClr val="FF0000"/>
                </a:solidFill>
              </a:rPr>
              <a:t>829 050 участников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Количество экзаменов - </a:t>
            </a:r>
            <a:r>
              <a:rPr lang="ru-RU" sz="2200" dirty="0">
                <a:solidFill>
                  <a:srgbClr val="FF0000"/>
                </a:solidFill>
              </a:rPr>
              <a:t>2 784 244 экзаменов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Количество ППЭ - </a:t>
            </a:r>
            <a:r>
              <a:rPr lang="ru-RU" sz="2200" dirty="0">
                <a:solidFill>
                  <a:srgbClr val="FF0000"/>
                </a:solidFill>
              </a:rPr>
              <a:t>7 520 пунктов и </a:t>
            </a:r>
            <a:r>
              <a:rPr lang="ru-RU" sz="2200" dirty="0" smtClean="0">
                <a:solidFill>
                  <a:srgbClr val="FF0000"/>
                </a:solidFill>
              </a:rPr>
              <a:t>72 518 </a:t>
            </a:r>
            <a:r>
              <a:rPr lang="ru-RU" sz="2200" dirty="0">
                <a:solidFill>
                  <a:srgbClr val="FF0000"/>
                </a:solidFill>
              </a:rPr>
              <a:t>аудиторий в них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Количество регионов с  труднодоступными и отдаленными территориями (на территории РФ) – </a:t>
            </a:r>
            <a:r>
              <a:rPr lang="ru-RU" sz="2200" dirty="0">
                <a:solidFill>
                  <a:srgbClr val="FF0000"/>
                </a:solidFill>
              </a:rPr>
              <a:t>18 регионов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dirty="0"/>
              <a:t>Количество часовых зон (часовых поясов) -  </a:t>
            </a:r>
            <a:r>
              <a:rPr lang="ru-RU" sz="2200" dirty="0">
                <a:solidFill>
                  <a:srgbClr val="FF0000"/>
                </a:solidFill>
              </a:rPr>
              <a:t>9 часовых зон </a:t>
            </a:r>
            <a:r>
              <a:rPr lang="ru-RU" sz="2200" dirty="0"/>
              <a:t>(с 2011 г.)</a:t>
            </a:r>
            <a:br>
              <a:rPr lang="ru-RU" sz="2200" dirty="0"/>
            </a:br>
            <a:r>
              <a:rPr lang="ru-RU" sz="2200" dirty="0"/>
              <a:t>Количество привлекаемых к проведению ЕГЭ </a:t>
            </a:r>
            <a:r>
              <a:rPr lang="ru-RU" sz="2200" dirty="0" smtClean="0"/>
              <a:t>специалистов </a:t>
            </a:r>
            <a:r>
              <a:rPr lang="ru-RU" sz="2200" dirty="0"/>
              <a:t>в ППЭ – более </a:t>
            </a:r>
            <a:r>
              <a:rPr lang="ru-RU" sz="2200" dirty="0">
                <a:solidFill>
                  <a:srgbClr val="FF0000"/>
                </a:solidFill>
              </a:rPr>
              <a:t>250 000 чел.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200" dirty="0"/>
              <a:t>Количество экспертов предметных комиссий – </a:t>
            </a:r>
            <a:r>
              <a:rPr lang="ru-RU" sz="2200" dirty="0">
                <a:solidFill>
                  <a:srgbClr val="FF0000"/>
                </a:solidFill>
              </a:rPr>
              <a:t>39405 чел.</a:t>
            </a:r>
            <a:br>
              <a:rPr lang="ru-RU" sz="2200" dirty="0">
                <a:solidFill>
                  <a:srgbClr val="FF0000"/>
                </a:solidFill>
              </a:rPr>
            </a:br>
            <a:r>
              <a:rPr lang="ru-RU" sz="2200" dirty="0"/>
              <a:t>Количество привлекаемых общественных наблюдателей -  более </a:t>
            </a:r>
            <a:r>
              <a:rPr lang="ru-RU" sz="2200" dirty="0">
                <a:solidFill>
                  <a:srgbClr val="FF0000"/>
                </a:solidFill>
              </a:rPr>
              <a:t>20 000 чел</a:t>
            </a:r>
            <a:r>
              <a:rPr lang="ru-RU" sz="2200" dirty="0"/>
              <a:t>.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600" dirty="0" smtClean="0"/>
          </a:p>
          <a:p>
            <a:pPr algn="just"/>
            <a:r>
              <a:rPr lang="ru-RU" sz="2800" i="1" dirty="0" smtClean="0"/>
              <a:t>                                   </a:t>
            </a:r>
            <a:endParaRPr lang="ru-RU" sz="2800" i="1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301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1131590"/>
            <a:ext cx="9036496" cy="3939902"/>
          </a:xfrm>
        </p:spPr>
        <p:txBody>
          <a:bodyPr rtlCol="0">
            <a:normAutofit fontScale="92500"/>
          </a:bodyPr>
          <a:lstStyle/>
          <a:p>
            <a:pPr marL="828675" lvl="2" indent="-28575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Р</a:t>
            </a:r>
            <a:r>
              <a:rPr lang="ru-RU" sz="1800" dirty="0" smtClean="0">
                <a:solidFill>
                  <a:schemeClr val="tx1"/>
                </a:solidFill>
              </a:rPr>
              <a:t>азграничение полномочий федерального и регионального уровней, установленных Законом об Образовании РФ – распределение ответственности между федеральным и региональным уровнями; </a:t>
            </a:r>
          </a:p>
          <a:p>
            <a:pPr marL="828675" lvl="2" indent="-285750"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Осуществление проверки ответов участников ЕГЭ двумя способами одновременно (автоматизированная проверка и проверка экспертами части С) ввиду </a:t>
            </a:r>
            <a:r>
              <a:rPr lang="ru-RU" sz="1800" dirty="0" smtClean="0">
                <a:solidFill>
                  <a:srgbClr val="FF0000"/>
                </a:solidFill>
              </a:rPr>
              <a:t>использования </a:t>
            </a:r>
            <a:r>
              <a:rPr lang="ru-RU" sz="1800" dirty="0">
                <a:solidFill>
                  <a:srgbClr val="FF0000"/>
                </a:solidFill>
              </a:rPr>
              <a:t>наиболее сложной структуры контрольных измерительных </a:t>
            </a:r>
            <a:r>
              <a:rPr lang="ru-RU" sz="1800" dirty="0" smtClean="0">
                <a:solidFill>
                  <a:srgbClr val="FF0000"/>
                </a:solidFill>
              </a:rPr>
              <a:t>материалов </a:t>
            </a:r>
            <a:r>
              <a:rPr lang="ru-RU" sz="1800" dirty="0" smtClean="0">
                <a:solidFill>
                  <a:schemeClr val="tx1"/>
                </a:solidFill>
              </a:rPr>
              <a:t>(задания части А,В и С); </a:t>
            </a:r>
          </a:p>
          <a:p>
            <a:pPr marL="828675" lvl="2" indent="-285750"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Организационная и техническая поддержка возможности апеллирования  к результатам, процедуре ЕГЭ;</a:t>
            </a:r>
          </a:p>
          <a:p>
            <a:pPr marL="828675" lvl="2" indent="-285750" algn="l"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</a:rPr>
              <a:t>Одновременная поддержка двух технологий – базовой для всех субъектов РФ и для труднодоступных и отдаленных местностей, а также создание необходимых условий для прохождения ЕГЭ лицам с ограниченными возможностями здоровья;</a:t>
            </a:r>
          </a:p>
          <a:p>
            <a:pPr marL="828675" lvl="2" indent="-285750" algn="l">
              <a:buFont typeface="Arial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</a:rPr>
              <a:t>сроки проведения процедуры ЕГЭ и выдачи его результатов (до 14 дней – обязательные экзамены,  до 10 дней– выборные)</a:t>
            </a:r>
          </a:p>
          <a:p>
            <a:pPr marL="893763" lvl="2" indent="-350838" algn="l">
              <a:buFont typeface="Wingdings" pitchFamily="2" charset="2"/>
              <a:buChar char="Ø"/>
            </a:pPr>
            <a:endParaRPr lang="ru-RU" sz="15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8312" y="158750"/>
            <a:ext cx="8136135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Особенности Единого государственного экзамена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24641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Общие достижения: что удалось сделать?</a:t>
            </a:r>
            <a:endParaRPr lang="ru-RU" sz="36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57150" y="1117600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 smtClean="0"/>
              <a:t>Остановить коррупцию при приёме в ВУЗы;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 smtClean="0"/>
              <a:t>Повысить доступность высшего образования;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/>
              <a:t>Сделать процедуру вступительных испытаний более прозрачной для </a:t>
            </a:r>
            <a:r>
              <a:rPr lang="ru-RU" sz="2400" dirty="0" smtClean="0"/>
              <a:t>общественности;</a:t>
            </a:r>
            <a:endParaRPr lang="ru-RU" sz="24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 smtClean="0"/>
              <a:t>Предоставить равные права участникам экзаменов;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sz="2400" dirty="0" smtClean="0"/>
              <a:t>Создать условия для развития национальных систем оценки качества образования:</a:t>
            </a:r>
          </a:p>
          <a:p>
            <a:pPr marL="895350" indent="-180975"/>
            <a:r>
              <a:rPr lang="ru-RU" sz="2400" dirty="0" smtClean="0"/>
              <a:t>- вырастить национальные/региональные команды специалистов в области ОКО,</a:t>
            </a:r>
          </a:p>
          <a:p>
            <a:pPr marL="895350" indent="-180975"/>
            <a:r>
              <a:rPr lang="ru-RU" sz="2400" dirty="0" smtClean="0"/>
              <a:t>- создать технологическую базу для разработки новых процедур ОКО</a:t>
            </a:r>
            <a:endParaRPr lang="ru-RU" sz="2400" dirty="0"/>
          </a:p>
          <a:p>
            <a:pPr marL="457200" indent="-457200" algn="just">
              <a:buFont typeface="Arial" pitchFamily="34" charset="0"/>
              <a:buChar char="•"/>
            </a:pPr>
            <a:endParaRPr lang="ru-RU" sz="3200" dirty="0" smtClean="0"/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087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4000" dirty="0" smtClean="0">
                <a:solidFill>
                  <a:schemeClr val="bg1">
                    <a:lumMod val="95000"/>
                  </a:schemeClr>
                </a:solidFill>
              </a:rPr>
              <a:t>Общие уроки и проблемы</a:t>
            </a:r>
            <a:endParaRPr lang="ru-RU" sz="40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4340" name="Подзаголовок 2"/>
          <p:cNvSpPr txBox="1">
            <a:spLocks/>
          </p:cNvSpPr>
          <p:nvPr/>
        </p:nvSpPr>
        <p:spPr bwMode="auto">
          <a:xfrm>
            <a:off x="57150" y="1347614"/>
            <a:ext cx="908685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/>
              <a:t>Национальные </a:t>
            </a:r>
            <a:r>
              <a:rPr lang="ru-RU" sz="3200" dirty="0"/>
              <a:t>экзамены в системе ОКО – </a:t>
            </a:r>
            <a:br>
              <a:rPr lang="ru-RU" sz="3200" dirty="0"/>
            </a:br>
            <a:r>
              <a:rPr lang="ru-RU" sz="3200" dirty="0" smtClean="0"/>
              <a:t>этого </a:t>
            </a:r>
            <a:r>
              <a:rPr lang="ru-RU" sz="3200" dirty="0"/>
              <a:t>мало/достаточно/много? И для чего</a:t>
            </a:r>
            <a:r>
              <a:rPr lang="ru-RU" sz="3200" dirty="0" smtClean="0"/>
              <a:t>?</a:t>
            </a:r>
            <a:endParaRPr lang="ru-RU" sz="32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/>
              <a:t>Нарушали, нарушают и будут нарушать? Почему?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200" dirty="0" smtClean="0"/>
              <a:t>Тенденции в определении моделей экзаменов: возможности и риски. Как лучше?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6900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3478"/>
            <a:ext cx="8496176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К уроку 1: </a:t>
            </a:r>
            <a:r>
              <a:rPr lang="ru-RU" sz="2800" dirty="0" smtClean="0">
                <a:solidFill>
                  <a:schemeClr val="bg1"/>
                </a:solidFill>
              </a:rPr>
              <a:t>ОБЛАСТЬ ПРИМЕНЕНИЯ ОДНОЙ ОЦЕНОЧНОЙ ПРОЦЕДУРЫ ВСЕГДА ОГРАНИЧЕНА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35496" y="1059582"/>
            <a:ext cx="9036496" cy="400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514350" lvl="0" indent="-514350"/>
            <a:r>
              <a:rPr lang="ru-RU" sz="2800" dirty="0" smtClean="0">
                <a:solidFill>
                  <a:srgbClr val="FF0000"/>
                </a:solidFill>
              </a:rPr>
              <a:t>	Невозможно использовать одну оценочную процедуру для решения многих задач</a:t>
            </a:r>
            <a:br>
              <a:rPr lang="ru-RU" sz="2800" dirty="0" smtClean="0">
                <a:solidFill>
                  <a:srgbClr val="FF0000"/>
                </a:solidFill>
              </a:rPr>
            </a:br>
            <a:endParaRPr lang="ru-RU" sz="1200" dirty="0" smtClean="0"/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</a:rPr>
              <a:t>ПРИМЕР ЕГЭ в РФ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atin typeface="+mn-lt"/>
              </a:rPr>
              <a:t>Предназначен для</a:t>
            </a:r>
            <a:endParaRPr lang="ru-RU" sz="2000" dirty="0" smtClean="0">
              <a:latin typeface="+mn-lt"/>
            </a:endParaRPr>
          </a:p>
          <a:p>
            <a:pPr marL="342900" indent="-342900" algn="just" eaLnBrk="0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+mn-lt"/>
              </a:rPr>
              <a:t>о</a:t>
            </a:r>
            <a:r>
              <a:rPr lang="ru-RU" sz="2000" dirty="0" smtClean="0">
                <a:latin typeface="+mn-lt"/>
              </a:rPr>
              <a:t>пределения, освоил ли ученик образовательную программу школы</a:t>
            </a:r>
          </a:p>
          <a:p>
            <a:pPr marL="342900" indent="-342900" algn="just" eaLnBrk="0" hangingPunct="0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+mn-lt"/>
              </a:rPr>
              <a:t>о</a:t>
            </a:r>
            <a:r>
              <a:rPr lang="ru-RU" sz="2000" dirty="0" smtClean="0">
                <a:latin typeface="+mn-lt"/>
              </a:rPr>
              <a:t>тбора для поступления в вуз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latin typeface="+mn-lt"/>
              </a:rPr>
              <a:t>Используется на практике </a:t>
            </a:r>
            <a:r>
              <a:rPr lang="ru-RU" sz="2000" b="1" i="1" dirty="0" smtClean="0">
                <a:solidFill>
                  <a:srgbClr val="FF0000"/>
                </a:solidFill>
                <a:latin typeface="+mn-lt"/>
              </a:rPr>
              <a:t>ещё</a:t>
            </a:r>
            <a:r>
              <a:rPr lang="ru-RU" sz="2000" b="1" i="1" dirty="0" smtClean="0">
                <a:latin typeface="+mn-lt"/>
              </a:rPr>
              <a:t> для</a:t>
            </a:r>
            <a:endParaRPr lang="ru-RU" sz="2000" dirty="0" smtClean="0">
              <a:latin typeface="+mn-lt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sz="2000" dirty="0" smtClean="0"/>
              <a:t>    Рейтинги </a:t>
            </a:r>
            <a:r>
              <a:rPr lang="ru-RU" sz="2000" dirty="0"/>
              <a:t>школ и муниципалитетов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   Аттестация </a:t>
            </a:r>
            <a:r>
              <a:rPr lang="ru-RU" sz="2000" dirty="0"/>
              <a:t>педагогов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   Оценка </a:t>
            </a:r>
            <a:r>
              <a:rPr lang="ru-RU" sz="2000" dirty="0"/>
              <a:t>деятельности </a:t>
            </a:r>
            <a:r>
              <a:rPr lang="ru-RU" sz="2000" dirty="0" smtClean="0"/>
              <a:t>губернаторов  и пр.</a:t>
            </a:r>
            <a:endParaRPr lang="ru-RU" sz="2000" dirty="0"/>
          </a:p>
          <a:p>
            <a:pPr algn="r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© </a:t>
            </a:r>
            <a:r>
              <a:rPr lang="ru-RU" sz="1200" i="1" dirty="0" smtClean="0"/>
              <a:t>Российский тренинговый центр</a:t>
            </a:r>
            <a:endParaRPr lang="ru-RU" sz="1200" i="1" dirty="0"/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0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650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К уроку 2: классификация нарушений процедур ОКО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43660"/>
              </p:ext>
            </p:extLst>
          </p:nvPr>
        </p:nvGraphicFramePr>
        <p:xfrm>
          <a:off x="107504" y="1275606"/>
          <a:ext cx="8856983" cy="3672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4"/>
                <a:gridCol w="2807694"/>
                <a:gridCol w="2952945"/>
              </a:tblGrid>
              <a:tr h="524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«По незнанию»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«По халатности»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«По умыслу»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73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Пробелы в нормативно-правовой и инструктивно-методической базе процедуры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Низкая ответственность кадров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Заинтересованность в получении индивидуального результата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73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Низкое качество подготовки кадров для обеспечения проведения процедуры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Отсутствие эффективной системы контроля проведения процедуры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Заинтересованность в получении общей благоприятной картины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25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						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Примеры из жизни: нарушения «по умыслу» как защита от «Управленца»?!</a:t>
            </a:r>
          </a:p>
        </p:txBody>
      </p:sp>
      <p:pic>
        <p:nvPicPr>
          <p:cNvPr id="2050" name="Picture 2" descr="C:\Users\Asus\Desktop\Нарушения  и последствия в ЕГЭ\скрин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1" y="1172501"/>
            <a:ext cx="4644935" cy="204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sus\Desktop\Нарушения  и последствия в ЕГЭ\скрин 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78" y="3219822"/>
            <a:ext cx="847637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04048" y="1203598"/>
            <a:ext cx="4139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Источники: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и</a:t>
            </a:r>
            <a:r>
              <a:rPr lang="ru-RU" dirty="0" smtClean="0"/>
              <a:t>нформация  с форумов «Нарушения ЕГЭ глазами учителя» , «Педсовет. </a:t>
            </a:r>
            <a:r>
              <a:rPr lang="ru-RU" dirty="0" err="1"/>
              <a:t>о</a:t>
            </a:r>
            <a:r>
              <a:rPr lang="ru-RU" dirty="0" err="1" smtClean="0"/>
              <a:t>рг</a:t>
            </a:r>
            <a:r>
              <a:rPr lang="ru-RU" dirty="0" smtClean="0"/>
              <a:t>» </a:t>
            </a:r>
            <a:endParaRPr lang="ru-RU" dirty="0"/>
          </a:p>
          <a:p>
            <a:r>
              <a:rPr lang="ru-RU" sz="1400" u="sng" dirty="0">
                <a:hlinkClick r:id="rId6"/>
              </a:rPr>
              <a:t>http://</a:t>
            </a:r>
            <a:r>
              <a:rPr lang="ru-RU" sz="1400" u="sng" dirty="0" smtClean="0">
                <a:hlinkClick r:id="rId6"/>
              </a:rPr>
              <a:t>www.eduhelp.info/page/narushenija-v-ege-glazami-uchitelja</a:t>
            </a:r>
            <a:endParaRPr lang="ru-RU" sz="1400" u="sng" dirty="0" smtClean="0"/>
          </a:p>
          <a:p>
            <a:r>
              <a:rPr lang="ru-RU" sz="1400" u="sng" dirty="0">
                <a:hlinkClick r:id="rId7"/>
              </a:rPr>
              <a:t>http://pedsovet.org/content/view/6436</a:t>
            </a:r>
            <a:r>
              <a:rPr lang="ru-RU" sz="1400" u="sng" dirty="0" smtClean="0">
                <a:hlinkClick r:id="rId7"/>
              </a:rPr>
              <a:t>/</a:t>
            </a:r>
            <a:endParaRPr lang="ru-RU" sz="14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2132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ВИДЫ ПРОГРАММ ОЦЕНКИ		</a:t>
            </a:r>
            <a:r>
              <a:rPr lang="ru-RU" sz="1000" dirty="0" smtClean="0"/>
              <a:t>© </a:t>
            </a:r>
            <a:r>
              <a:rPr lang="ru-RU" sz="1000" i="1" dirty="0"/>
              <a:t>Российский тренинговый центр</a:t>
            </a:r>
            <a:br>
              <a:rPr lang="ru-RU" sz="1000" i="1" dirty="0"/>
            </a:br>
            <a:endParaRPr lang="ru-RU" sz="1000" dirty="0" smtClean="0">
              <a:solidFill>
                <a:schemeClr val="bg1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43213" y="1023938"/>
            <a:ext cx="3240087" cy="690562"/>
            <a:chOff x="1882" y="346"/>
            <a:chExt cx="2177" cy="545"/>
          </a:xfrm>
        </p:grpSpPr>
        <p:sp>
          <p:nvSpPr>
            <p:cNvPr id="46123" name="AutoShape 7"/>
            <p:cNvSpPr>
              <a:spLocks noChangeArrowheads="1"/>
            </p:cNvSpPr>
            <p:nvPr/>
          </p:nvSpPr>
          <p:spPr bwMode="auto">
            <a:xfrm>
              <a:off x="1882" y="346"/>
              <a:ext cx="2177" cy="545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24" name="Rectangle 8"/>
            <p:cNvSpPr>
              <a:spLocks noChangeArrowheads="1"/>
            </p:cNvSpPr>
            <p:nvPr/>
          </p:nvSpPr>
          <p:spPr bwMode="auto">
            <a:xfrm>
              <a:off x="2018" y="373"/>
              <a:ext cx="1905" cy="445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ru-RU" b="1">
                  <a:solidFill>
                    <a:srgbClr val="000000"/>
                  </a:solidFill>
                  <a:latin typeface="Comic Sans MS" pitchFamily="66" charset="0"/>
                </a:rPr>
                <a:t>Виды программ оценивания</a:t>
              </a:r>
            </a:p>
            <a:p>
              <a: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ru-RU" sz="2400">
                <a:solidFill>
                  <a:srgbClr val="000000"/>
                </a:solidFill>
              </a:endParaRPr>
            </a:p>
          </p:txBody>
        </p:sp>
      </p:grpSp>
      <p:sp>
        <p:nvSpPr>
          <p:cNvPr id="46084" name="Oval 11"/>
          <p:cNvSpPr>
            <a:spLocks noChangeArrowheads="1"/>
          </p:cNvSpPr>
          <p:nvPr/>
        </p:nvSpPr>
        <p:spPr bwMode="auto">
          <a:xfrm>
            <a:off x="1187450" y="1816100"/>
            <a:ext cx="28733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5" name="Oval 12"/>
          <p:cNvSpPr>
            <a:spLocks noChangeArrowheads="1"/>
          </p:cNvSpPr>
          <p:nvPr/>
        </p:nvSpPr>
        <p:spPr bwMode="auto">
          <a:xfrm>
            <a:off x="4143375" y="2068513"/>
            <a:ext cx="28733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6" name="Oval 13"/>
          <p:cNvSpPr>
            <a:spLocks noChangeArrowheads="1"/>
          </p:cNvSpPr>
          <p:nvPr/>
        </p:nvSpPr>
        <p:spPr bwMode="auto">
          <a:xfrm>
            <a:off x="7285038" y="1782763"/>
            <a:ext cx="287337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87" name="Line 14"/>
          <p:cNvSpPr>
            <a:spLocks noChangeShapeType="1"/>
          </p:cNvSpPr>
          <p:nvPr/>
        </p:nvSpPr>
        <p:spPr bwMode="auto">
          <a:xfrm flipH="1">
            <a:off x="1692275" y="1436688"/>
            <a:ext cx="792163" cy="3254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088" name="Line 17"/>
          <p:cNvSpPr>
            <a:spLocks noChangeShapeType="1"/>
          </p:cNvSpPr>
          <p:nvPr/>
        </p:nvSpPr>
        <p:spPr bwMode="auto">
          <a:xfrm>
            <a:off x="6443663" y="1436688"/>
            <a:ext cx="719137" cy="27146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089" name="Line 18"/>
          <p:cNvSpPr>
            <a:spLocks noChangeShapeType="1"/>
          </p:cNvSpPr>
          <p:nvPr/>
        </p:nvSpPr>
        <p:spPr bwMode="auto">
          <a:xfrm flipH="1">
            <a:off x="4286250" y="1692275"/>
            <a:ext cx="71438" cy="3079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090" name="Rectangle 19"/>
          <p:cNvSpPr>
            <a:spLocks noChangeArrowheads="1"/>
          </p:cNvSpPr>
          <p:nvPr/>
        </p:nvSpPr>
        <p:spPr bwMode="auto">
          <a:xfrm>
            <a:off x="3132138" y="2239963"/>
            <a:ext cx="23749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b="1" dirty="0">
                <a:solidFill>
                  <a:srgbClr val="000000"/>
                </a:solidFill>
                <a:latin typeface="Comic Sans MS" pitchFamily="66" charset="0"/>
              </a:rPr>
              <a:t>Государственные</a:t>
            </a:r>
          </a:p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b="1" dirty="0">
                <a:solidFill>
                  <a:srgbClr val="000000"/>
                </a:solidFill>
                <a:latin typeface="Comic Sans MS" pitchFamily="66" charset="0"/>
              </a:rPr>
              <a:t>экзамены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6091" name="Rectangle 20"/>
          <p:cNvSpPr>
            <a:spLocks noChangeArrowheads="1"/>
          </p:cNvSpPr>
          <p:nvPr/>
        </p:nvSpPr>
        <p:spPr bwMode="auto">
          <a:xfrm>
            <a:off x="179388" y="2139950"/>
            <a:ext cx="23749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Оценка на уровне класса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6092" name="Rectangle 21"/>
          <p:cNvSpPr>
            <a:spLocks noChangeArrowheads="1"/>
          </p:cNvSpPr>
          <p:nvPr/>
        </p:nvSpPr>
        <p:spPr bwMode="auto">
          <a:xfrm>
            <a:off x="6157913" y="2239963"/>
            <a:ext cx="266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b="1">
                <a:solidFill>
                  <a:srgbClr val="00B050"/>
                </a:solidFill>
                <a:latin typeface="Comic Sans MS" pitchFamily="66" charset="0"/>
              </a:rPr>
              <a:t>Крупномасштабные</a:t>
            </a:r>
          </a:p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b="1">
                <a:solidFill>
                  <a:srgbClr val="00B050"/>
                </a:solidFill>
                <a:latin typeface="Comic Sans MS" pitchFamily="66" charset="0"/>
              </a:rPr>
              <a:t>исследования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ru-RU">
              <a:solidFill>
                <a:srgbClr val="00B050"/>
              </a:solidFill>
            </a:endParaRPr>
          </a:p>
        </p:txBody>
      </p:sp>
      <p:sp>
        <p:nvSpPr>
          <p:cNvPr id="46093" name="Oval 23"/>
          <p:cNvSpPr>
            <a:spLocks noChangeArrowheads="1"/>
          </p:cNvSpPr>
          <p:nvPr/>
        </p:nvSpPr>
        <p:spPr bwMode="auto">
          <a:xfrm>
            <a:off x="6229350" y="3427413"/>
            <a:ext cx="28733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4" name="Oval 24"/>
          <p:cNvSpPr>
            <a:spLocks noChangeArrowheads="1"/>
          </p:cNvSpPr>
          <p:nvPr/>
        </p:nvSpPr>
        <p:spPr bwMode="auto">
          <a:xfrm>
            <a:off x="4429125" y="3427413"/>
            <a:ext cx="28733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5" name="Oval 25"/>
          <p:cNvSpPr>
            <a:spLocks noChangeArrowheads="1"/>
          </p:cNvSpPr>
          <p:nvPr/>
        </p:nvSpPr>
        <p:spPr bwMode="auto">
          <a:xfrm>
            <a:off x="2916238" y="3427413"/>
            <a:ext cx="287337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6" name="Oval 26"/>
          <p:cNvSpPr>
            <a:spLocks noChangeArrowheads="1"/>
          </p:cNvSpPr>
          <p:nvPr/>
        </p:nvSpPr>
        <p:spPr bwMode="auto">
          <a:xfrm>
            <a:off x="179388" y="3327400"/>
            <a:ext cx="287337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7" name="Oval 27"/>
          <p:cNvSpPr>
            <a:spLocks noChangeArrowheads="1"/>
          </p:cNvSpPr>
          <p:nvPr/>
        </p:nvSpPr>
        <p:spPr bwMode="auto">
          <a:xfrm>
            <a:off x="8029575" y="3427413"/>
            <a:ext cx="28733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8" name="Oval 28"/>
          <p:cNvSpPr>
            <a:spLocks noChangeArrowheads="1"/>
          </p:cNvSpPr>
          <p:nvPr/>
        </p:nvSpPr>
        <p:spPr bwMode="auto">
          <a:xfrm>
            <a:off x="684213" y="3327400"/>
            <a:ext cx="287337" cy="2174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099" name="Oval 29"/>
          <p:cNvSpPr>
            <a:spLocks noChangeArrowheads="1"/>
          </p:cNvSpPr>
          <p:nvPr/>
        </p:nvSpPr>
        <p:spPr bwMode="auto">
          <a:xfrm>
            <a:off x="1620838" y="3327400"/>
            <a:ext cx="287337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00" name="Oval 30"/>
          <p:cNvSpPr>
            <a:spLocks noChangeArrowheads="1"/>
          </p:cNvSpPr>
          <p:nvPr/>
        </p:nvSpPr>
        <p:spPr bwMode="auto">
          <a:xfrm>
            <a:off x="1116013" y="3382963"/>
            <a:ext cx="71437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01" name="Oval 31"/>
          <p:cNvSpPr>
            <a:spLocks noChangeArrowheads="1"/>
          </p:cNvSpPr>
          <p:nvPr/>
        </p:nvSpPr>
        <p:spPr bwMode="auto">
          <a:xfrm>
            <a:off x="1260475" y="3382963"/>
            <a:ext cx="71438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02" name="Oval 32"/>
          <p:cNvSpPr>
            <a:spLocks noChangeArrowheads="1"/>
          </p:cNvSpPr>
          <p:nvPr/>
        </p:nvSpPr>
        <p:spPr bwMode="auto">
          <a:xfrm>
            <a:off x="1404938" y="3382963"/>
            <a:ext cx="71437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5292725" y="3705225"/>
            <a:ext cx="201612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B050"/>
                </a:solidFill>
                <a:latin typeface="+mn-lt"/>
              </a:rPr>
              <a:t>Национальная</a:t>
            </a:r>
          </a:p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B050"/>
                </a:solidFill>
                <a:latin typeface="+mn-lt"/>
              </a:rPr>
              <a:t>оценка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16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9" name="Rectangle 36"/>
          <p:cNvSpPr>
            <a:spLocks noChangeArrowheads="1"/>
          </p:cNvSpPr>
          <p:nvPr/>
        </p:nvSpPr>
        <p:spPr bwMode="auto">
          <a:xfrm>
            <a:off x="3490913" y="3706813"/>
            <a:ext cx="1944687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0000"/>
                </a:solidFill>
                <a:latin typeface="+mn-lt"/>
              </a:rPr>
              <a:t>Вступительные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6105" name="Line 37"/>
          <p:cNvSpPr>
            <a:spLocks noChangeShapeType="1"/>
          </p:cNvSpPr>
          <p:nvPr/>
        </p:nvSpPr>
        <p:spPr bwMode="auto">
          <a:xfrm>
            <a:off x="7883525" y="2887663"/>
            <a:ext cx="288925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106" name="Line 38"/>
          <p:cNvSpPr>
            <a:spLocks noChangeShapeType="1"/>
          </p:cNvSpPr>
          <p:nvPr/>
        </p:nvSpPr>
        <p:spPr bwMode="auto">
          <a:xfrm flipH="1">
            <a:off x="6443663" y="2941638"/>
            <a:ext cx="288925" cy="3778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" name="Rectangle 40"/>
          <p:cNvSpPr>
            <a:spLocks noChangeArrowheads="1"/>
          </p:cNvSpPr>
          <p:nvPr/>
        </p:nvSpPr>
        <p:spPr bwMode="auto">
          <a:xfrm>
            <a:off x="2051050" y="3706813"/>
            <a:ext cx="1584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0000"/>
                </a:solidFill>
                <a:latin typeface="+mn-lt"/>
              </a:rPr>
              <a:t>Выпускные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6108" name="Line 41"/>
          <p:cNvSpPr>
            <a:spLocks noChangeShapeType="1"/>
          </p:cNvSpPr>
          <p:nvPr/>
        </p:nvSpPr>
        <p:spPr bwMode="auto">
          <a:xfrm flipH="1">
            <a:off x="3203575" y="2833688"/>
            <a:ext cx="431800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107950" y="4408488"/>
            <a:ext cx="1944688" cy="701675"/>
            <a:chOff x="68" y="3611"/>
            <a:chExt cx="1225" cy="590"/>
          </a:xfrm>
        </p:grpSpPr>
        <p:sp>
          <p:nvSpPr>
            <p:cNvPr id="46121" name="Rectangle 5"/>
            <p:cNvSpPr>
              <a:spLocks noChangeArrowheads="1"/>
            </p:cNvSpPr>
            <p:nvPr/>
          </p:nvSpPr>
          <p:spPr bwMode="auto">
            <a:xfrm>
              <a:off x="68" y="3929"/>
              <a:ext cx="1225" cy="27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15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ru-RU" sz="1400">
                  <a:solidFill>
                    <a:srgbClr val="000000"/>
                  </a:solidFill>
                  <a:latin typeface="Comic Sans MS" pitchFamily="66" charset="0"/>
                </a:rPr>
                <a:t>Формирующее</a:t>
              </a:r>
            </a:p>
            <a:p>
              <a:pPr algn="ctr">
                <a:lnSpc>
                  <a:spcPct val="70000"/>
                </a:lnSpc>
                <a:spcBef>
                  <a:spcPct val="15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ru-RU" sz="1400">
                  <a:solidFill>
                    <a:srgbClr val="000000"/>
                  </a:solidFill>
                  <a:latin typeface="Comic Sans MS" pitchFamily="66" charset="0"/>
                </a:rPr>
                <a:t>оценивание</a:t>
              </a:r>
            </a:p>
            <a:p>
              <a:pPr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ru-RU" sz="1400">
                <a:solidFill>
                  <a:srgbClr val="000000"/>
                </a:solidFill>
              </a:endParaRPr>
            </a:p>
          </p:txBody>
        </p:sp>
        <p:sp>
          <p:nvSpPr>
            <p:cNvPr id="46122" name="AutoShape 43"/>
            <p:cNvSpPr>
              <a:spLocks/>
            </p:cNvSpPr>
            <p:nvPr/>
          </p:nvSpPr>
          <p:spPr bwMode="auto">
            <a:xfrm rot="-5400000">
              <a:off x="533" y="3169"/>
              <a:ext cx="227" cy="1111"/>
            </a:xfrm>
            <a:prstGeom prst="leftBrace">
              <a:avLst>
                <a:gd name="adj1" fmla="val 40786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111" name="Line 45"/>
          <p:cNvSpPr>
            <a:spLocks noChangeShapeType="1"/>
          </p:cNvSpPr>
          <p:nvPr/>
        </p:nvSpPr>
        <p:spPr bwMode="auto">
          <a:xfrm flipH="1">
            <a:off x="1762125" y="2679700"/>
            <a:ext cx="1588" cy="48577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112" name="Line 46"/>
          <p:cNvSpPr>
            <a:spLocks noChangeShapeType="1"/>
          </p:cNvSpPr>
          <p:nvPr/>
        </p:nvSpPr>
        <p:spPr bwMode="auto">
          <a:xfrm flipH="1">
            <a:off x="323850" y="2733675"/>
            <a:ext cx="287338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6113" name="Line 47"/>
          <p:cNvSpPr>
            <a:spLocks noChangeShapeType="1"/>
          </p:cNvSpPr>
          <p:nvPr/>
        </p:nvSpPr>
        <p:spPr bwMode="auto">
          <a:xfrm flipH="1">
            <a:off x="827088" y="2733675"/>
            <a:ext cx="288925" cy="431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2051050" y="4408488"/>
            <a:ext cx="7021513" cy="701675"/>
            <a:chOff x="1292" y="3612"/>
            <a:chExt cx="4423" cy="589"/>
          </a:xfrm>
        </p:grpSpPr>
        <p:sp>
          <p:nvSpPr>
            <p:cNvPr id="46119" name="AutoShape 44"/>
            <p:cNvSpPr>
              <a:spLocks/>
            </p:cNvSpPr>
            <p:nvPr/>
          </p:nvSpPr>
          <p:spPr bwMode="auto">
            <a:xfrm rot="-5400000">
              <a:off x="3435" y="1583"/>
              <a:ext cx="227" cy="4286"/>
            </a:xfrm>
            <a:prstGeom prst="leftBrace">
              <a:avLst>
                <a:gd name="adj1" fmla="val 157342"/>
                <a:gd name="adj2" fmla="val 50000"/>
              </a:avLst>
            </a:prstGeom>
            <a:noFill/>
            <a:ln w="76200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20" name="Rectangle 48"/>
            <p:cNvSpPr>
              <a:spLocks noChangeArrowheads="1"/>
            </p:cNvSpPr>
            <p:nvPr/>
          </p:nvSpPr>
          <p:spPr bwMode="auto">
            <a:xfrm>
              <a:off x="1292" y="3929"/>
              <a:ext cx="4423" cy="272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70000"/>
                </a:lnSpc>
                <a:spcBef>
                  <a:spcPct val="15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ru-RU" sz="1400" dirty="0">
                  <a:solidFill>
                    <a:srgbClr val="000000"/>
                  </a:solidFill>
                  <a:latin typeface="Comic Sans MS" pitchFamily="66" charset="0"/>
                </a:rPr>
                <a:t>Суммирующее (итоговое)</a:t>
              </a:r>
            </a:p>
            <a:p>
              <a:pPr algn="ctr">
                <a:lnSpc>
                  <a:spcPct val="70000"/>
                </a:lnSpc>
                <a:spcBef>
                  <a:spcPct val="15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r>
                <a:rPr lang="ru-RU" sz="1400" dirty="0">
                  <a:solidFill>
                    <a:srgbClr val="000000"/>
                  </a:solidFill>
                  <a:latin typeface="Comic Sans MS" pitchFamily="66" charset="0"/>
                </a:rPr>
                <a:t>оценивание</a:t>
              </a:r>
            </a:p>
            <a:p>
              <a:pPr>
                <a:lnSpc>
                  <a:spcPct val="70000"/>
                </a:lnSpc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None/>
              </a:pPr>
              <a:endParaRPr lang="ru-RU" sz="14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6115" name="Text Box 49"/>
          <p:cNvSpPr txBox="1">
            <a:spLocks noChangeArrowheads="1"/>
          </p:cNvSpPr>
          <p:nvPr/>
        </p:nvSpPr>
        <p:spPr bwMode="auto">
          <a:xfrm rot="10800000">
            <a:off x="69850" y="3579813"/>
            <a:ext cx="40005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вопросы</a:t>
            </a:r>
          </a:p>
        </p:txBody>
      </p:sp>
      <p:sp>
        <p:nvSpPr>
          <p:cNvPr id="46116" name="Text Box 50"/>
          <p:cNvSpPr txBox="1">
            <a:spLocks noChangeArrowheads="1"/>
          </p:cNvSpPr>
          <p:nvPr/>
        </p:nvSpPr>
        <p:spPr bwMode="auto">
          <a:xfrm rot="10800000">
            <a:off x="573088" y="3651250"/>
            <a:ext cx="4000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тесты</a:t>
            </a:r>
          </a:p>
        </p:txBody>
      </p:sp>
      <p:sp>
        <p:nvSpPr>
          <p:cNvPr id="46117" name="Text Box 51"/>
          <p:cNvSpPr txBox="1">
            <a:spLocks noChangeArrowheads="1"/>
          </p:cNvSpPr>
          <p:nvPr/>
        </p:nvSpPr>
        <p:spPr bwMode="auto">
          <a:xfrm rot="10800000">
            <a:off x="1509713" y="3363913"/>
            <a:ext cx="4000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наблюдения</a:t>
            </a:r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7056438" y="3706813"/>
            <a:ext cx="21955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B050"/>
                </a:solidFill>
                <a:latin typeface="+mn-lt"/>
              </a:rPr>
              <a:t>Международные</a:t>
            </a:r>
          </a:p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B050"/>
                </a:solidFill>
                <a:latin typeface="+mn-lt"/>
              </a:rPr>
              <a:t>сравнительные</a:t>
            </a:r>
          </a:p>
          <a:p>
            <a:pPr algn="ctr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rgbClr val="00B050"/>
                </a:solidFill>
                <a:latin typeface="+mn-lt"/>
              </a:rPr>
              <a:t>исследования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defRPr/>
            </a:pPr>
            <a:endParaRPr lang="ru-RU" sz="16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6" name="Line 41"/>
          <p:cNvSpPr>
            <a:spLocks noChangeShapeType="1"/>
          </p:cNvSpPr>
          <p:nvPr/>
        </p:nvSpPr>
        <p:spPr bwMode="auto">
          <a:xfrm>
            <a:off x="4463256" y="2833688"/>
            <a:ext cx="89064" cy="493712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7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4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2028" y="123478"/>
            <a:ext cx="8978484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Ещё пример от «продвинутых стран»: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цена высоких ставок…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58011" y="1202128"/>
            <a:ext cx="9069155" cy="2233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ru-RU" sz="2000" b="1" dirty="0"/>
              <a:t>Школьная афера </a:t>
            </a:r>
            <a:r>
              <a:rPr lang="ru-RU" sz="2000" b="1" dirty="0" smtClean="0"/>
              <a:t>по-американски (</a:t>
            </a:r>
            <a:r>
              <a:rPr lang="ru-RU" sz="2000" dirty="0"/>
              <a:t>30.03.2013 </a:t>
            </a:r>
            <a:r>
              <a:rPr lang="ru-RU" sz="2000" b="1" dirty="0" smtClean="0"/>
              <a:t>)</a:t>
            </a:r>
          </a:p>
          <a:p>
            <a:r>
              <a:rPr lang="ru-RU" sz="2000" u="sng" dirty="0">
                <a:hlinkClick r:id="rId4"/>
              </a:rPr>
              <a:t>http://publicpost.ru/theme/id/3550/shkolnaya_afera_po-amerikanski/</a:t>
            </a:r>
            <a:endParaRPr lang="ru-RU" sz="2000" b="1" dirty="0" smtClean="0"/>
          </a:p>
          <a:p>
            <a:r>
              <a:rPr lang="ru-RU" sz="2000" dirty="0" smtClean="0"/>
              <a:t>В </a:t>
            </a:r>
            <a:r>
              <a:rPr lang="ru-RU" sz="2000" dirty="0"/>
              <a:t>минувшую пятницу 35 сотрудникам системы образования в штате Джорджия предъявили обвинение в многолетней фальсификации результатов экзаменов. По данным следствия, как минимум 40 из 56 государственных школ в </a:t>
            </a:r>
            <a:r>
              <a:rPr lang="ru-RU" sz="2000" dirty="0" smtClean="0"/>
              <a:t>Атланте отчитывались </a:t>
            </a:r>
            <a:r>
              <a:rPr lang="ru-RU" sz="2000" dirty="0"/>
              <a:t>о недостоверных результатах государственного тестирования более 10 лет.</a:t>
            </a:r>
          </a:p>
        </p:txBody>
      </p:sp>
      <p:pic>
        <p:nvPicPr>
          <p:cNvPr id="5" name="Рисунок 4" descr="http://publicpost.ru/public/userfiles/topic/big/dfds_ill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162" y="843558"/>
            <a:ext cx="1602838" cy="105012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82629" y="3439024"/>
            <a:ext cx="9037478" cy="158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2000" dirty="0" smtClean="0"/>
              <a:t>Есть версия, что провоцирует директоров школ и учителей на преступление действующее американское законодательство: зарплаты учителей и пособия из госбюджета, выплачиваемые школам, напрямую зависят от успеваемости учеников.</a:t>
            </a:r>
          </a:p>
          <a:p>
            <a:pPr algn="r"/>
            <a:r>
              <a:rPr lang="ru-RU" sz="1400" dirty="0"/>
              <a:t>© </a:t>
            </a:r>
            <a:r>
              <a:rPr lang="ru-RU" sz="1400" i="1" dirty="0"/>
              <a:t>Российский тренинговый центр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6011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44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020" y="195486"/>
            <a:ext cx="8978484" cy="828675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Перспективы развития</a:t>
            </a: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89688" y="1203598"/>
            <a:ext cx="9069155" cy="3466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200" b="1" dirty="0" smtClean="0"/>
              <a:t>Общие тенденции: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Нахождение баланса между внешней и внутренней оценкой качества </a:t>
            </a:r>
            <a:r>
              <a:rPr lang="ru-RU" sz="2200" dirty="0" smtClean="0"/>
              <a:t>образования;</a:t>
            </a:r>
            <a:endParaRPr lang="ru-RU" sz="22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Введение </a:t>
            </a:r>
            <a:r>
              <a:rPr lang="ru-RU" sz="2200" dirty="0" smtClean="0"/>
              <a:t>мониторингов </a:t>
            </a:r>
            <a:r>
              <a:rPr lang="ru-RU" sz="2200" dirty="0" smtClean="0"/>
              <a:t>обучения и социализации для обеспечения обратной связи от системы образования;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Совершенствование процедур оценки по направлениям:</a:t>
            </a:r>
          </a:p>
          <a:p>
            <a:pPr marL="809625" lvl="2" indent="-361950">
              <a:buFontTx/>
              <a:buChar char="-"/>
            </a:pPr>
            <a:r>
              <a:rPr lang="ru-RU" sz="2200" dirty="0"/>
              <a:t>с</a:t>
            </a:r>
            <a:r>
              <a:rPr lang="ru-RU" sz="2200" dirty="0" smtClean="0"/>
              <a:t>овершенствование измерительных материалов,</a:t>
            </a:r>
          </a:p>
          <a:p>
            <a:pPr marL="809625" lvl="1" indent="-361950"/>
            <a:r>
              <a:rPr lang="ru-RU" sz="2200" dirty="0" smtClean="0"/>
              <a:t>-    использование необходимых мер информационной безопасности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Более адекватное использование результатов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 smtClean="0"/>
              <a:t>???</a:t>
            </a:r>
            <a:endParaRPr lang="ru-RU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491630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38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44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0110" y="195486"/>
            <a:ext cx="8604956" cy="828675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СПАСИБО ЗА ВНИМАНИЕ</a:t>
            </a:r>
            <a:r>
              <a:rPr lang="ru-RU" dirty="0" smtClean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491630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275606"/>
            <a:ext cx="4752528" cy="343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2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3825"/>
            <a:ext cx="8820026" cy="828675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</a:rPr>
              <a:t>Массовые процедуры ОКО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03325"/>
            <a:ext cx="8928100" cy="367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just">
              <a:spcAft>
                <a:spcPts val="600"/>
              </a:spcAft>
            </a:pPr>
            <a:endParaRPr lang="ru-RU" sz="21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89028"/>
              </p:ext>
            </p:extLst>
          </p:nvPr>
        </p:nvGraphicFramePr>
        <p:xfrm>
          <a:off x="0" y="1189658"/>
          <a:ext cx="9144000" cy="4247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0774"/>
                <a:gridCol w="4793226"/>
              </a:tblGrid>
              <a:tr h="656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Национальные экзамены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Национальные/региональные мониторинги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291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Общее: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effectLst/>
                        </a:rPr>
                        <a:t>Единые  </a:t>
                      </a:r>
                      <a:r>
                        <a:rPr lang="ru-RU" sz="1400" dirty="0">
                          <a:effectLst/>
                        </a:rPr>
                        <a:t>правила </a:t>
                      </a:r>
                      <a:r>
                        <a:rPr lang="ru-RU" sz="1400" dirty="0" smtClean="0">
                          <a:effectLst/>
                        </a:rPr>
                        <a:t>участия и проведения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Регламентация процессов (от </a:t>
                      </a:r>
                      <a:r>
                        <a:rPr lang="ru-RU" sz="1400" dirty="0" smtClean="0">
                          <a:effectLst/>
                        </a:rPr>
                        <a:t>организации процедуры проведения  до </a:t>
                      </a:r>
                      <a:r>
                        <a:rPr lang="ru-RU" sz="1400" dirty="0">
                          <a:effectLst/>
                        </a:rPr>
                        <a:t>обработки результатов)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effectLst/>
                        </a:rPr>
                        <a:t>Прозрачность и понятность целей и технологии исполнителям и участникам всех уровней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effectLst/>
                        </a:rPr>
                        <a:t>Ответственность участников процесса </a:t>
                      </a:r>
                      <a:r>
                        <a:rPr lang="ru-RU" sz="1400" dirty="0">
                          <a:effectLst/>
                        </a:rPr>
                        <a:t>за качество </a:t>
                      </a:r>
                      <a:r>
                        <a:rPr lang="ru-RU" sz="1400" dirty="0" smtClean="0">
                          <a:effectLst/>
                        </a:rPr>
                        <a:t>предоставляемой/получаемой информации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9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Разное: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цели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,  «ставки»,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массовость, меры информационной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безопасности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Сертификация/рейтингование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Обратная связь от системы образования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«Высокие ставки» для участников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«Низкие ставки» для участников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684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Генеральная совокупность выпускников/абитуриентов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Выборка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может быть разной: от генеральной совокупности до репрезентативной выборки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21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Жесткие меры информационной безопасности от подготовки ЭМ до выдачи результатов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Меры информационной безопасности мягкие или не используются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33525" y="1547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463" y="123825"/>
            <a:ext cx="8675687" cy="828675"/>
          </a:xfrm>
        </p:spPr>
        <p:txBody>
          <a:bodyPr/>
          <a:lstStyle/>
          <a:p>
            <a:pPr algn="l"/>
            <a:r>
              <a:rPr lang="ru-RU" sz="3400" dirty="0" smtClean="0">
                <a:solidFill>
                  <a:schemeClr val="bg1"/>
                </a:solidFill>
              </a:rPr>
              <a:t>Подходы к определению модели национальных экзаменов</a:t>
            </a:r>
            <a:endParaRPr lang="ru-RU" sz="34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172" name="Подзаголовок 2"/>
          <p:cNvSpPr txBox="1">
            <a:spLocks/>
          </p:cNvSpPr>
          <p:nvPr/>
        </p:nvSpPr>
        <p:spPr bwMode="auto">
          <a:xfrm>
            <a:off x="611560" y="1358825"/>
            <a:ext cx="8640960" cy="37846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endParaRPr lang="ru-RU" sz="2800" i="1" dirty="0" smtClean="0"/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endParaRPr lang="ru-RU" sz="2800" i="1" dirty="0" smtClean="0"/>
          </a:p>
          <a:p>
            <a:pPr algn="just" eaLnBrk="1" hangingPunct="1">
              <a:defRPr/>
            </a:pPr>
            <a:endParaRPr lang="ru-RU" sz="2800" dirty="0" smtClean="0"/>
          </a:p>
          <a:p>
            <a:pPr algn="just" eaLnBrk="1" hangingPunct="1">
              <a:defRPr/>
            </a:pPr>
            <a:r>
              <a:rPr lang="ru-RU" sz="2800" i="1" dirty="0" smtClean="0"/>
              <a:t> </a:t>
            </a:r>
          </a:p>
          <a:p>
            <a:pPr algn="just" eaLnBrk="1" hangingPunct="1">
              <a:defRPr/>
            </a:pPr>
            <a:endParaRPr lang="ru-RU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9512" y="1203598"/>
            <a:ext cx="875017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dirty="0" smtClean="0"/>
              <a:t>проведение </a:t>
            </a:r>
            <a:r>
              <a:rPr lang="ru-RU" sz="2000" dirty="0"/>
              <a:t>внешней оценки подготовленности выпускников общеобразовательных учреждений с выдачей документов государственного </a:t>
            </a:r>
            <a:r>
              <a:rPr lang="ru-RU" sz="2000" dirty="0" smtClean="0"/>
              <a:t>образца;</a:t>
            </a:r>
          </a:p>
          <a:p>
            <a:pPr marL="342900" indent="-342900">
              <a:buFontTx/>
              <a:buChar char="-"/>
            </a:pPr>
            <a:r>
              <a:rPr lang="ru-RU" sz="2000" dirty="0" smtClean="0"/>
              <a:t>проведение </a:t>
            </a:r>
            <a:r>
              <a:rPr lang="ru-RU" sz="2000" dirty="0"/>
              <a:t>независимой оценки, результаты которой учитываются при поступлении в высшие учебные заведения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b="1" dirty="0"/>
              <a:t>В основе каждой модели лежит</a:t>
            </a:r>
            <a:r>
              <a:rPr lang="ru-RU" sz="2000" b="1" dirty="0" smtClean="0"/>
              <a:t>: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/>
              <a:t>возможности использования </a:t>
            </a:r>
            <a:r>
              <a:rPr lang="ru-RU" sz="2000" dirty="0" smtClean="0"/>
              <a:t>результатов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обязательность/добровольность участия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о</a:t>
            </a:r>
            <a:r>
              <a:rPr lang="ru-RU" sz="2000" dirty="0" smtClean="0"/>
              <a:t>собенности измерительных материалов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err="1"/>
              <a:t>этапность</a:t>
            </a:r>
            <a:r>
              <a:rPr lang="ru-RU" sz="2000" dirty="0"/>
              <a:t> проведения</a:t>
            </a:r>
            <a:endPara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Verdana"/>
            </a:endParaRPr>
          </a:p>
          <a:p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Verdana"/>
            </a:endParaRPr>
          </a:p>
          <a:p>
            <a:pPr marL="342900" lvl="0" indent="-342900">
              <a:buFont typeface="Arial" pitchFamily="34" charset="0"/>
              <a:buChar char="•"/>
            </a:pPr>
            <a:endParaRPr lang="ru-RU" sz="2000" dirty="0" smtClean="0"/>
          </a:p>
          <a:p>
            <a:pPr marL="342900" lvl="0" indent="-342900">
              <a:buFont typeface="Arial" pitchFamily="34" charset="0"/>
              <a:buChar char="•"/>
            </a:pPr>
            <a:endParaRPr lang="ru-RU" sz="2000" dirty="0"/>
          </a:p>
          <a:p>
            <a:pPr marL="342900" lvl="0" indent="-342900">
              <a:buFont typeface="Arial" pitchFamily="34" charset="0"/>
              <a:buChar char="•"/>
            </a:pPr>
            <a:endParaRPr lang="ru-RU" sz="20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Verdana"/>
            </a:endParaRPr>
          </a:p>
          <a:p>
            <a:pPr marL="342900" indent="-342900">
              <a:buFont typeface="Arial" pitchFamily="34" charset="0"/>
              <a:buChar char="•"/>
            </a:pPr>
            <a:endParaRPr lang="ru-RU" sz="2000" b="1" dirty="0"/>
          </a:p>
          <a:p>
            <a:endParaRPr lang="ru-RU" sz="2000" dirty="0" smtClean="0"/>
          </a:p>
          <a:p>
            <a:pPr marL="342900" indent="-342900">
              <a:buFontTx/>
              <a:buChar char="-"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75636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Некоторые модели национальных экзаменов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3316" name="Подзаголовок 2"/>
          <p:cNvSpPr txBox="1">
            <a:spLocks/>
          </p:cNvSpPr>
          <p:nvPr/>
        </p:nvSpPr>
        <p:spPr bwMode="auto">
          <a:xfrm>
            <a:off x="57150" y="1091530"/>
            <a:ext cx="90868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1 </a:t>
            </a:r>
            <a:r>
              <a:rPr lang="ru-RU" sz="2400" b="1" dirty="0">
                <a:solidFill>
                  <a:srgbClr val="C00000"/>
                </a:solidFill>
              </a:rPr>
              <a:t>модель: </a:t>
            </a:r>
            <a:r>
              <a:rPr lang="ru-RU" sz="2400" dirty="0"/>
              <a:t>выпускники школ сдают экзамены только один раз,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а </a:t>
            </a:r>
            <a:r>
              <a:rPr lang="ru-RU" sz="2400" dirty="0"/>
              <a:t>результаты экзаменов используются как в школе, так и в вузе. (Франция, Дания, Италия, </a:t>
            </a:r>
            <a:r>
              <a:rPr lang="ru-RU" sz="2400" dirty="0" smtClean="0"/>
              <a:t>Германия, </a:t>
            </a:r>
            <a:r>
              <a:rPr lang="ru-RU" sz="2400" dirty="0" smtClean="0">
                <a:solidFill>
                  <a:srgbClr val="C00000"/>
                </a:solidFill>
              </a:rPr>
              <a:t>Россия </a:t>
            </a:r>
            <a:r>
              <a:rPr lang="ru-RU" sz="2400" dirty="0" smtClean="0"/>
              <a:t>и др.).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>
                <a:solidFill>
                  <a:srgbClr val="C00000"/>
                </a:solidFill>
              </a:rPr>
              <a:t>2 модель: </a:t>
            </a:r>
            <a:r>
              <a:rPr lang="ru-RU" sz="2400" dirty="0"/>
              <a:t>проводятся два этапа </a:t>
            </a:r>
            <a:r>
              <a:rPr lang="ru-RU" sz="2400" dirty="0" smtClean="0"/>
              <a:t> национальных экзаменов</a:t>
            </a:r>
            <a:r>
              <a:rPr lang="ru-RU" sz="2400" dirty="0"/>
              <a:t>: </a:t>
            </a:r>
            <a:endParaRPr lang="ru-RU" sz="2400" dirty="0" smtClean="0"/>
          </a:p>
          <a:p>
            <a:r>
              <a:rPr lang="ru-RU" sz="2400" dirty="0" smtClean="0"/>
              <a:t>один </a:t>
            </a:r>
            <a:r>
              <a:rPr lang="ru-RU" sz="2400" dirty="0"/>
              <a:t>проводится в школе в качестве выпускного, второй </a:t>
            </a:r>
            <a:r>
              <a:rPr lang="ru-RU" sz="2400" dirty="0" smtClean="0"/>
              <a:t>централизованно </a:t>
            </a:r>
            <a:r>
              <a:rPr lang="ru-RU" sz="2400" dirty="0"/>
              <a:t>вне школы. </a:t>
            </a:r>
            <a:endParaRPr lang="ru-RU" sz="2400" dirty="0" smtClean="0"/>
          </a:p>
          <a:p>
            <a:r>
              <a:rPr lang="ru-RU" sz="2400" dirty="0" smtClean="0"/>
              <a:t>(США</a:t>
            </a:r>
            <a:r>
              <a:rPr lang="ru-RU" sz="2400" dirty="0"/>
              <a:t>, Япония, </a:t>
            </a:r>
            <a:r>
              <a:rPr lang="ru-RU" sz="2400" dirty="0" smtClean="0"/>
              <a:t>Греция, </a:t>
            </a:r>
            <a:r>
              <a:rPr lang="ru-RU" sz="2400" dirty="0" smtClean="0">
                <a:solidFill>
                  <a:srgbClr val="C00000"/>
                </a:solidFill>
              </a:rPr>
              <a:t>Латвия, Армения </a:t>
            </a:r>
            <a:r>
              <a:rPr lang="ru-RU" sz="2400" dirty="0" smtClean="0"/>
              <a:t>и др.).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3 </a:t>
            </a:r>
            <a:r>
              <a:rPr lang="ru-RU" sz="2400" b="1" dirty="0">
                <a:solidFill>
                  <a:srgbClr val="C00000"/>
                </a:solidFill>
              </a:rPr>
              <a:t>модель:  </a:t>
            </a:r>
            <a:r>
              <a:rPr lang="ru-RU" sz="2400" dirty="0"/>
              <a:t>традиционные выпускные экзамены в школах, абитуриенты участвуют в национальном централизованном тестировании, результаты которого засчитываются вузами. (</a:t>
            </a:r>
            <a:r>
              <a:rPr lang="ru-RU" sz="2400" dirty="0">
                <a:solidFill>
                  <a:srgbClr val="C00000"/>
                </a:solidFill>
              </a:rPr>
              <a:t>Беларусь</a:t>
            </a:r>
            <a:r>
              <a:rPr lang="ru-RU" sz="2400" dirty="0"/>
              <a:t>)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352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23825"/>
            <a:ext cx="9036050" cy="828675"/>
          </a:xfrm>
        </p:spPr>
        <p:txBody>
          <a:bodyPr/>
          <a:lstStyle/>
          <a:p>
            <a:pPr algn="l" eaLnBrk="1" hangingPunct="1"/>
            <a:r>
              <a:rPr lang="ru-RU" sz="2800" dirty="0" smtClean="0">
                <a:solidFill>
                  <a:schemeClr val="bg1"/>
                </a:solidFill>
              </a:rPr>
              <a:t>Общие характеристики процедур национальных экзаменов, используемых на постсоветском пространстве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950" y="1171426"/>
            <a:ext cx="8928100" cy="384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3200" dirty="0" smtClean="0"/>
              <a:t>использование тестовых </a:t>
            </a:r>
            <a:r>
              <a:rPr lang="ru-RU" sz="3200" dirty="0"/>
              <a:t>технологий;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централизация управления процедурами;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предоставление равных возможностей участникам</a:t>
            </a:r>
            <a:r>
              <a:rPr lang="ru-RU" sz="3200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о</a:t>
            </a:r>
            <a:r>
              <a:rPr lang="ru-RU" sz="3200" dirty="0" smtClean="0"/>
              <a:t>бщие правила проведения;</a:t>
            </a:r>
            <a:endParaRPr lang="ru-RU" sz="3200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3200" dirty="0"/>
              <a:t>автоматизация процессов обработки и проверки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507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Разные цели – разные модели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268" name="Подзаголовок 2"/>
          <p:cNvSpPr txBox="1">
            <a:spLocks/>
          </p:cNvSpPr>
          <p:nvPr/>
        </p:nvSpPr>
        <p:spPr bwMode="auto">
          <a:xfrm>
            <a:off x="0" y="1157288"/>
            <a:ext cx="9036496" cy="417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+mn-lt"/>
              </a:rPr>
              <a:t>Республика Армения:</a:t>
            </a:r>
          </a:p>
          <a:p>
            <a:pPr marL="457200" indent="-457200" algn="just">
              <a:buAutoNum type="arabicParenR"/>
            </a:pPr>
            <a:r>
              <a:rPr lang="ru-RU" sz="2000" dirty="0" err="1">
                <a:latin typeface="+mn-lt"/>
              </a:rPr>
              <a:t>э</a:t>
            </a:r>
            <a:r>
              <a:rPr lang="ru-RU" sz="2000" dirty="0" err="1" smtClean="0">
                <a:latin typeface="+mn-lt"/>
              </a:rPr>
              <a:t>тапность</a:t>
            </a:r>
            <a:r>
              <a:rPr lang="ru-RU" sz="2000" dirty="0" smtClean="0">
                <a:latin typeface="+mn-lt"/>
              </a:rPr>
              <a:t> – два этапа: выпускной экзамен (для выпускников,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не планирующих продолжать образование в ВУЗе) и единый экзамен, совмещающий цели итоговой аттестации и вступительного испытания в ВУЗы;</a:t>
            </a:r>
          </a:p>
          <a:p>
            <a:pPr marL="457200" indent="-457200" algn="just">
              <a:buAutoNum type="arabicParenR"/>
            </a:pPr>
            <a:r>
              <a:rPr lang="ru-RU" sz="2000" dirty="0">
                <a:latin typeface="+mn-lt"/>
              </a:rPr>
              <a:t>и</a:t>
            </a:r>
            <a:r>
              <a:rPr lang="ru-RU" sz="2000" dirty="0" smtClean="0">
                <a:latin typeface="+mn-lt"/>
              </a:rPr>
              <a:t>змерители – разные для двух процедур (категория А – с выбором ответа  для выпускного экзамена и категория А+ В – с выбором ответа и кратким ответом для вступительного), но единые для каждого этапа;</a:t>
            </a:r>
          </a:p>
          <a:p>
            <a:pPr marL="457200" indent="-457200" algn="just">
              <a:buAutoNum type="arabicParenR"/>
            </a:pPr>
            <a:r>
              <a:rPr lang="ru-RU" sz="2000" dirty="0">
                <a:latin typeface="+mn-lt"/>
              </a:rPr>
              <a:t>у</a:t>
            </a:r>
            <a:r>
              <a:rPr lang="ru-RU" sz="2000" dirty="0" smtClean="0">
                <a:latin typeface="+mn-lt"/>
              </a:rPr>
              <a:t>частие – обязательное для первого этапа (для ОУ), обязательное для второго этапа (для абитуриентов и ВУЗов)</a:t>
            </a:r>
          </a:p>
          <a:p>
            <a:pPr marL="457200" indent="-457200" algn="just">
              <a:buAutoNum type="arabicParenR"/>
            </a:pPr>
            <a:r>
              <a:rPr lang="ru-RU" sz="2000" dirty="0" smtClean="0">
                <a:latin typeface="+mn-lt"/>
              </a:rPr>
              <a:t>Использование результатов – результаты первого этапа используются ОУ; результаты второго этапа экзамена – ОУ, абитуриентами, ВУЗами.</a:t>
            </a:r>
          </a:p>
        </p:txBody>
      </p:sp>
    </p:spTree>
    <p:extLst>
      <p:ext uri="{BB962C8B-B14F-4D97-AF65-F5344CB8AC3E}">
        <p14:creationId xmlns:p14="http://schemas.microsoft.com/office/powerpoint/2010/main" val="26710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Разные цели – разные модели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268" name="Подзаголовок 2"/>
          <p:cNvSpPr txBox="1">
            <a:spLocks/>
          </p:cNvSpPr>
          <p:nvPr/>
        </p:nvSpPr>
        <p:spPr bwMode="auto">
          <a:xfrm>
            <a:off x="0" y="1204317"/>
            <a:ext cx="9036496" cy="417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+mn-lt"/>
              </a:rPr>
              <a:t>Республики Казахстан, Беларусь:</a:t>
            </a:r>
          </a:p>
          <a:p>
            <a:pPr marL="457200" indent="-457200" algn="just">
              <a:buAutoNum type="arabicParenR"/>
            </a:pPr>
            <a:r>
              <a:rPr lang="ru-RU" sz="2200" dirty="0" err="1">
                <a:latin typeface="+mn-lt"/>
              </a:rPr>
              <a:t>э</a:t>
            </a:r>
            <a:r>
              <a:rPr lang="ru-RU" sz="2200" dirty="0" err="1" smtClean="0">
                <a:latin typeface="+mn-lt"/>
              </a:rPr>
              <a:t>тапность</a:t>
            </a:r>
            <a:r>
              <a:rPr lang="ru-RU" sz="2200" dirty="0" smtClean="0">
                <a:latin typeface="+mn-lt"/>
              </a:rPr>
              <a:t> – один этап вступительных испытаний -  единое национальное тестирование (ЕНТ, Казахстан), централизованное тестирование (ЦТ, </a:t>
            </a:r>
            <a:r>
              <a:rPr lang="ru-RU" sz="2200" dirty="0">
                <a:latin typeface="+mn-lt"/>
              </a:rPr>
              <a:t>Б</a:t>
            </a:r>
            <a:r>
              <a:rPr lang="ru-RU" sz="2200" dirty="0" smtClean="0">
                <a:latin typeface="+mn-lt"/>
              </a:rPr>
              <a:t>еларусь);</a:t>
            </a: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и</a:t>
            </a:r>
            <a:r>
              <a:rPr lang="ru-RU" sz="2200" dirty="0" smtClean="0">
                <a:latin typeface="+mn-lt"/>
              </a:rPr>
              <a:t>змерители – единые тестовые материалы: ЕНТ – только часть А с выбором ответа в книжке-вопроснике, содержащим вопросы по всем предметам; ЦТ – части А и В по каждому предмету отдельно;</a:t>
            </a: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у</a:t>
            </a:r>
            <a:r>
              <a:rPr lang="ru-RU" sz="2200" dirty="0" smtClean="0">
                <a:latin typeface="+mn-lt"/>
              </a:rPr>
              <a:t>частие – обязательное для абитуриентов и ВУЗов;</a:t>
            </a: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и</a:t>
            </a:r>
            <a:r>
              <a:rPr lang="ru-RU" sz="2200" dirty="0" smtClean="0">
                <a:latin typeface="+mn-lt"/>
              </a:rPr>
              <a:t>спользование результатов – только абитуриенты, ВУЗы.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960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88" y="-20638"/>
            <a:ext cx="9158288" cy="117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23825"/>
            <a:ext cx="8496300" cy="82867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Разные цели – разные модели</a:t>
            </a:r>
            <a:endParaRPr lang="ru-RU" sz="3200" dirty="0" smtClean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1268" name="Подзаголовок 2"/>
          <p:cNvSpPr txBox="1">
            <a:spLocks/>
          </p:cNvSpPr>
          <p:nvPr/>
        </p:nvSpPr>
        <p:spPr bwMode="auto">
          <a:xfrm>
            <a:off x="0" y="1039034"/>
            <a:ext cx="9036496" cy="417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+mn-lt"/>
              </a:rPr>
              <a:t>Российская Федерация</a:t>
            </a:r>
          </a:p>
          <a:p>
            <a:pPr marL="457200" indent="-457200" algn="just">
              <a:buAutoNum type="arabicParenR"/>
            </a:pPr>
            <a:r>
              <a:rPr lang="ru-RU" sz="2200" dirty="0" err="1">
                <a:latin typeface="+mn-lt"/>
              </a:rPr>
              <a:t>э</a:t>
            </a:r>
            <a:r>
              <a:rPr lang="ru-RU" sz="2200" dirty="0" err="1" smtClean="0">
                <a:latin typeface="+mn-lt"/>
              </a:rPr>
              <a:t>тапность</a:t>
            </a:r>
            <a:r>
              <a:rPr lang="ru-RU" sz="2200" dirty="0" smtClean="0">
                <a:latin typeface="+mn-lt"/>
              </a:rPr>
              <a:t> – один этап, совмещающий итоговую аттестацию </a:t>
            </a:r>
            <a:r>
              <a:rPr lang="ru-RU" sz="2200" dirty="0">
                <a:latin typeface="+mn-lt"/>
              </a:rPr>
              <a:t/>
            </a:r>
            <a:br>
              <a:rPr lang="ru-RU" sz="2200" dirty="0">
                <a:latin typeface="+mn-lt"/>
              </a:rPr>
            </a:br>
            <a:r>
              <a:rPr lang="ru-RU" sz="2200" dirty="0" smtClean="0">
                <a:latin typeface="+mn-lt"/>
              </a:rPr>
              <a:t>и вступительные испытания -  единый государственный экзамен (с «</a:t>
            </a:r>
            <a:r>
              <a:rPr lang="ru-RU" sz="2200" dirty="0" err="1" smtClean="0">
                <a:latin typeface="+mn-lt"/>
              </a:rPr>
              <a:t>подэтапами</a:t>
            </a:r>
            <a:r>
              <a:rPr lang="ru-RU" sz="2200" dirty="0" smtClean="0">
                <a:latin typeface="+mn-lt"/>
              </a:rPr>
              <a:t>» для разных категорий лиц);</a:t>
            </a: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и</a:t>
            </a:r>
            <a:r>
              <a:rPr lang="ru-RU" sz="2200" dirty="0" smtClean="0">
                <a:latin typeface="+mn-lt"/>
              </a:rPr>
              <a:t>змерители – единые контрольные измерительные материалы </a:t>
            </a:r>
            <a:r>
              <a:rPr lang="ru-RU" sz="2200" dirty="0" smtClean="0">
                <a:solidFill>
                  <a:srgbClr val="FF0000"/>
                </a:solidFill>
                <a:latin typeface="+mn-lt"/>
              </a:rPr>
              <a:t>усложненного вида (части А, В  и свободная часть С, проверяемая экспертами)</a:t>
            </a:r>
            <a:r>
              <a:rPr lang="ru-RU" sz="2200" dirty="0" smtClean="0">
                <a:latin typeface="+mn-lt"/>
              </a:rPr>
              <a:t>;</a:t>
            </a:r>
            <a:endParaRPr lang="ru-RU" sz="2200" dirty="0" smtClean="0">
              <a:solidFill>
                <a:srgbClr val="FF0000"/>
              </a:solidFill>
              <a:latin typeface="+mn-lt"/>
            </a:endParaRP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у</a:t>
            </a:r>
            <a:r>
              <a:rPr lang="ru-RU" sz="2200" dirty="0" smtClean="0">
                <a:latin typeface="+mn-lt"/>
              </a:rPr>
              <a:t>частие – обязательное для выпускников ОУ по двум экзаменам, с выбором предметов для целей вступительных испытаний для абитуриентов, обязательное  для ВУЗов;</a:t>
            </a:r>
          </a:p>
          <a:p>
            <a:pPr marL="457200" indent="-457200" algn="just">
              <a:buAutoNum type="arabicParenR"/>
            </a:pPr>
            <a:r>
              <a:rPr lang="ru-RU" sz="2200" dirty="0">
                <a:latin typeface="+mn-lt"/>
              </a:rPr>
              <a:t>и</a:t>
            </a:r>
            <a:r>
              <a:rPr lang="ru-RU" sz="2200" dirty="0" smtClean="0">
                <a:latin typeface="+mn-lt"/>
              </a:rPr>
              <a:t>спользование результатов – образовательные учреждения, абитуриенты, ВУЗы, органы управления образованием </a:t>
            </a:r>
            <a:r>
              <a:rPr lang="ru-RU" sz="2200" dirty="0" smtClean="0">
                <a:solidFill>
                  <a:srgbClr val="FF0000"/>
                </a:solidFill>
                <a:latin typeface="+mn-lt"/>
              </a:rPr>
              <a:t>и ещё….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08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5955</TotalTime>
  <Words>1116</Words>
  <Application>Microsoft Office PowerPoint</Application>
  <PresentationFormat>Экран (16:9)</PresentationFormat>
  <Paragraphs>231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Конференция 4 «Актуальные вопросы развития системы оценки качества образования на Евразийском пространстве»   Особенности и перспективы развития процедур оценки качества образования  на постсоветском пространстве:  разные, но похожие </vt:lpstr>
      <vt:lpstr>ВИДЫ ПРОГРАММ ОЦЕНКИ  © Российский тренинговый центр </vt:lpstr>
      <vt:lpstr>Массовые процедуры ОКО</vt:lpstr>
      <vt:lpstr>Подходы к определению модели национальных экзаменов</vt:lpstr>
      <vt:lpstr>Некоторые модели национальных экзаменов</vt:lpstr>
      <vt:lpstr>Общие характеристики процедур национальных экзаменов, используемых на постсоветском пространстве</vt:lpstr>
      <vt:lpstr>Разные цели – разные модели</vt:lpstr>
      <vt:lpstr>Разные цели – разные модели</vt:lpstr>
      <vt:lpstr>Разные цели – разные модели</vt:lpstr>
      <vt:lpstr>Организационно-технологические «находки», реализуемые в национальных экзаменах</vt:lpstr>
      <vt:lpstr>Страновые особенности и организационно-технологические «находки»</vt:lpstr>
      <vt:lpstr>Страновые особенности и организационно-технологические «находки»</vt:lpstr>
      <vt:lpstr>Особенности ЕГЭ в Российской Федерации:  количественные характеристики Единого государственного экзамена  (данные за  2011  г.)</vt:lpstr>
      <vt:lpstr>Особенности Единого государственного экзамена в России</vt:lpstr>
      <vt:lpstr>Общие достижения: что удалось сделать?</vt:lpstr>
      <vt:lpstr>Общие уроки и проблемы</vt:lpstr>
      <vt:lpstr>К уроку 1: ОБЛАСТЬ ПРИМЕНЕНИЯ ОДНОЙ ОЦЕНОЧНОЙ ПРОЦЕДУРЫ ВСЕГДА ОГРАНИЧЕНА</vt:lpstr>
      <vt:lpstr>К уроку 2: классификация нарушений процедур ОКО</vt:lpstr>
      <vt:lpstr>Примеры из жизни: нарушения «по умыслу» как защита от «Управленца»?!</vt:lpstr>
      <vt:lpstr>Ещё пример от «продвинутых стран»: цена высоких ставок…</vt:lpstr>
      <vt:lpstr>Перспективы развития</vt:lpstr>
      <vt:lpstr>СПАСИБО ЗА ВНИМАНИЕ!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Your User Name</cp:lastModifiedBy>
  <cp:revision>240</cp:revision>
  <cp:lastPrinted>2012-09-03T06:50:42Z</cp:lastPrinted>
  <dcterms:created xsi:type="dcterms:W3CDTF">2011-08-25T06:09:31Z</dcterms:created>
  <dcterms:modified xsi:type="dcterms:W3CDTF">2013-04-17T19:15:58Z</dcterms:modified>
</cp:coreProperties>
</file>