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66" r:id="rId2"/>
    <p:sldId id="570" r:id="rId3"/>
    <p:sldId id="571" r:id="rId4"/>
    <p:sldId id="572" r:id="rId5"/>
    <p:sldId id="581" r:id="rId6"/>
    <p:sldId id="588" r:id="rId7"/>
    <p:sldId id="573" r:id="rId8"/>
    <p:sldId id="574" r:id="rId9"/>
    <p:sldId id="589" r:id="rId10"/>
    <p:sldId id="576" r:id="rId11"/>
    <p:sldId id="578" r:id="rId12"/>
    <p:sldId id="575" r:id="rId13"/>
    <p:sldId id="569" r:id="rId14"/>
    <p:sldId id="590" r:id="rId15"/>
    <p:sldId id="591" r:id="rId16"/>
    <p:sldId id="579" r:id="rId17"/>
    <p:sldId id="585" r:id="rId18"/>
    <p:sldId id="587" r:id="rId19"/>
    <p:sldId id="577" r:id="rId20"/>
    <p:sldId id="583" r:id="rId21"/>
    <p:sldId id="580" r:id="rId22"/>
    <p:sldId id="582" r:id="rId23"/>
    <p:sldId id="584" r:id="rId24"/>
    <p:sldId id="586" r:id="rId25"/>
  </p:sldIdLst>
  <p:sldSz cx="9144000" cy="6858000" type="screen4x3"/>
  <p:notesSz cx="6662738" cy="9906000"/>
  <p:defaultTextStyle>
    <a:defPPr>
      <a:defRPr lang="de-DE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E06308F-BF43-4EBC-A04B-0FD8EBD70B8C}">
          <p14:sldIdLst>
            <p14:sldId id="566"/>
            <p14:sldId id="570"/>
            <p14:sldId id="571"/>
            <p14:sldId id="572"/>
            <p14:sldId id="581"/>
            <p14:sldId id="588"/>
            <p14:sldId id="573"/>
            <p14:sldId id="574"/>
            <p14:sldId id="589"/>
            <p14:sldId id="576"/>
            <p14:sldId id="578"/>
            <p14:sldId id="575"/>
            <p14:sldId id="569"/>
            <p14:sldId id="590"/>
            <p14:sldId id="591"/>
            <p14:sldId id="579"/>
            <p14:sldId id="585"/>
            <p14:sldId id="587"/>
            <p14:sldId id="577"/>
            <p14:sldId id="583"/>
            <p14:sldId id="580"/>
            <p14:sldId id="582"/>
            <p14:sldId id="584"/>
            <p14:sldId id="58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bias Lewerenz" initials="T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435"/>
    <a:srgbClr val="33CCFF"/>
    <a:srgbClr val="6BA42C"/>
    <a:srgbClr val="FF9900"/>
    <a:srgbClr val="BC003F"/>
    <a:srgbClr val="DDB1BB"/>
    <a:srgbClr val="42979C"/>
    <a:srgbClr val="FFB3CC"/>
    <a:srgbClr val="F200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85258" autoAdjust="0"/>
  </p:normalViewPr>
  <p:slideViewPr>
    <p:cSldViewPr>
      <p:cViewPr>
        <p:scale>
          <a:sx n="60" d="100"/>
          <a:sy n="60" d="100"/>
        </p:scale>
        <p:origin x="-149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Level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Bavaria </c:v>
                </c:pt>
                <c:pt idx="1">
                  <c:v>Berlin</c:v>
                </c:pt>
              </c:strCache>
            </c:strRef>
          </c:cat>
          <c:val>
            <c:numRef>
              <c:f>Tabelle1!$B$2:$B$3</c:f>
              <c:numCache>
                <c:formatCode>0.0</c:formatCode>
                <c:ptCount val="2"/>
                <c:pt idx="0">
                  <c:v>9.6999999999999993</c:v>
                </c:pt>
                <c:pt idx="1">
                  <c:v>22.2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Level 2</c:v>
                </c:pt>
              </c:strCache>
            </c:strRef>
          </c:tx>
          <c:invertIfNegative val="0"/>
          <c:cat>
            <c:strRef>
              <c:f>Tabelle1!$A$2:$A$3</c:f>
              <c:strCache>
                <c:ptCount val="2"/>
                <c:pt idx="0">
                  <c:v>Bavaria </c:v>
                </c:pt>
                <c:pt idx="1">
                  <c:v>Berlin</c:v>
                </c:pt>
              </c:strCache>
            </c:strRef>
          </c:cat>
          <c:val>
            <c:numRef>
              <c:f>Tabelle1!$C$2:$C$3</c:f>
              <c:numCache>
                <c:formatCode>0.0</c:formatCode>
                <c:ptCount val="2"/>
                <c:pt idx="0">
                  <c:v>16.899999999999999</c:v>
                </c:pt>
                <c:pt idx="1">
                  <c:v>24.1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Level 3</c:v>
                </c:pt>
              </c:strCache>
            </c:strRef>
          </c:tx>
          <c:invertIfNegative val="0"/>
          <c:cat>
            <c:strRef>
              <c:f>Tabelle1!$A$2:$A$3</c:f>
              <c:strCache>
                <c:ptCount val="2"/>
                <c:pt idx="0">
                  <c:v>Bavaria </c:v>
                </c:pt>
                <c:pt idx="1">
                  <c:v>Berlin</c:v>
                </c:pt>
              </c:strCache>
            </c:strRef>
          </c:cat>
          <c:val>
            <c:numRef>
              <c:f>Tabelle1!$D$2:$D$3</c:f>
              <c:numCache>
                <c:formatCode>0.0</c:formatCode>
                <c:ptCount val="2"/>
                <c:pt idx="0">
                  <c:v>29.2</c:v>
                </c:pt>
                <c:pt idx="1">
                  <c:v>27.3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Level 4</c:v>
                </c:pt>
              </c:strCache>
            </c:strRef>
          </c:tx>
          <c:invertIfNegative val="0"/>
          <c:cat>
            <c:strRef>
              <c:f>Tabelle1!$A$2:$A$3</c:f>
              <c:strCache>
                <c:ptCount val="2"/>
                <c:pt idx="0">
                  <c:v>Bavaria </c:v>
                </c:pt>
                <c:pt idx="1">
                  <c:v>Berlin</c:v>
                </c:pt>
              </c:strCache>
            </c:strRef>
          </c:cat>
          <c:val>
            <c:numRef>
              <c:f>Tabelle1!$E$2:$E$3</c:f>
              <c:numCache>
                <c:formatCode>0.0</c:formatCode>
                <c:ptCount val="2"/>
                <c:pt idx="0">
                  <c:v>28.4</c:v>
                </c:pt>
                <c:pt idx="1">
                  <c:v>19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Level 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Bavaria </c:v>
                </c:pt>
                <c:pt idx="1">
                  <c:v>Berlin</c:v>
                </c:pt>
              </c:strCache>
            </c:strRef>
          </c:cat>
          <c:val>
            <c:numRef>
              <c:f>Tabelle1!$F$2:$F$3</c:f>
              <c:numCache>
                <c:formatCode>0.0</c:formatCode>
                <c:ptCount val="2"/>
                <c:pt idx="0">
                  <c:v>15.9</c:v>
                </c:pt>
                <c:pt idx="1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28768"/>
        <c:axId val="22697088"/>
      </c:barChart>
      <c:catAx>
        <c:axId val="2292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de-DE"/>
          </a:p>
        </c:txPr>
        <c:crossAx val="22697088"/>
        <c:crosses val="autoZero"/>
        <c:auto val="1"/>
        <c:lblAlgn val="ctr"/>
        <c:lblOffset val="100"/>
        <c:noMultiLvlLbl val="0"/>
      </c:catAx>
      <c:valAx>
        <c:axId val="226970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2928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48370648875268E-2"/>
          <c:y val="4.9960875984251966E-2"/>
          <c:w val="0.88873495050257589"/>
          <c:h val="0.50857162182260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7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8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9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0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1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2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cat>
            <c:strRef>
              <c:f>Tabelle1!$A$2:$A$17</c:f>
              <c:strCache>
                <c:ptCount val="16"/>
                <c:pt idx="0">
                  <c:v>Bavaria</c:v>
                </c:pt>
                <c:pt idx="1">
                  <c:v>Saxony</c:v>
                </c:pt>
                <c:pt idx="2">
                  <c:v>Saxony-Anhalt</c:v>
                </c:pt>
                <c:pt idx="3">
                  <c:v>Thuringia</c:v>
                </c:pt>
                <c:pt idx="4">
                  <c:v>Baden-Wuerttemberg</c:v>
                </c:pt>
                <c:pt idx="5">
                  <c:v>Lower Saxony</c:v>
                </c:pt>
                <c:pt idx="6">
                  <c:v>Brandenburg</c:v>
                </c:pt>
                <c:pt idx="7">
                  <c:v>Mecklenburg-Vorpommern</c:v>
                </c:pt>
                <c:pt idx="8">
                  <c:v>Schleswig-Holstein</c:v>
                </c:pt>
                <c:pt idx="9">
                  <c:v>Saarland</c:v>
                </c:pt>
                <c:pt idx="10">
                  <c:v>Northrhine-Westfalia</c:v>
                </c:pt>
                <c:pt idx="11">
                  <c:v>Hessia</c:v>
                </c:pt>
                <c:pt idx="12">
                  <c:v>Rheinland-Pfalz</c:v>
                </c:pt>
                <c:pt idx="13">
                  <c:v>Hamburg</c:v>
                </c:pt>
                <c:pt idx="14">
                  <c:v>Berlin</c:v>
                </c:pt>
                <c:pt idx="15">
                  <c:v>Bremen</c:v>
                </c:pt>
              </c:strCache>
            </c:strRef>
          </c:cat>
          <c:val>
            <c:numRef>
              <c:f>Tabelle1!$B$2:$B$17</c:f>
              <c:numCache>
                <c:formatCode>General</c:formatCode>
                <c:ptCount val="16"/>
                <c:pt idx="0">
                  <c:v>515</c:v>
                </c:pt>
                <c:pt idx="1">
                  <c:v>513</c:v>
                </c:pt>
                <c:pt idx="2">
                  <c:v>511</c:v>
                </c:pt>
                <c:pt idx="3">
                  <c:v>510</c:v>
                </c:pt>
                <c:pt idx="4">
                  <c:v>505</c:v>
                </c:pt>
                <c:pt idx="5">
                  <c:v>503</c:v>
                </c:pt>
                <c:pt idx="6">
                  <c:v>497</c:v>
                </c:pt>
                <c:pt idx="7">
                  <c:v>496</c:v>
                </c:pt>
                <c:pt idx="8">
                  <c:v>495</c:v>
                </c:pt>
                <c:pt idx="9">
                  <c:v>495</c:v>
                </c:pt>
                <c:pt idx="10">
                  <c:v>494</c:v>
                </c:pt>
                <c:pt idx="11">
                  <c:v>493</c:v>
                </c:pt>
                <c:pt idx="12">
                  <c:v>493</c:v>
                </c:pt>
                <c:pt idx="13">
                  <c:v>478</c:v>
                </c:pt>
                <c:pt idx="14">
                  <c:v>467</c:v>
                </c:pt>
                <c:pt idx="15">
                  <c:v>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60928"/>
        <c:axId val="22879232"/>
      </c:barChart>
      <c:catAx>
        <c:axId val="22860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300000"/>
          <a:lstStyle/>
          <a:p>
            <a:pPr>
              <a:defRPr sz="1600"/>
            </a:pPr>
            <a:endParaRPr lang="de-DE"/>
          </a:p>
        </c:txPr>
        <c:crossAx val="22879232"/>
        <c:crosses val="autoZero"/>
        <c:auto val="1"/>
        <c:lblAlgn val="ctr"/>
        <c:lblOffset val="100"/>
        <c:noMultiLvlLbl val="0"/>
      </c:catAx>
      <c:valAx>
        <c:axId val="2287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6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E43F5-0FEF-4002-A86C-7388FA3793A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8E62571-2523-46AB-AB70-4C67E48A11A3}">
      <dgm:prSet phldrT="[Text]"/>
      <dgm:spPr/>
      <dgm:t>
        <a:bodyPr/>
        <a:lstStyle/>
        <a:p>
          <a:r>
            <a:rPr lang="de-DE" dirty="0" smtClean="0"/>
            <a:t>Numbers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Operations</a:t>
          </a:r>
          <a:endParaRPr lang="de-DE" dirty="0"/>
        </a:p>
      </dgm:t>
    </dgm:pt>
    <dgm:pt modelId="{50E75704-A42F-4F60-B6D8-BCF00700CAA2}" type="parTrans" cxnId="{62E13320-630D-4839-B818-7E1AAECDACBF}">
      <dgm:prSet/>
      <dgm:spPr/>
      <dgm:t>
        <a:bodyPr/>
        <a:lstStyle/>
        <a:p>
          <a:endParaRPr lang="de-DE"/>
        </a:p>
      </dgm:t>
    </dgm:pt>
    <dgm:pt modelId="{AF02AE51-6E84-42E9-A057-B20F6B8FE288}" type="sibTrans" cxnId="{62E13320-630D-4839-B818-7E1AAECDACBF}">
      <dgm:prSet/>
      <dgm:spPr/>
      <dgm:t>
        <a:bodyPr/>
        <a:lstStyle/>
        <a:p>
          <a:endParaRPr lang="de-DE"/>
        </a:p>
      </dgm:t>
    </dgm:pt>
    <dgm:pt modelId="{6236A16B-32D4-4894-AFB1-95C7E2B53B2A}">
      <dgm:prSet phldrT="[Text]"/>
      <dgm:spPr/>
      <dgm:t>
        <a:bodyPr/>
        <a:lstStyle/>
        <a:p>
          <a:r>
            <a:rPr lang="de-DE" dirty="0" smtClean="0"/>
            <a:t>Space </a:t>
          </a:r>
          <a:r>
            <a:rPr lang="de-DE" dirty="0" err="1" smtClean="0"/>
            <a:t>and</a:t>
          </a:r>
          <a:r>
            <a:rPr lang="de-DE" dirty="0" smtClean="0"/>
            <a:t> Shape</a:t>
          </a:r>
          <a:endParaRPr lang="de-DE" dirty="0"/>
        </a:p>
      </dgm:t>
    </dgm:pt>
    <dgm:pt modelId="{C1E5133D-CE8B-4A02-83D3-0E33F30C6895}" type="parTrans" cxnId="{1CB85BD6-D2B1-4B3D-8E73-5DF5C70DBE33}">
      <dgm:prSet/>
      <dgm:spPr/>
      <dgm:t>
        <a:bodyPr/>
        <a:lstStyle/>
        <a:p>
          <a:endParaRPr lang="de-DE"/>
        </a:p>
      </dgm:t>
    </dgm:pt>
    <dgm:pt modelId="{8BA8C2D6-AAC3-4C1F-BDA4-A2EF62D957B0}" type="sibTrans" cxnId="{1CB85BD6-D2B1-4B3D-8E73-5DF5C70DBE33}">
      <dgm:prSet/>
      <dgm:spPr/>
      <dgm:t>
        <a:bodyPr/>
        <a:lstStyle/>
        <a:p>
          <a:endParaRPr lang="de-DE"/>
        </a:p>
      </dgm:t>
    </dgm:pt>
    <dgm:pt modelId="{1A4FCCEA-29BA-42CB-BBD5-229F02983E55}">
      <dgm:prSet phldrT="[Text]"/>
      <dgm:spPr/>
      <dgm:t>
        <a:bodyPr/>
        <a:lstStyle/>
        <a:p>
          <a:r>
            <a:rPr lang="de-DE" dirty="0" smtClean="0"/>
            <a:t>Sizes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Measures</a:t>
          </a:r>
          <a:endParaRPr lang="de-DE" dirty="0"/>
        </a:p>
      </dgm:t>
    </dgm:pt>
    <dgm:pt modelId="{729B9C77-8F3C-4A6C-A47A-54055ADC4DF6}" type="parTrans" cxnId="{FA47A69E-6483-40DD-A944-52408A8156BD}">
      <dgm:prSet/>
      <dgm:spPr/>
      <dgm:t>
        <a:bodyPr/>
        <a:lstStyle/>
        <a:p>
          <a:endParaRPr lang="de-DE"/>
        </a:p>
      </dgm:t>
    </dgm:pt>
    <dgm:pt modelId="{ECD03339-8049-44A7-8667-0864284B7CC2}" type="sibTrans" cxnId="{FA47A69E-6483-40DD-A944-52408A8156BD}">
      <dgm:prSet/>
      <dgm:spPr/>
      <dgm:t>
        <a:bodyPr/>
        <a:lstStyle/>
        <a:p>
          <a:endParaRPr lang="de-DE"/>
        </a:p>
      </dgm:t>
    </dgm:pt>
    <dgm:pt modelId="{774E2D4A-7F38-42C7-A6A3-24998E2EDD25}">
      <dgm:prSet phldrT="[Text]"/>
      <dgm:spPr/>
      <dgm:t>
        <a:bodyPr/>
        <a:lstStyle/>
        <a:p>
          <a:r>
            <a:rPr lang="de-DE" dirty="0" smtClean="0"/>
            <a:t>Pattern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Structures</a:t>
          </a:r>
          <a:endParaRPr lang="de-DE" dirty="0"/>
        </a:p>
      </dgm:t>
    </dgm:pt>
    <dgm:pt modelId="{B735AC2E-CA1F-4A06-83BE-EB01F21BF49D}" type="parTrans" cxnId="{6A0E7FDC-80AF-4F75-AA81-71586931E0A6}">
      <dgm:prSet/>
      <dgm:spPr/>
      <dgm:t>
        <a:bodyPr/>
        <a:lstStyle/>
        <a:p>
          <a:endParaRPr lang="de-DE"/>
        </a:p>
      </dgm:t>
    </dgm:pt>
    <dgm:pt modelId="{E9E0CA07-F8EE-4A07-83DC-29FC9A26B745}" type="sibTrans" cxnId="{6A0E7FDC-80AF-4F75-AA81-71586931E0A6}">
      <dgm:prSet/>
      <dgm:spPr/>
      <dgm:t>
        <a:bodyPr/>
        <a:lstStyle/>
        <a:p>
          <a:endParaRPr lang="de-DE"/>
        </a:p>
      </dgm:t>
    </dgm:pt>
    <dgm:pt modelId="{61DA89A7-5CFA-4572-86AC-7F6F7DE2F951}">
      <dgm:prSet phldrT="[Text]"/>
      <dgm:spPr/>
      <dgm:t>
        <a:bodyPr/>
        <a:lstStyle/>
        <a:p>
          <a:r>
            <a:rPr lang="de-DE" dirty="0" smtClean="0"/>
            <a:t>Data, </a:t>
          </a:r>
          <a:r>
            <a:rPr lang="de-DE" dirty="0" err="1" smtClean="0"/>
            <a:t>Frequency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Probability</a:t>
          </a:r>
          <a:endParaRPr lang="de-DE" dirty="0"/>
        </a:p>
      </dgm:t>
    </dgm:pt>
    <dgm:pt modelId="{4E1F063A-F500-4248-9070-59F74F586AF0}" type="parTrans" cxnId="{F09D21BD-EBD0-4EB0-887D-E406EB1E958B}">
      <dgm:prSet/>
      <dgm:spPr/>
      <dgm:t>
        <a:bodyPr/>
        <a:lstStyle/>
        <a:p>
          <a:endParaRPr lang="de-DE"/>
        </a:p>
      </dgm:t>
    </dgm:pt>
    <dgm:pt modelId="{DAF9BEED-DEF5-4E9E-A2E9-266D8AD253EF}" type="sibTrans" cxnId="{F09D21BD-EBD0-4EB0-887D-E406EB1E958B}">
      <dgm:prSet/>
      <dgm:spPr/>
      <dgm:t>
        <a:bodyPr/>
        <a:lstStyle/>
        <a:p>
          <a:endParaRPr lang="de-DE"/>
        </a:p>
      </dgm:t>
    </dgm:pt>
    <dgm:pt modelId="{04A38D00-B3E9-4C46-AC50-72998D8E5033}" type="pres">
      <dgm:prSet presAssocID="{FD3E43F5-0FEF-4002-A86C-7388FA3793AE}" presName="cycle" presStyleCnt="0">
        <dgm:presLayoutVars>
          <dgm:dir/>
          <dgm:resizeHandles val="exact"/>
        </dgm:presLayoutVars>
      </dgm:prSet>
      <dgm:spPr/>
    </dgm:pt>
    <dgm:pt modelId="{D9CA8CDD-ACAD-41CA-94FD-426EC6D7FC36}" type="pres">
      <dgm:prSet presAssocID="{38E62571-2523-46AB-AB70-4C67E48A11A3}" presName="node" presStyleLbl="node1" presStyleIdx="0" presStyleCnt="5" custScaleX="146205" custScaleY="99570">
        <dgm:presLayoutVars>
          <dgm:bulletEnabled val="1"/>
        </dgm:presLayoutVars>
      </dgm:prSet>
      <dgm:spPr/>
    </dgm:pt>
    <dgm:pt modelId="{2835789C-9186-4D87-B966-2933F8111CA2}" type="pres">
      <dgm:prSet presAssocID="{38E62571-2523-46AB-AB70-4C67E48A11A3}" presName="spNode" presStyleCnt="0"/>
      <dgm:spPr/>
    </dgm:pt>
    <dgm:pt modelId="{A20C9429-7B4E-4430-8981-66EE4C10061A}" type="pres">
      <dgm:prSet presAssocID="{AF02AE51-6E84-42E9-A057-B20F6B8FE288}" presName="sibTrans" presStyleLbl="sibTrans1D1" presStyleIdx="0" presStyleCnt="5"/>
      <dgm:spPr/>
    </dgm:pt>
    <dgm:pt modelId="{4FBD562E-EB3B-4E37-95C3-260F32B82A19}" type="pres">
      <dgm:prSet presAssocID="{6236A16B-32D4-4894-AFB1-95C7E2B53B2A}" presName="node" presStyleLbl="node1" presStyleIdx="1" presStyleCnt="5" custScaleX="146205" custScaleY="99570">
        <dgm:presLayoutVars>
          <dgm:bulletEnabled val="1"/>
        </dgm:presLayoutVars>
      </dgm:prSet>
      <dgm:spPr/>
    </dgm:pt>
    <dgm:pt modelId="{37872E27-EF1E-411A-A4B5-6861769EB04B}" type="pres">
      <dgm:prSet presAssocID="{6236A16B-32D4-4894-AFB1-95C7E2B53B2A}" presName="spNode" presStyleCnt="0"/>
      <dgm:spPr/>
    </dgm:pt>
    <dgm:pt modelId="{6AA51F71-68BB-4000-9E97-038551A71CDC}" type="pres">
      <dgm:prSet presAssocID="{8BA8C2D6-AAC3-4C1F-BDA4-A2EF62D957B0}" presName="sibTrans" presStyleLbl="sibTrans1D1" presStyleIdx="1" presStyleCnt="5"/>
      <dgm:spPr/>
    </dgm:pt>
    <dgm:pt modelId="{76BCCB5C-48FE-4752-AA69-A98CE5B1B43A}" type="pres">
      <dgm:prSet presAssocID="{1A4FCCEA-29BA-42CB-BBD5-229F02983E55}" presName="node" presStyleLbl="node1" presStyleIdx="2" presStyleCnt="5" custScaleX="146205" custScaleY="99570">
        <dgm:presLayoutVars>
          <dgm:bulletEnabled val="1"/>
        </dgm:presLayoutVars>
      </dgm:prSet>
      <dgm:spPr/>
    </dgm:pt>
    <dgm:pt modelId="{1C39897C-70D6-471C-83D0-BFD7191217A6}" type="pres">
      <dgm:prSet presAssocID="{1A4FCCEA-29BA-42CB-BBD5-229F02983E55}" presName="spNode" presStyleCnt="0"/>
      <dgm:spPr/>
    </dgm:pt>
    <dgm:pt modelId="{B721D678-4465-4212-B487-970637D9A7EA}" type="pres">
      <dgm:prSet presAssocID="{ECD03339-8049-44A7-8667-0864284B7CC2}" presName="sibTrans" presStyleLbl="sibTrans1D1" presStyleIdx="2" presStyleCnt="5"/>
      <dgm:spPr/>
    </dgm:pt>
    <dgm:pt modelId="{23F9CCF1-CE3E-4659-87A8-0DB4CB247014}" type="pres">
      <dgm:prSet presAssocID="{774E2D4A-7F38-42C7-A6A3-24998E2EDD25}" presName="node" presStyleLbl="node1" presStyleIdx="3" presStyleCnt="5" custScaleX="146205" custScaleY="995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F132BD-3EF3-4217-A5C4-845A64788FEE}" type="pres">
      <dgm:prSet presAssocID="{774E2D4A-7F38-42C7-A6A3-24998E2EDD25}" presName="spNode" presStyleCnt="0"/>
      <dgm:spPr/>
    </dgm:pt>
    <dgm:pt modelId="{A201D162-C621-42E2-A7DC-6BE8660692A2}" type="pres">
      <dgm:prSet presAssocID="{E9E0CA07-F8EE-4A07-83DC-29FC9A26B745}" presName="sibTrans" presStyleLbl="sibTrans1D1" presStyleIdx="3" presStyleCnt="5"/>
      <dgm:spPr/>
    </dgm:pt>
    <dgm:pt modelId="{8D3D43E7-1F3B-43B5-8517-F1320D1A0470}" type="pres">
      <dgm:prSet presAssocID="{61DA89A7-5CFA-4572-86AC-7F6F7DE2F951}" presName="node" presStyleLbl="node1" presStyleIdx="4" presStyleCnt="5" custScaleX="142667" custScaleY="99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6DC63C-9047-4EAF-90B8-ED137A323FA4}" type="pres">
      <dgm:prSet presAssocID="{61DA89A7-5CFA-4572-86AC-7F6F7DE2F951}" presName="spNode" presStyleCnt="0"/>
      <dgm:spPr/>
    </dgm:pt>
    <dgm:pt modelId="{65C2663B-5E63-4185-975E-434F85228B51}" type="pres">
      <dgm:prSet presAssocID="{DAF9BEED-DEF5-4E9E-A2E9-266D8AD253EF}" presName="sibTrans" presStyleLbl="sibTrans1D1" presStyleIdx="4" presStyleCnt="5"/>
      <dgm:spPr/>
    </dgm:pt>
  </dgm:ptLst>
  <dgm:cxnLst>
    <dgm:cxn modelId="{2877A52E-F575-4B19-A7F1-39D790D14A0B}" type="presOf" srcId="{DAF9BEED-DEF5-4E9E-A2E9-266D8AD253EF}" destId="{65C2663B-5E63-4185-975E-434F85228B51}" srcOrd="0" destOrd="0" presId="urn:microsoft.com/office/officeart/2005/8/layout/cycle6"/>
    <dgm:cxn modelId="{FA47A69E-6483-40DD-A944-52408A8156BD}" srcId="{FD3E43F5-0FEF-4002-A86C-7388FA3793AE}" destId="{1A4FCCEA-29BA-42CB-BBD5-229F02983E55}" srcOrd="2" destOrd="0" parTransId="{729B9C77-8F3C-4A6C-A47A-54055ADC4DF6}" sibTransId="{ECD03339-8049-44A7-8667-0864284B7CC2}"/>
    <dgm:cxn modelId="{62E13320-630D-4839-B818-7E1AAECDACBF}" srcId="{FD3E43F5-0FEF-4002-A86C-7388FA3793AE}" destId="{38E62571-2523-46AB-AB70-4C67E48A11A3}" srcOrd="0" destOrd="0" parTransId="{50E75704-A42F-4F60-B6D8-BCF00700CAA2}" sibTransId="{AF02AE51-6E84-42E9-A057-B20F6B8FE288}"/>
    <dgm:cxn modelId="{04DDB0C5-F29A-406A-B1D3-55BCB4E35374}" type="presOf" srcId="{38E62571-2523-46AB-AB70-4C67E48A11A3}" destId="{D9CA8CDD-ACAD-41CA-94FD-426EC6D7FC36}" srcOrd="0" destOrd="0" presId="urn:microsoft.com/office/officeart/2005/8/layout/cycle6"/>
    <dgm:cxn modelId="{5039B102-169D-4B72-9192-90649092FA7E}" type="presOf" srcId="{1A4FCCEA-29BA-42CB-BBD5-229F02983E55}" destId="{76BCCB5C-48FE-4752-AA69-A98CE5B1B43A}" srcOrd="0" destOrd="0" presId="urn:microsoft.com/office/officeart/2005/8/layout/cycle6"/>
    <dgm:cxn modelId="{E4398FAC-70F8-4CBC-8810-9E073B775D12}" type="presOf" srcId="{FD3E43F5-0FEF-4002-A86C-7388FA3793AE}" destId="{04A38D00-B3E9-4C46-AC50-72998D8E5033}" srcOrd="0" destOrd="0" presId="urn:microsoft.com/office/officeart/2005/8/layout/cycle6"/>
    <dgm:cxn modelId="{23D02492-78C1-4E89-BFA0-B79DB08BB571}" type="presOf" srcId="{AF02AE51-6E84-42E9-A057-B20F6B8FE288}" destId="{A20C9429-7B4E-4430-8981-66EE4C10061A}" srcOrd="0" destOrd="0" presId="urn:microsoft.com/office/officeart/2005/8/layout/cycle6"/>
    <dgm:cxn modelId="{EB63708E-8C54-42FB-87E6-E343BDA18B6C}" type="presOf" srcId="{E9E0CA07-F8EE-4A07-83DC-29FC9A26B745}" destId="{A201D162-C621-42E2-A7DC-6BE8660692A2}" srcOrd="0" destOrd="0" presId="urn:microsoft.com/office/officeart/2005/8/layout/cycle6"/>
    <dgm:cxn modelId="{1CB85BD6-D2B1-4B3D-8E73-5DF5C70DBE33}" srcId="{FD3E43F5-0FEF-4002-A86C-7388FA3793AE}" destId="{6236A16B-32D4-4894-AFB1-95C7E2B53B2A}" srcOrd="1" destOrd="0" parTransId="{C1E5133D-CE8B-4A02-83D3-0E33F30C6895}" sibTransId="{8BA8C2D6-AAC3-4C1F-BDA4-A2EF62D957B0}"/>
    <dgm:cxn modelId="{393BD199-607B-4559-9531-E6DB857C041B}" type="presOf" srcId="{61DA89A7-5CFA-4572-86AC-7F6F7DE2F951}" destId="{8D3D43E7-1F3B-43B5-8517-F1320D1A0470}" srcOrd="0" destOrd="0" presId="urn:microsoft.com/office/officeart/2005/8/layout/cycle6"/>
    <dgm:cxn modelId="{481D105E-68A4-4770-93D6-DC67D8BFA5CE}" type="presOf" srcId="{6236A16B-32D4-4894-AFB1-95C7E2B53B2A}" destId="{4FBD562E-EB3B-4E37-95C3-260F32B82A19}" srcOrd="0" destOrd="0" presId="urn:microsoft.com/office/officeart/2005/8/layout/cycle6"/>
    <dgm:cxn modelId="{3438C593-BEDE-4CBF-B8C4-ACBF1024FFBE}" type="presOf" srcId="{8BA8C2D6-AAC3-4C1F-BDA4-A2EF62D957B0}" destId="{6AA51F71-68BB-4000-9E97-038551A71CDC}" srcOrd="0" destOrd="0" presId="urn:microsoft.com/office/officeart/2005/8/layout/cycle6"/>
    <dgm:cxn modelId="{BFF3AEA4-A420-447F-94C8-049B8DCCEA8F}" type="presOf" srcId="{774E2D4A-7F38-42C7-A6A3-24998E2EDD25}" destId="{23F9CCF1-CE3E-4659-87A8-0DB4CB247014}" srcOrd="0" destOrd="0" presId="urn:microsoft.com/office/officeart/2005/8/layout/cycle6"/>
    <dgm:cxn modelId="{6A0E7FDC-80AF-4F75-AA81-71586931E0A6}" srcId="{FD3E43F5-0FEF-4002-A86C-7388FA3793AE}" destId="{774E2D4A-7F38-42C7-A6A3-24998E2EDD25}" srcOrd="3" destOrd="0" parTransId="{B735AC2E-CA1F-4A06-83BE-EB01F21BF49D}" sibTransId="{E9E0CA07-F8EE-4A07-83DC-29FC9A26B745}"/>
    <dgm:cxn modelId="{F09D21BD-EBD0-4EB0-887D-E406EB1E958B}" srcId="{FD3E43F5-0FEF-4002-A86C-7388FA3793AE}" destId="{61DA89A7-5CFA-4572-86AC-7F6F7DE2F951}" srcOrd="4" destOrd="0" parTransId="{4E1F063A-F500-4248-9070-59F74F586AF0}" sibTransId="{DAF9BEED-DEF5-4E9E-A2E9-266D8AD253EF}"/>
    <dgm:cxn modelId="{A67E3DA4-6D95-4A74-B497-6C275EE26A04}" type="presOf" srcId="{ECD03339-8049-44A7-8667-0864284B7CC2}" destId="{B721D678-4465-4212-B487-970637D9A7EA}" srcOrd="0" destOrd="0" presId="urn:microsoft.com/office/officeart/2005/8/layout/cycle6"/>
    <dgm:cxn modelId="{85FF67A2-77DD-4D6A-A43D-E84DDC52DB7B}" type="presParOf" srcId="{04A38D00-B3E9-4C46-AC50-72998D8E5033}" destId="{D9CA8CDD-ACAD-41CA-94FD-426EC6D7FC36}" srcOrd="0" destOrd="0" presId="urn:microsoft.com/office/officeart/2005/8/layout/cycle6"/>
    <dgm:cxn modelId="{6F21AE65-4CA2-4319-81DA-C76761895985}" type="presParOf" srcId="{04A38D00-B3E9-4C46-AC50-72998D8E5033}" destId="{2835789C-9186-4D87-B966-2933F8111CA2}" srcOrd="1" destOrd="0" presId="urn:microsoft.com/office/officeart/2005/8/layout/cycle6"/>
    <dgm:cxn modelId="{B7652DA4-021F-4BA3-B732-FD8BD405836A}" type="presParOf" srcId="{04A38D00-B3E9-4C46-AC50-72998D8E5033}" destId="{A20C9429-7B4E-4430-8981-66EE4C10061A}" srcOrd="2" destOrd="0" presId="urn:microsoft.com/office/officeart/2005/8/layout/cycle6"/>
    <dgm:cxn modelId="{5F680F3D-1F90-4045-9C6E-7AC5CF3E1AEF}" type="presParOf" srcId="{04A38D00-B3E9-4C46-AC50-72998D8E5033}" destId="{4FBD562E-EB3B-4E37-95C3-260F32B82A19}" srcOrd="3" destOrd="0" presId="urn:microsoft.com/office/officeart/2005/8/layout/cycle6"/>
    <dgm:cxn modelId="{CA734617-5DED-44CD-9AB4-2959BB8D9445}" type="presParOf" srcId="{04A38D00-B3E9-4C46-AC50-72998D8E5033}" destId="{37872E27-EF1E-411A-A4B5-6861769EB04B}" srcOrd="4" destOrd="0" presId="urn:microsoft.com/office/officeart/2005/8/layout/cycle6"/>
    <dgm:cxn modelId="{58E4D88E-E5EA-47EA-B24F-412D6F3EF10C}" type="presParOf" srcId="{04A38D00-B3E9-4C46-AC50-72998D8E5033}" destId="{6AA51F71-68BB-4000-9E97-038551A71CDC}" srcOrd="5" destOrd="0" presId="urn:microsoft.com/office/officeart/2005/8/layout/cycle6"/>
    <dgm:cxn modelId="{F886FE05-9CBA-456F-A097-11C4CBEEC299}" type="presParOf" srcId="{04A38D00-B3E9-4C46-AC50-72998D8E5033}" destId="{76BCCB5C-48FE-4752-AA69-A98CE5B1B43A}" srcOrd="6" destOrd="0" presId="urn:microsoft.com/office/officeart/2005/8/layout/cycle6"/>
    <dgm:cxn modelId="{2036BF72-706A-45E6-BB30-13F752074655}" type="presParOf" srcId="{04A38D00-B3E9-4C46-AC50-72998D8E5033}" destId="{1C39897C-70D6-471C-83D0-BFD7191217A6}" srcOrd="7" destOrd="0" presId="urn:microsoft.com/office/officeart/2005/8/layout/cycle6"/>
    <dgm:cxn modelId="{6CF7903F-2C0D-4031-AA11-8CF933205BC9}" type="presParOf" srcId="{04A38D00-B3E9-4C46-AC50-72998D8E5033}" destId="{B721D678-4465-4212-B487-970637D9A7EA}" srcOrd="8" destOrd="0" presId="urn:microsoft.com/office/officeart/2005/8/layout/cycle6"/>
    <dgm:cxn modelId="{5779B275-6AB0-466D-999A-1D63D5146742}" type="presParOf" srcId="{04A38D00-B3E9-4C46-AC50-72998D8E5033}" destId="{23F9CCF1-CE3E-4659-87A8-0DB4CB247014}" srcOrd="9" destOrd="0" presId="urn:microsoft.com/office/officeart/2005/8/layout/cycle6"/>
    <dgm:cxn modelId="{0B86A867-A51E-4C90-8E7A-26DF4B68C50F}" type="presParOf" srcId="{04A38D00-B3E9-4C46-AC50-72998D8E5033}" destId="{06F132BD-3EF3-4217-A5C4-845A64788FEE}" srcOrd="10" destOrd="0" presId="urn:microsoft.com/office/officeart/2005/8/layout/cycle6"/>
    <dgm:cxn modelId="{B080D816-98C6-472E-91B0-9B19E0719B15}" type="presParOf" srcId="{04A38D00-B3E9-4C46-AC50-72998D8E5033}" destId="{A201D162-C621-42E2-A7DC-6BE8660692A2}" srcOrd="11" destOrd="0" presId="urn:microsoft.com/office/officeart/2005/8/layout/cycle6"/>
    <dgm:cxn modelId="{38A06F92-0E4E-4400-8656-99326D9C80A3}" type="presParOf" srcId="{04A38D00-B3E9-4C46-AC50-72998D8E5033}" destId="{8D3D43E7-1F3B-43B5-8517-F1320D1A0470}" srcOrd="12" destOrd="0" presId="urn:microsoft.com/office/officeart/2005/8/layout/cycle6"/>
    <dgm:cxn modelId="{271CF1B5-5682-4B99-B388-4F14B325B174}" type="presParOf" srcId="{04A38D00-B3E9-4C46-AC50-72998D8E5033}" destId="{7A6DC63C-9047-4EAF-90B8-ED137A323FA4}" srcOrd="13" destOrd="0" presId="urn:microsoft.com/office/officeart/2005/8/layout/cycle6"/>
    <dgm:cxn modelId="{A55B1BEC-E317-4DFA-A7F2-82BF32BF0398}" type="presParOf" srcId="{04A38D00-B3E9-4C46-AC50-72998D8E5033}" destId="{65C2663B-5E63-4185-975E-434F85228B5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A8CDD-ACAD-41CA-94FD-426EC6D7FC36}">
      <dsp:nvSpPr>
        <dsp:cNvPr id="0" name=""/>
        <dsp:cNvSpPr/>
      </dsp:nvSpPr>
      <dsp:spPr>
        <a:xfrm>
          <a:off x="3129931" y="3871"/>
          <a:ext cx="2281853" cy="1010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Numbers </a:t>
          </a:r>
          <a:r>
            <a:rPr lang="de-DE" sz="2300" kern="1200" dirty="0" err="1" smtClean="0"/>
            <a:t>and</a:t>
          </a:r>
          <a:r>
            <a:rPr lang="de-DE" sz="2300" kern="1200" dirty="0" smtClean="0"/>
            <a:t> </a:t>
          </a:r>
          <a:r>
            <a:rPr lang="de-DE" sz="2300" kern="1200" dirty="0" err="1" smtClean="0"/>
            <a:t>Operations</a:t>
          </a:r>
          <a:endParaRPr lang="de-DE" sz="2300" kern="1200" dirty="0"/>
        </a:p>
      </dsp:txBody>
      <dsp:txXfrm>
        <a:off x="3179240" y="53180"/>
        <a:ext cx="2183235" cy="911488"/>
      </dsp:txXfrm>
    </dsp:sp>
    <dsp:sp modelId="{A20C9429-7B4E-4430-8981-66EE4C10061A}">
      <dsp:nvSpPr>
        <dsp:cNvPr id="0" name=""/>
        <dsp:cNvSpPr/>
      </dsp:nvSpPr>
      <dsp:spPr>
        <a:xfrm>
          <a:off x="2243618" y="508924"/>
          <a:ext cx="4054479" cy="4054479"/>
        </a:xfrm>
        <a:custGeom>
          <a:avLst/>
          <a:gdLst/>
          <a:ahLst/>
          <a:cxnLst/>
          <a:rect l="0" t="0" r="0" b="0"/>
          <a:pathLst>
            <a:path>
              <a:moveTo>
                <a:pt x="3174501" y="355865"/>
              </a:moveTo>
              <a:arcTo wR="2027239" hR="2027239" stAng="18267986" swAng="12833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D562E-EB3B-4E37-95C3-260F32B82A19}">
      <dsp:nvSpPr>
        <dsp:cNvPr id="0" name=""/>
        <dsp:cNvSpPr/>
      </dsp:nvSpPr>
      <dsp:spPr>
        <a:xfrm>
          <a:off x="5057950" y="1404659"/>
          <a:ext cx="2281853" cy="1010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Space </a:t>
          </a:r>
          <a:r>
            <a:rPr lang="de-DE" sz="2300" kern="1200" dirty="0" err="1" smtClean="0"/>
            <a:t>and</a:t>
          </a:r>
          <a:r>
            <a:rPr lang="de-DE" sz="2300" kern="1200" dirty="0" smtClean="0"/>
            <a:t> Shape</a:t>
          </a:r>
          <a:endParaRPr lang="de-DE" sz="2300" kern="1200" dirty="0"/>
        </a:p>
      </dsp:txBody>
      <dsp:txXfrm>
        <a:off x="5107259" y="1453968"/>
        <a:ext cx="2183235" cy="911488"/>
      </dsp:txXfrm>
    </dsp:sp>
    <dsp:sp modelId="{6AA51F71-68BB-4000-9E97-038551A71CDC}">
      <dsp:nvSpPr>
        <dsp:cNvPr id="0" name=""/>
        <dsp:cNvSpPr/>
      </dsp:nvSpPr>
      <dsp:spPr>
        <a:xfrm>
          <a:off x="2243618" y="508924"/>
          <a:ext cx="4054479" cy="4054479"/>
        </a:xfrm>
        <a:custGeom>
          <a:avLst/>
          <a:gdLst/>
          <a:ahLst/>
          <a:cxnLst/>
          <a:rect l="0" t="0" r="0" b="0"/>
          <a:pathLst>
            <a:path>
              <a:moveTo>
                <a:pt x="4051579" y="1918846"/>
              </a:moveTo>
              <a:arcTo wR="2027239" hR="2027239" stAng="21416102" swAng="22046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CCB5C-48FE-4752-AA69-A98CE5B1B43A}">
      <dsp:nvSpPr>
        <dsp:cNvPr id="0" name=""/>
        <dsp:cNvSpPr/>
      </dsp:nvSpPr>
      <dsp:spPr>
        <a:xfrm>
          <a:off x="4321512" y="3671182"/>
          <a:ext cx="2281853" cy="1010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Sizes </a:t>
          </a:r>
          <a:r>
            <a:rPr lang="de-DE" sz="2300" kern="1200" dirty="0" err="1" smtClean="0"/>
            <a:t>and</a:t>
          </a:r>
          <a:r>
            <a:rPr lang="de-DE" sz="2300" kern="1200" dirty="0" smtClean="0"/>
            <a:t> </a:t>
          </a:r>
          <a:r>
            <a:rPr lang="de-DE" sz="2300" kern="1200" dirty="0" err="1" smtClean="0"/>
            <a:t>Measures</a:t>
          </a:r>
          <a:endParaRPr lang="de-DE" sz="2300" kern="1200" dirty="0"/>
        </a:p>
      </dsp:txBody>
      <dsp:txXfrm>
        <a:off x="4370821" y="3720491"/>
        <a:ext cx="2183235" cy="911488"/>
      </dsp:txXfrm>
    </dsp:sp>
    <dsp:sp modelId="{B721D678-4465-4212-B487-970637D9A7EA}">
      <dsp:nvSpPr>
        <dsp:cNvPr id="0" name=""/>
        <dsp:cNvSpPr/>
      </dsp:nvSpPr>
      <dsp:spPr>
        <a:xfrm>
          <a:off x="2243618" y="508924"/>
          <a:ext cx="4054479" cy="4054479"/>
        </a:xfrm>
        <a:custGeom>
          <a:avLst/>
          <a:gdLst/>
          <a:ahLst/>
          <a:cxnLst/>
          <a:rect l="0" t="0" r="0" b="0"/>
          <a:pathLst>
            <a:path>
              <a:moveTo>
                <a:pt x="2076881" y="4053871"/>
              </a:moveTo>
              <a:arcTo wR="2027239" hR="2027239" stAng="5315810" swAng="168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9CCF1-CE3E-4659-87A8-0DB4CB247014}">
      <dsp:nvSpPr>
        <dsp:cNvPr id="0" name=""/>
        <dsp:cNvSpPr/>
      </dsp:nvSpPr>
      <dsp:spPr>
        <a:xfrm>
          <a:off x="1938349" y="3671182"/>
          <a:ext cx="2281853" cy="1010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Pattern </a:t>
          </a:r>
          <a:r>
            <a:rPr lang="de-DE" sz="2300" kern="1200" dirty="0" err="1" smtClean="0"/>
            <a:t>and</a:t>
          </a:r>
          <a:r>
            <a:rPr lang="de-DE" sz="2300" kern="1200" dirty="0" smtClean="0"/>
            <a:t> </a:t>
          </a:r>
          <a:r>
            <a:rPr lang="de-DE" sz="2300" kern="1200" dirty="0" err="1" smtClean="0"/>
            <a:t>Structures</a:t>
          </a:r>
          <a:endParaRPr lang="de-DE" sz="2300" kern="1200" dirty="0"/>
        </a:p>
      </dsp:txBody>
      <dsp:txXfrm>
        <a:off x="1987658" y="3720491"/>
        <a:ext cx="2183235" cy="911488"/>
      </dsp:txXfrm>
    </dsp:sp>
    <dsp:sp modelId="{A201D162-C621-42E2-A7DC-6BE8660692A2}">
      <dsp:nvSpPr>
        <dsp:cNvPr id="0" name=""/>
        <dsp:cNvSpPr/>
      </dsp:nvSpPr>
      <dsp:spPr>
        <a:xfrm>
          <a:off x="2243618" y="508924"/>
          <a:ext cx="4054479" cy="4054479"/>
        </a:xfrm>
        <a:custGeom>
          <a:avLst/>
          <a:gdLst/>
          <a:ahLst/>
          <a:cxnLst/>
          <a:rect l="0" t="0" r="0" b="0"/>
          <a:pathLst>
            <a:path>
              <a:moveTo>
                <a:pt x="340258" y="3151426"/>
              </a:moveTo>
              <a:arcTo wR="2027239" hR="2027239" stAng="8779255" swAng="22077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D43E7-1F3B-43B5-8517-F1320D1A0470}">
      <dsp:nvSpPr>
        <dsp:cNvPr id="0" name=""/>
        <dsp:cNvSpPr/>
      </dsp:nvSpPr>
      <dsp:spPr>
        <a:xfrm>
          <a:off x="1229520" y="1406520"/>
          <a:ext cx="2226634" cy="1006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Data, </a:t>
          </a:r>
          <a:r>
            <a:rPr lang="de-DE" sz="2300" kern="1200" dirty="0" err="1" smtClean="0"/>
            <a:t>Frequency</a:t>
          </a:r>
          <a:r>
            <a:rPr lang="de-DE" sz="2300" kern="1200" dirty="0" smtClean="0"/>
            <a:t> </a:t>
          </a:r>
          <a:r>
            <a:rPr lang="de-DE" sz="2300" kern="1200" dirty="0" err="1" smtClean="0"/>
            <a:t>and</a:t>
          </a:r>
          <a:r>
            <a:rPr lang="de-DE" sz="2300" kern="1200" dirty="0" smtClean="0"/>
            <a:t> </a:t>
          </a:r>
          <a:r>
            <a:rPr lang="de-DE" sz="2300" kern="1200" dirty="0" err="1" smtClean="0"/>
            <a:t>Probability</a:t>
          </a:r>
          <a:endParaRPr lang="de-DE" sz="2300" kern="1200" dirty="0"/>
        </a:p>
      </dsp:txBody>
      <dsp:txXfrm>
        <a:off x="1278648" y="1455648"/>
        <a:ext cx="2128378" cy="908127"/>
      </dsp:txXfrm>
    </dsp:sp>
    <dsp:sp modelId="{65C2663B-5E63-4185-975E-434F85228B51}">
      <dsp:nvSpPr>
        <dsp:cNvPr id="0" name=""/>
        <dsp:cNvSpPr/>
      </dsp:nvSpPr>
      <dsp:spPr>
        <a:xfrm>
          <a:off x="2243618" y="508924"/>
          <a:ext cx="4054479" cy="4054479"/>
        </a:xfrm>
        <a:custGeom>
          <a:avLst/>
          <a:gdLst/>
          <a:ahLst/>
          <a:cxnLst/>
          <a:rect l="0" t="0" r="0" b="0"/>
          <a:pathLst>
            <a:path>
              <a:moveTo>
                <a:pt x="348208" y="891213"/>
              </a:moveTo>
              <a:arcTo wR="2027239" hR="2027239" stAng="12844928" swAng="1287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7186" cy="495300"/>
          </a:xfrm>
          <a:prstGeom prst="rect">
            <a:avLst/>
          </a:prstGeom>
        </p:spPr>
        <p:txBody>
          <a:bodyPr vert="horz" lIns="91986" tIns="45993" rIns="91986" bIns="459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4012" y="1"/>
            <a:ext cx="2887186" cy="495300"/>
          </a:xfrm>
          <a:prstGeom prst="rect">
            <a:avLst/>
          </a:prstGeom>
        </p:spPr>
        <p:txBody>
          <a:bodyPr vert="horz" lIns="91986" tIns="45993" rIns="91986" bIns="45993" rtlCol="0"/>
          <a:lstStyle>
            <a:lvl1pPr algn="r">
              <a:defRPr sz="1200"/>
            </a:lvl1pPr>
          </a:lstStyle>
          <a:p>
            <a:fld id="{099DB9BE-64FB-4BE1-A586-C5FCB40F382D}" type="datetimeFigureOut">
              <a:rPr lang="de-DE" smtClean="0"/>
              <a:pPr/>
              <a:t>18.04.2013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08982"/>
            <a:ext cx="2887186" cy="495300"/>
          </a:xfrm>
          <a:prstGeom prst="rect">
            <a:avLst/>
          </a:prstGeom>
        </p:spPr>
        <p:txBody>
          <a:bodyPr vert="horz" lIns="91986" tIns="45993" rIns="91986" bIns="459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4012" y="9408982"/>
            <a:ext cx="2887186" cy="495300"/>
          </a:xfrm>
          <a:prstGeom prst="rect">
            <a:avLst/>
          </a:prstGeom>
        </p:spPr>
        <p:txBody>
          <a:bodyPr vert="horz" lIns="91986" tIns="45993" rIns="91986" bIns="45993" rtlCol="0" anchor="b"/>
          <a:lstStyle>
            <a:lvl1pPr algn="r">
              <a:defRPr sz="1200"/>
            </a:lvl1pPr>
          </a:lstStyle>
          <a:p>
            <a:fld id="{32BF5CBC-C034-4A5A-A77F-1F0661376D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986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7186" cy="495300"/>
          </a:xfrm>
          <a:prstGeom prst="rect">
            <a:avLst/>
          </a:prstGeom>
        </p:spPr>
        <p:txBody>
          <a:bodyPr vert="horz" lIns="91986" tIns="45993" rIns="91986" bIns="459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4012" y="1"/>
            <a:ext cx="2887186" cy="495300"/>
          </a:xfrm>
          <a:prstGeom prst="rect">
            <a:avLst/>
          </a:prstGeom>
        </p:spPr>
        <p:txBody>
          <a:bodyPr vert="horz" lIns="91986" tIns="45993" rIns="91986" bIns="45993" rtlCol="0"/>
          <a:lstStyle>
            <a:lvl1pPr algn="r">
              <a:defRPr sz="1200"/>
            </a:lvl1pPr>
          </a:lstStyle>
          <a:p>
            <a:fld id="{C1AF2A72-8EFA-4A7E-88DB-A25CC632B2B0}" type="datetimeFigureOut">
              <a:rPr lang="de-DE" smtClean="0"/>
              <a:pPr/>
              <a:t>18.04.2013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4538"/>
            <a:ext cx="4946650" cy="3711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6" tIns="45993" rIns="91986" bIns="4599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274" y="4705351"/>
            <a:ext cx="5330190" cy="4457700"/>
          </a:xfrm>
          <a:prstGeom prst="rect">
            <a:avLst/>
          </a:prstGeom>
        </p:spPr>
        <p:txBody>
          <a:bodyPr vert="horz" lIns="91986" tIns="45993" rIns="91986" bIns="4599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08982"/>
            <a:ext cx="2887186" cy="495300"/>
          </a:xfrm>
          <a:prstGeom prst="rect">
            <a:avLst/>
          </a:prstGeom>
        </p:spPr>
        <p:txBody>
          <a:bodyPr vert="horz" lIns="91986" tIns="45993" rIns="91986" bIns="459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4012" y="9408982"/>
            <a:ext cx="2887186" cy="495300"/>
          </a:xfrm>
          <a:prstGeom prst="rect">
            <a:avLst/>
          </a:prstGeom>
        </p:spPr>
        <p:txBody>
          <a:bodyPr vert="horz" lIns="91986" tIns="45993" rIns="91986" bIns="45993" rtlCol="0" anchor="b"/>
          <a:lstStyle>
            <a:lvl1pPr algn="r">
              <a:defRPr sz="1200"/>
            </a:lvl1pPr>
          </a:lstStyle>
          <a:p>
            <a:fld id="{B693FEE6-2101-4CA9-9D93-469F2CD1F1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5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news</a:t>
            </a:r>
            <a:r>
              <a:rPr lang="de-DE" baseline="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67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49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>
                <a:sym typeface="Wingdings" pitchFamily="2" charset="2"/>
              </a:rPr>
              <a:t>Tabelle und Graphik selbst etwas größer formatieren!   </a:t>
            </a:r>
            <a:r>
              <a:rPr lang="de-DE" b="1" baseline="0" dirty="0" smtClean="0">
                <a:sym typeface="Wingdings" pitchFamily="2" charset="2"/>
              </a:rPr>
              <a:t>(erledigt)</a:t>
            </a:r>
          </a:p>
          <a:p>
            <a:r>
              <a:rPr lang="de-DE" baseline="0" dirty="0" smtClean="0">
                <a:sym typeface="Wingdings" pitchFamily="2" charset="2"/>
              </a:rPr>
              <a:t>Fußnote muss bleiben, aber es k</a:t>
            </a:r>
            <a:r>
              <a:rPr lang="de-DE" dirty="0" smtClean="0">
                <a:sym typeface="Wingdings" pitchFamily="2" charset="2"/>
              </a:rPr>
              <a:t>ann</a:t>
            </a:r>
            <a:r>
              <a:rPr lang="de-DE" baseline="0" dirty="0" smtClean="0">
                <a:sym typeface="Wingdings" pitchFamily="2" charset="2"/>
              </a:rPr>
              <a:t> gelöscht werden:</a:t>
            </a:r>
          </a:p>
          <a:p>
            <a:pPr marL="171450" indent="-171450">
              <a:buFont typeface="Arial" charset="0"/>
              <a:buChar char="•"/>
            </a:pPr>
            <a:r>
              <a:rPr lang="de-DE" dirty="0" smtClean="0">
                <a:sym typeface="Wingdings" pitchFamily="2" charset="2"/>
              </a:rPr>
              <a:t>Anmerkung </a:t>
            </a:r>
          </a:p>
          <a:p>
            <a:pPr marL="171450" indent="-171450">
              <a:buFont typeface="Arial" charset="0"/>
              <a:buChar char="•"/>
            </a:pPr>
            <a:r>
              <a:rPr lang="de-DE" baseline="0" dirty="0" smtClean="0">
                <a:sym typeface="Wingdings" pitchFamily="2" charset="2"/>
              </a:rPr>
              <a:t>Legende Perzentile </a:t>
            </a:r>
          </a:p>
          <a:p>
            <a:pPr marL="171450" indent="-171450">
              <a:buFont typeface="Arial" charset="0"/>
              <a:buChar char="•"/>
            </a:pPr>
            <a:r>
              <a:rPr lang="de-DE" baseline="0" dirty="0" smtClean="0">
                <a:sym typeface="Wingdings" pitchFamily="2" charset="2"/>
              </a:rPr>
              <a:t>Spalten (SE)</a:t>
            </a:r>
          </a:p>
          <a:p>
            <a:pPr marL="171450" indent="-171450">
              <a:buFont typeface="Arial" charset="0"/>
              <a:buChar char="•"/>
            </a:pPr>
            <a:r>
              <a:rPr lang="de-DE" baseline="0" dirty="0" smtClean="0">
                <a:sym typeface="Wingdings" pitchFamily="2" charset="2"/>
              </a:rPr>
              <a:t>Werte für 10., 25., 75., 90. Perzentil</a:t>
            </a:r>
          </a:p>
          <a:p>
            <a:pPr marL="0" indent="0">
              <a:buFont typeface="Arial" charset="0"/>
              <a:buNone/>
            </a:pPr>
            <a:r>
              <a:rPr lang="de-DE" baseline="0" dirty="0" smtClean="0">
                <a:sym typeface="Wingdings" pitchFamily="2" charset="2"/>
              </a:rPr>
              <a:t>Und Erläuterung der Kästen kann kleiner.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881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3.</a:t>
            </a:r>
            <a:r>
              <a:rPr lang="de-DE" baseline="0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individualized</a:t>
            </a:r>
            <a:r>
              <a:rPr lang="de-DE" dirty="0" smtClean="0"/>
              <a:t> </a:t>
            </a:r>
            <a:r>
              <a:rPr lang="de-DE" dirty="0" err="1" smtClean="0"/>
              <a:t>indstruction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inclusion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399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Founded</a:t>
            </a:r>
            <a:r>
              <a:rPr lang="de-DE" dirty="0" smtClean="0"/>
              <a:t> in 2004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173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>
                <a:sym typeface="Wingdings"/>
              </a:rPr>
              <a:t>regularly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get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feedback</a:t>
            </a:r>
            <a:r>
              <a:rPr lang="de-DE" dirty="0" smtClean="0">
                <a:sym typeface="Wingdings"/>
              </a:rPr>
              <a:t> on </a:t>
            </a:r>
            <a:r>
              <a:rPr lang="de-DE" dirty="0" err="1" smtClean="0">
                <a:sym typeface="Wingdings"/>
              </a:rPr>
              <a:t>their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students</a:t>
            </a:r>
            <a:r>
              <a:rPr lang="de-DE" dirty="0" smtClean="0">
                <a:sym typeface="Wingdings"/>
              </a:rPr>
              <a:t>‘ </a:t>
            </a:r>
            <a:r>
              <a:rPr lang="de-DE" dirty="0" err="1" smtClean="0">
                <a:sym typeface="Wingdings"/>
              </a:rPr>
              <a:t>performance</a:t>
            </a:r>
            <a:r>
              <a:rPr lang="de-DE" dirty="0" smtClean="0">
                <a:sym typeface="Wingdings"/>
              </a:rPr>
              <a:t> but </a:t>
            </a:r>
            <a:r>
              <a:rPr lang="de-DE" dirty="0" err="1" smtClean="0">
                <a:sym typeface="Wingdings"/>
              </a:rPr>
              <a:t>they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721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966" indent="-283064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2256" indent="-226451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5158" indent="-226451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8060" indent="-226451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963" indent="-226451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3865" indent="-226451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6767" indent="-226451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9670" indent="-226451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6967FB-31C6-4C94-99C9-F25C0F24F2B1}" type="slidenum">
              <a:rPr lang="de-DE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24</a:t>
            </a:fld>
            <a:endParaRPr lang="de-DE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318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5663" y="744538"/>
            <a:ext cx="4951412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3" rIns="87267" bIns="4363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93189" name="Foliennummernplatzhalter 3"/>
          <p:cNvSpPr txBox="1">
            <a:spLocks noGrp="1"/>
          </p:cNvSpPr>
          <p:nvPr/>
        </p:nvSpPr>
        <p:spPr bwMode="auto">
          <a:xfrm>
            <a:off x="3776382" y="9410145"/>
            <a:ext cx="2884801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7" tIns="43633" rIns="87267" bIns="43633" anchor="b"/>
          <a:lstStyle>
            <a:lvl1pPr algn="r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defTabSz="908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736C22-07F1-4664-9440-F5E1FE62722F}" type="slidenum">
              <a:rPr lang="de-DE" sz="11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eaLnBrk="1" hangingPunct="1"/>
              <a:t>24</a:t>
            </a:fld>
            <a:endParaRPr lang="de-DE" sz="11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34BD-B9F8-4FBF-993C-A3C373C79BCD}" type="slidenum">
              <a:rPr lang="de-DE" sz="1200" smtClean="0">
                <a:latin typeface="Calibri" pitchFamily="34" charset="0"/>
              </a:rPr>
              <a:pPr eaLnBrk="1" hangingPunct="1"/>
              <a:t>7</a:t>
            </a:fld>
            <a:endParaRPr lang="de-DE" sz="1200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Numbers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r>
              <a:rPr lang="de-DE" dirty="0" smtClean="0"/>
              <a:t>:</a:t>
            </a:r>
            <a:r>
              <a:rPr lang="de-DE" baseline="0" dirty="0" smtClean="0"/>
              <a:t> Carry out </a:t>
            </a:r>
            <a:r>
              <a:rPr lang="de-DE" baseline="0" dirty="0" err="1" smtClean="0"/>
              <a:t>arithmatic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operations</a:t>
            </a:r>
            <a:endParaRPr lang="de-DE" baseline="0" dirty="0" smtClean="0"/>
          </a:p>
          <a:p>
            <a:r>
              <a:rPr lang="de-DE" baseline="0" dirty="0" smtClean="0"/>
              <a:t>Space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shape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Operate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heometric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figures</a:t>
            </a:r>
            <a:endParaRPr lang="de-DE" dirty="0" smtClean="0"/>
          </a:p>
          <a:p>
            <a:r>
              <a:rPr lang="de-DE" dirty="0" smtClean="0"/>
              <a:t>Pattern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: </a:t>
            </a:r>
            <a:r>
              <a:rPr lang="de-DE" dirty="0" err="1" smtClean="0"/>
              <a:t>Describe</a:t>
            </a:r>
            <a:r>
              <a:rPr lang="de-DE" dirty="0" smtClean="0"/>
              <a:t> </a:t>
            </a:r>
            <a:r>
              <a:rPr lang="de-DE" dirty="0" err="1" smtClean="0"/>
              <a:t>regularities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fuctional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de-DE" dirty="0" smtClean="0"/>
              <a:t>,</a:t>
            </a:r>
            <a:endParaRPr lang="de-DE" baseline="0" dirty="0" smtClean="0"/>
          </a:p>
          <a:p>
            <a:r>
              <a:rPr lang="de-DE" baseline="0" dirty="0" smtClean="0"/>
              <a:t>Size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Learn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deal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length</a:t>
            </a:r>
            <a:r>
              <a:rPr lang="de-DE" baseline="0" dirty="0" smtClean="0"/>
              <a:t>, time, </a:t>
            </a:r>
            <a:r>
              <a:rPr lang="de-DE" baseline="0" dirty="0" err="1" smtClean="0"/>
              <a:t>currency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weight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82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international </a:t>
            </a:r>
            <a:r>
              <a:rPr lang="de-DE" baseline="0" dirty="0" err="1" smtClean="0"/>
              <a:t>assessment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order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link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36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146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B27E0D-19C5-456C-8AE1-B21152AB6780}" type="slidenum">
              <a:rPr lang="de-DE">
                <a:solidFill>
                  <a:srgbClr val="000000"/>
                </a:solidFill>
              </a:rPr>
              <a:pPr/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146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B27E0D-19C5-456C-8AE1-B21152AB6780}" type="slidenum">
              <a:rPr lang="de-DE">
                <a:solidFill>
                  <a:srgbClr val="000000"/>
                </a:solidFill>
              </a:rPr>
              <a:pPr/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146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B27E0D-19C5-456C-8AE1-B21152AB6780}" type="slidenum">
              <a:rPr lang="de-DE">
                <a:solidFill>
                  <a:srgbClr val="000000"/>
                </a:solidFill>
              </a:rPr>
              <a:pPr/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FEE6-2101-4CA9-9D93-469F2CD1F16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01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5003800" y="4652963"/>
            <a:ext cx="4032250" cy="2089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425802" cy="698388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781669" y="1239143"/>
            <a:ext cx="244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spc="0" baseline="0" smtClean="0">
                <a:latin typeface="Euphemia" pitchFamily="34" charset="0"/>
              </a:rPr>
              <a:t>Institut zur Qualitätsentwicklung</a:t>
            </a:r>
            <a:br>
              <a:rPr lang="de-DE" sz="1200" spc="0" baseline="0" smtClean="0">
                <a:latin typeface="Euphemia" pitchFamily="34" charset="0"/>
              </a:rPr>
            </a:br>
            <a:r>
              <a:rPr lang="de-DE" sz="1200" spc="0" baseline="0" smtClean="0">
                <a:latin typeface="Euphemia" pitchFamily="34" charset="0"/>
              </a:rPr>
              <a:t>im Bildungswesen</a:t>
            </a:r>
            <a:endParaRPr lang="de-DE" sz="1200" spc="0" baseline="0">
              <a:latin typeface="Euphemia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3764" r="-3764" b="-3764"/>
          <a:stretch/>
        </p:blipFill>
        <p:spPr>
          <a:xfrm>
            <a:off x="899592" y="5122435"/>
            <a:ext cx="956530" cy="9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\\Fortknox\print\1. Kunden\IQB\IQB_0357_004_Powerpoint\Vorlage_fuer_pc\Powerpoint_iqb_dt\images\balken_weiss_schatten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5"/>
          <a:stretch/>
        </p:blipFill>
        <p:spPr bwMode="auto">
          <a:xfrm>
            <a:off x="0" y="0"/>
            <a:ext cx="9144000" cy="24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128792" cy="1008112"/>
          </a:xfrm>
        </p:spPr>
        <p:txBody>
          <a:bodyPr/>
          <a:lstStyle>
            <a:lvl1pPr algn="l">
              <a:defRPr sz="280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552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20" y="6248400"/>
            <a:ext cx="6696744" cy="457200"/>
          </a:xfrm>
        </p:spPr>
        <p:txBody>
          <a:bodyPr/>
          <a:lstStyle>
            <a:lvl1pPr algn="l">
              <a:defRPr baseline="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95087" y="6399434"/>
            <a:ext cx="1440160" cy="457200"/>
          </a:xfrm>
        </p:spPr>
        <p:txBody>
          <a:bodyPr anchor="b"/>
          <a:lstStyle>
            <a:lvl1pPr>
              <a:defRPr baseline="0">
                <a:latin typeface="Calibri" pitchFamily="34" charset="0"/>
              </a:defRPr>
            </a:lvl1pPr>
          </a:lstStyle>
          <a:p>
            <a:fld id="{E8E2A969-A59B-4E08-AD03-FAEB910F24E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864096" cy="42325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26" y="237815"/>
            <a:ext cx="598897" cy="5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4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5003800" y="4652963"/>
            <a:ext cx="4032250" cy="2089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2" y="548680"/>
            <a:ext cx="1425802" cy="698388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781669" y="23488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0" y="1916832"/>
            <a:ext cx="327660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288000" rIns="90000">
            <a:spAutoFit/>
          </a:bodyPr>
          <a:lstStyle>
            <a:lvl1pPr marL="1889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de-DE" sz="1100" b="1">
                <a:solidFill>
                  <a:srgbClr val="999999"/>
                </a:solidFill>
                <a:latin typeface="MetaBoldLF-Caps" pitchFamily="34" charset="0"/>
                <a:cs typeface="Arial" charset="0"/>
              </a:rPr>
              <a:t>telefon</a:t>
            </a:r>
            <a:r>
              <a:rPr lang="de-DE" sz="1100">
                <a:solidFill>
                  <a:srgbClr val="666666"/>
                </a:solidFill>
                <a:latin typeface="MetaBoldLF-Caps" pitchFamily="34" charset="0"/>
                <a:cs typeface="Arial" charset="0"/>
              </a:rPr>
              <a:t> </a:t>
            </a:r>
            <a:r>
              <a:rPr lang="de-DE" sz="1100">
                <a:solidFill>
                  <a:schemeClr val="tx2"/>
                </a:solidFill>
                <a:latin typeface="MetaBook-Roman" pitchFamily="34" charset="0"/>
                <a:cs typeface="Arial" charset="0"/>
              </a:rPr>
              <a:t> +</a:t>
            </a:r>
            <a:r>
              <a:rPr lang="de-DE" sz="1100" smtClean="0">
                <a:solidFill>
                  <a:schemeClr val="tx2"/>
                </a:solidFill>
                <a:latin typeface="MetaBook-Roman" pitchFamily="34" charset="0"/>
                <a:cs typeface="Arial" charset="0"/>
              </a:rPr>
              <a:t>49[30]2093-46500</a:t>
            </a:r>
            <a:endParaRPr lang="de-DE" sz="110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ts val="1800"/>
              </a:lnSpc>
            </a:pPr>
            <a:r>
              <a:rPr lang="de-DE" sz="1100" b="1">
                <a:solidFill>
                  <a:srgbClr val="999999"/>
                </a:solidFill>
                <a:latin typeface="MetaBoldLF-Caps" pitchFamily="34" charset="0"/>
                <a:cs typeface="Arial" charset="0"/>
              </a:rPr>
              <a:t>telefax</a:t>
            </a:r>
            <a:r>
              <a:rPr lang="de-DE" sz="1100">
                <a:solidFill>
                  <a:schemeClr val="tx2"/>
                </a:solidFill>
                <a:latin typeface="MetaBoldLF-Caps" pitchFamily="34" charset="0"/>
                <a:cs typeface="Arial" charset="0"/>
              </a:rPr>
              <a:t> </a:t>
            </a:r>
            <a:r>
              <a:rPr lang="de-DE" sz="1100">
                <a:solidFill>
                  <a:schemeClr val="tx2"/>
                </a:solidFill>
                <a:latin typeface="MetaBook-Roman" pitchFamily="34" charset="0"/>
                <a:cs typeface="Arial" charset="0"/>
              </a:rPr>
              <a:t>  +</a:t>
            </a:r>
            <a:r>
              <a:rPr lang="de-DE" sz="1100" smtClean="0">
                <a:solidFill>
                  <a:schemeClr val="tx2"/>
                </a:solidFill>
                <a:latin typeface="MetaBook-Roman" pitchFamily="34" charset="0"/>
                <a:cs typeface="Arial" charset="0"/>
              </a:rPr>
              <a:t>49[30]2093-46599</a:t>
            </a:r>
            <a:endParaRPr lang="de-DE" sz="110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ts val="1800"/>
              </a:lnSpc>
            </a:pPr>
            <a:r>
              <a:rPr lang="de-DE" sz="1100">
                <a:solidFill>
                  <a:schemeClr val="tx2"/>
                </a:solidFill>
                <a:latin typeface="MetaBook-Roman" pitchFamily="34" charset="0"/>
                <a:cs typeface="Arial" charset="0"/>
              </a:rPr>
              <a:t>IQBoffice@IQB.hu-berlin.de</a:t>
            </a:r>
            <a:endParaRPr lang="de-DE" sz="110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ts val="1800"/>
              </a:lnSpc>
            </a:pPr>
            <a:r>
              <a:rPr lang="de-DE" sz="1100">
                <a:solidFill>
                  <a:schemeClr val="tx2"/>
                </a:solidFill>
                <a:latin typeface="MetaBook-Roman" pitchFamily="34" charset="0"/>
                <a:cs typeface="Times New Roman" pitchFamily="18" charset="0"/>
              </a:rPr>
              <a:t>www.IQB.hu-berlin.de</a:t>
            </a:r>
            <a:r>
              <a:rPr lang="de-DE" sz="1600">
                <a:solidFill>
                  <a:schemeClr val="tx2"/>
                </a:solidFill>
                <a:latin typeface="MetaBook-Roman" pitchFamily="34" charset="0"/>
              </a:rPr>
              <a:t> </a:t>
            </a: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endParaRPr lang="de-DE" sz="12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r>
              <a:rPr lang="de-DE" sz="1100" b="1">
                <a:solidFill>
                  <a:srgbClr val="999999"/>
                </a:solidFill>
                <a:latin typeface="MetaBoldLF-Caps" pitchFamily="34" charset="0"/>
                <a:cs typeface="Arial" charset="0"/>
              </a:rPr>
              <a:t>p</a:t>
            </a:r>
            <a:r>
              <a:rPr lang="en-US" sz="1100" b="1">
                <a:solidFill>
                  <a:srgbClr val="999999"/>
                </a:solidFill>
                <a:latin typeface="MetaBoldLF-Caps" pitchFamily="34" charset="0"/>
                <a:cs typeface="Arial" charset="0"/>
              </a:rPr>
              <a:t>ostadresse</a:t>
            </a:r>
            <a:endParaRPr lang="de-DE" sz="1100" b="1">
              <a:solidFill>
                <a:srgbClr val="999999"/>
              </a:solidFill>
              <a:latin typeface="MetaBoldLF-Caps" pitchFamily="34" charset="0"/>
              <a:cs typeface="Arial" charset="0"/>
            </a:endParaRPr>
          </a:p>
          <a:p>
            <a:pPr eaLnBrk="0" hangingPunct="0"/>
            <a:r>
              <a:rPr lang="de-DE" sz="1100">
                <a:solidFill>
                  <a:schemeClr val="tx2"/>
                </a:solidFill>
                <a:latin typeface="MetaBook-Roman" pitchFamily="34" charset="0"/>
                <a:cs typeface="Times New Roman" pitchFamily="18" charset="0"/>
              </a:rPr>
              <a:t>Humboldt-Universität zu Berlin</a:t>
            </a:r>
          </a:p>
          <a:p>
            <a:pPr eaLnBrk="0" hangingPunct="0"/>
            <a:r>
              <a:rPr lang="de-DE" sz="1100">
                <a:solidFill>
                  <a:schemeClr val="tx2"/>
                </a:solidFill>
                <a:latin typeface="MetaBook-Roman" pitchFamily="34" charset="0"/>
                <a:cs typeface="Times New Roman" pitchFamily="18" charset="0"/>
              </a:rPr>
              <a:t>Unter den Linden 6</a:t>
            </a:r>
          </a:p>
          <a:p>
            <a:pPr eaLnBrk="0" hangingPunct="0"/>
            <a:r>
              <a:rPr lang="de-DE" sz="1100">
                <a:solidFill>
                  <a:schemeClr val="tx2"/>
                </a:solidFill>
                <a:latin typeface="MetaBook-Roman" pitchFamily="34" charset="0"/>
                <a:cs typeface="Times New Roman" pitchFamily="18" charset="0"/>
              </a:rPr>
              <a:t>10099 Berlin</a:t>
            </a:r>
          </a:p>
          <a:p>
            <a:pPr eaLnBrk="0" hangingPunct="0"/>
            <a:endParaRPr lang="de-DE" sz="1100">
              <a:solidFill>
                <a:schemeClr val="tx2"/>
              </a:solidFill>
              <a:latin typeface="MetaBook-Roman" pitchFamily="34" charset="0"/>
              <a:cs typeface="Times New Roman" pitchFamily="18" charset="0"/>
            </a:endParaRPr>
          </a:p>
          <a:p>
            <a:pPr eaLnBrk="0" hangingPunct="0"/>
            <a:endParaRPr lang="de-DE" sz="1100">
              <a:solidFill>
                <a:schemeClr val="tx2"/>
              </a:solidFill>
              <a:latin typeface="MetaBook-Roman" pitchFamily="34" charset="0"/>
              <a:cs typeface="Times New Roman" pitchFamily="18" charset="0"/>
            </a:endParaRPr>
          </a:p>
          <a:p>
            <a:pPr eaLnBrk="0" hangingPunct="0"/>
            <a:r>
              <a:rPr lang="de-DE" sz="1100" b="1">
                <a:solidFill>
                  <a:srgbClr val="999999"/>
                </a:solidFill>
                <a:latin typeface="MetaBoldLF-Caps" pitchFamily="34" charset="0"/>
                <a:cs typeface="Arial" charset="0"/>
              </a:rPr>
              <a:t>sitz</a:t>
            </a:r>
          </a:p>
          <a:p>
            <a:pPr eaLnBrk="0" hangingPunct="0"/>
            <a:r>
              <a:rPr lang="de-DE" sz="1100" smtClean="0">
                <a:solidFill>
                  <a:schemeClr val="tx2"/>
                </a:solidFill>
                <a:latin typeface="MetaBook-Roman" pitchFamily="34" charset="0"/>
                <a:cs typeface="Times New Roman" pitchFamily="18" charset="0"/>
              </a:rPr>
              <a:t>Luisenstraße 56</a:t>
            </a:r>
            <a:endParaRPr lang="de-DE" sz="1100">
              <a:solidFill>
                <a:schemeClr val="tx2"/>
              </a:solidFill>
              <a:latin typeface="MetaBook-Roman" pitchFamily="34" charset="0"/>
              <a:cs typeface="Times New Roman" pitchFamily="18" charset="0"/>
            </a:endParaRPr>
          </a:p>
          <a:p>
            <a:pPr eaLnBrk="0" hangingPunct="0"/>
            <a:r>
              <a:rPr lang="de-DE" sz="1100">
                <a:solidFill>
                  <a:schemeClr val="tx2"/>
                </a:solidFill>
                <a:latin typeface="MetaBook-Roman" pitchFamily="34" charset="0"/>
                <a:cs typeface="Times New Roman" pitchFamily="18" charset="0"/>
              </a:rPr>
              <a:t>10117 Berlin</a:t>
            </a:r>
          </a:p>
        </p:txBody>
      </p:sp>
      <p:pic>
        <p:nvPicPr>
          <p:cNvPr id="8" name="Picture 10" descr="\\Fortknox\print\1. Kunden\IQB\IQB_0357_004_Powerpoint\Vorlage_fuer_pc\Powerpoint_iqb_dt\images\hukombi_bbw_rgb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4" y="3658650"/>
            <a:ext cx="2895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689505" y="1239143"/>
            <a:ext cx="244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spc="0" baseline="0" smtClean="0">
                <a:latin typeface="Euphemia" pitchFamily="34" charset="0"/>
              </a:rPr>
              <a:t>Institut zur Qualitätsentwicklung</a:t>
            </a:r>
            <a:br>
              <a:rPr lang="de-DE" sz="1200" spc="0" baseline="0" smtClean="0">
                <a:latin typeface="Euphemia" pitchFamily="34" charset="0"/>
              </a:rPr>
            </a:br>
            <a:r>
              <a:rPr lang="de-DE" sz="1200" spc="0" baseline="0" smtClean="0">
                <a:latin typeface="Euphemia" pitchFamily="34" charset="0"/>
              </a:rPr>
              <a:t>im Bildungswesen</a:t>
            </a:r>
            <a:endParaRPr lang="de-DE" sz="1200" spc="0" baseline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82106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9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959FEA-E939-43F3-84A6-CAD0FA9005AC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5800" y="1772816"/>
            <a:ext cx="7772400" cy="1800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sz="3200" b="1" dirty="0" smtClean="0">
                <a:solidFill>
                  <a:srgbClr val="8C2435"/>
                </a:solidFill>
              </a:rPr>
              <a:t/>
            </a:r>
            <a:br>
              <a:rPr lang="de-DE" sz="3200" b="1" dirty="0" smtClean="0">
                <a:solidFill>
                  <a:srgbClr val="8C2435"/>
                </a:solidFill>
              </a:rPr>
            </a:br>
            <a:endParaRPr lang="de-DE" sz="2800" b="1" dirty="0">
              <a:solidFill>
                <a:srgbClr val="99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567701" y="5373216"/>
            <a:ext cx="5222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Dirk Richter</a:t>
            </a:r>
          </a:p>
          <a:p>
            <a:r>
              <a:rPr lang="de-DE" dirty="0" err="1" smtClean="0">
                <a:latin typeface="+mn-lt"/>
              </a:rPr>
              <a:t>Eurasian</a:t>
            </a:r>
            <a:r>
              <a:rPr lang="de-DE" dirty="0" smtClean="0">
                <a:latin typeface="+mn-lt"/>
              </a:rPr>
              <a:t> Educational </a:t>
            </a:r>
            <a:r>
              <a:rPr lang="de-DE" dirty="0" err="1" smtClean="0">
                <a:latin typeface="+mn-lt"/>
              </a:rPr>
              <a:t>Dialogue</a:t>
            </a:r>
            <a:r>
              <a:rPr lang="de-DE" dirty="0" smtClean="0">
                <a:latin typeface="+mn-lt"/>
              </a:rPr>
              <a:t>, Jaroslawl</a:t>
            </a:r>
          </a:p>
          <a:p>
            <a:r>
              <a:rPr lang="de-DE" dirty="0" smtClean="0">
                <a:latin typeface="+mn-lt"/>
              </a:rPr>
              <a:t>18.04.2013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5800" y="2057562"/>
            <a:ext cx="7905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Monitoring student achievement in Germany: </a:t>
            </a:r>
            <a:endParaRPr lang="en-US" sz="3200" dirty="0" smtClean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The </a:t>
            </a:r>
            <a:r>
              <a:rPr lang="en-US" sz="3200" dirty="0">
                <a:latin typeface="+mn-lt"/>
              </a:rPr>
              <a:t>role of national educational standards </a:t>
            </a:r>
            <a:endParaRPr lang="en-US" sz="3200" dirty="0" smtClean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in </a:t>
            </a:r>
            <a:r>
              <a:rPr lang="en-US" sz="3200" dirty="0">
                <a:latin typeface="+mn-lt"/>
              </a:rPr>
              <a:t>large-scale assessments</a:t>
            </a:r>
            <a:endParaRPr lang="de-DE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1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Educational Standards in </a:t>
            </a:r>
            <a:r>
              <a:rPr lang="de-DE" dirty="0" err="1" smtClean="0"/>
              <a:t>Mathematics</a:t>
            </a:r>
            <a:r>
              <a:rPr lang="de-DE" dirty="0" smtClean="0"/>
              <a:t> : </a:t>
            </a:r>
            <a:br>
              <a:rPr lang="de-DE" dirty="0" smtClean="0"/>
            </a:br>
            <a:r>
              <a:rPr lang="de-DE" dirty="0" smtClean="0"/>
              <a:t>Domain </a:t>
            </a:r>
            <a:r>
              <a:rPr lang="de-DE" dirty="0" smtClean="0"/>
              <a:t>Numbers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Grade 4:</a:t>
            </a:r>
          </a:p>
          <a:p>
            <a:pPr lvl="1"/>
            <a:r>
              <a:rPr lang="de-DE" sz="2200" dirty="0" err="1" smtClean="0"/>
              <a:t>Students</a:t>
            </a:r>
            <a:r>
              <a:rPr lang="de-DE" sz="2200" dirty="0" smtClean="0"/>
              <a:t> </a:t>
            </a:r>
            <a:r>
              <a:rPr lang="de-DE" sz="2200" dirty="0" err="1" smtClean="0"/>
              <a:t>undertstand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system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decimal</a:t>
            </a:r>
            <a:r>
              <a:rPr lang="de-DE" sz="2200" dirty="0" smtClean="0"/>
              <a:t> </a:t>
            </a:r>
            <a:r>
              <a:rPr lang="de-DE" sz="2200" dirty="0" err="1" smtClean="0"/>
              <a:t>numbers</a:t>
            </a:r>
            <a:r>
              <a:rPr lang="de-DE" sz="2200" dirty="0" smtClean="0"/>
              <a:t>.</a:t>
            </a:r>
            <a:endParaRPr lang="de-DE" sz="2200" dirty="0"/>
          </a:p>
          <a:p>
            <a:pPr lvl="1"/>
            <a:r>
              <a:rPr lang="de-DE" sz="2200" dirty="0" err="1" smtClean="0"/>
              <a:t>Students</a:t>
            </a:r>
            <a:r>
              <a:rPr lang="de-DE" sz="2200" dirty="0" smtClean="0"/>
              <a:t> 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represent</a:t>
            </a:r>
            <a:r>
              <a:rPr lang="de-DE" sz="2200" dirty="0" smtClean="0"/>
              <a:t> </a:t>
            </a:r>
            <a:r>
              <a:rPr lang="de-DE" sz="2200" dirty="0" err="1" smtClean="0"/>
              <a:t>numbers</a:t>
            </a:r>
            <a:r>
              <a:rPr lang="de-DE" sz="2200" dirty="0" smtClean="0"/>
              <a:t> </a:t>
            </a:r>
            <a:r>
              <a:rPr lang="de-DE" sz="2200" dirty="0" err="1" smtClean="0"/>
              <a:t>up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1.000.000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put</a:t>
            </a:r>
            <a:r>
              <a:rPr lang="de-DE" sz="2200" dirty="0" smtClean="0"/>
              <a:t> </a:t>
            </a:r>
            <a:r>
              <a:rPr lang="de-DE" sz="2200" dirty="0" err="1" smtClean="0"/>
              <a:t>them</a:t>
            </a:r>
            <a:r>
              <a:rPr lang="de-DE" sz="2200" dirty="0" smtClean="0"/>
              <a:t> </a:t>
            </a:r>
            <a:r>
              <a:rPr lang="de-DE" sz="2200" dirty="0" err="1" smtClean="0"/>
              <a:t>into</a:t>
            </a:r>
            <a:r>
              <a:rPr lang="de-DE" sz="2200" dirty="0" smtClean="0"/>
              <a:t> </a:t>
            </a:r>
            <a:r>
              <a:rPr lang="de-DE" sz="2200" dirty="0" err="1" smtClean="0"/>
              <a:t>relations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each</a:t>
            </a:r>
            <a:r>
              <a:rPr lang="de-DE" sz="2200" dirty="0" smtClean="0"/>
              <a:t> </a:t>
            </a:r>
            <a:r>
              <a:rPr lang="de-DE" sz="2200" dirty="0" err="1" smtClean="0"/>
              <a:t>other</a:t>
            </a:r>
            <a:r>
              <a:rPr lang="de-DE" sz="2200" dirty="0" smtClean="0"/>
              <a:t>.</a:t>
            </a:r>
          </a:p>
          <a:p>
            <a:pPr lvl="1">
              <a:spcAft>
                <a:spcPts val="1200"/>
              </a:spcAft>
            </a:pPr>
            <a:r>
              <a:rPr lang="de-DE" sz="2200" dirty="0" err="1" smtClean="0"/>
              <a:t>Stundents</a:t>
            </a:r>
            <a:r>
              <a:rPr lang="de-DE" sz="2200" dirty="0" smtClean="0"/>
              <a:t> </a:t>
            </a:r>
            <a:r>
              <a:rPr lang="de-DE" sz="2200" dirty="0" err="1" smtClean="0"/>
              <a:t>understand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four</a:t>
            </a:r>
            <a:r>
              <a:rPr lang="de-DE" sz="2200" dirty="0" smtClean="0"/>
              <a:t> </a:t>
            </a:r>
            <a:r>
              <a:rPr lang="de-DE" sz="2200" dirty="0" err="1" smtClean="0"/>
              <a:t>basic</a:t>
            </a:r>
            <a:r>
              <a:rPr lang="de-DE" sz="2200" dirty="0" smtClean="0"/>
              <a:t> </a:t>
            </a:r>
            <a:r>
              <a:rPr lang="de-DE" sz="2200" dirty="0" err="1" smtClean="0"/>
              <a:t>arithmetic</a:t>
            </a:r>
            <a:r>
              <a:rPr lang="de-DE" sz="2200" dirty="0" smtClean="0"/>
              <a:t> </a:t>
            </a:r>
            <a:r>
              <a:rPr lang="de-DE" sz="2200" dirty="0" err="1" smtClean="0"/>
              <a:t>operations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their</a:t>
            </a:r>
            <a:r>
              <a:rPr lang="de-DE" sz="2200" dirty="0" smtClean="0"/>
              <a:t> </a:t>
            </a:r>
            <a:r>
              <a:rPr lang="de-DE" sz="2200" dirty="0" err="1" smtClean="0"/>
              <a:t>interrelations</a:t>
            </a:r>
            <a:r>
              <a:rPr lang="de-DE" sz="2200" dirty="0" smtClean="0"/>
              <a:t>.</a:t>
            </a:r>
            <a:endParaRPr lang="de-DE" sz="2200" dirty="0"/>
          </a:p>
          <a:p>
            <a:pPr marL="0" indent="0">
              <a:buNone/>
            </a:pPr>
            <a:r>
              <a:rPr lang="de-DE" b="1" dirty="0" smtClean="0"/>
              <a:t>Grade 10:</a:t>
            </a:r>
          </a:p>
          <a:p>
            <a:pPr lvl="1"/>
            <a:r>
              <a:rPr lang="de-DE" sz="2200" dirty="0" err="1" smtClean="0"/>
              <a:t>Students</a:t>
            </a:r>
            <a:r>
              <a:rPr lang="de-DE" sz="2200" dirty="0" smtClean="0"/>
              <a:t> </a:t>
            </a:r>
            <a:r>
              <a:rPr lang="de-DE" sz="2200" dirty="0" err="1" smtClean="0"/>
              <a:t>represent</a:t>
            </a:r>
            <a:r>
              <a:rPr lang="de-DE" sz="2200" dirty="0" smtClean="0"/>
              <a:t> </a:t>
            </a:r>
            <a:r>
              <a:rPr lang="de-DE" sz="2200" dirty="0" err="1" smtClean="0"/>
              <a:t>numbers</a:t>
            </a:r>
            <a:r>
              <a:rPr lang="de-DE" sz="2200" dirty="0" smtClean="0"/>
              <a:t> </a:t>
            </a:r>
            <a:r>
              <a:rPr lang="de-DE" sz="2200" dirty="0" err="1" smtClean="0"/>
              <a:t>according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situation</a:t>
            </a:r>
            <a:r>
              <a:rPr lang="de-DE" sz="2200" dirty="0" smtClean="0"/>
              <a:t>, i.e. </a:t>
            </a:r>
            <a:r>
              <a:rPr lang="de-DE" sz="2200" dirty="0" err="1" smtClean="0"/>
              <a:t>as</a:t>
            </a:r>
            <a:r>
              <a:rPr lang="de-DE" sz="2200" dirty="0" smtClean="0"/>
              <a:t> </a:t>
            </a:r>
            <a:r>
              <a:rPr lang="de-DE" sz="2200" dirty="0" err="1" smtClean="0"/>
              <a:t>decimal</a:t>
            </a:r>
            <a:r>
              <a:rPr lang="de-DE" sz="2200" dirty="0" smtClean="0"/>
              <a:t> power.</a:t>
            </a:r>
          </a:p>
          <a:p>
            <a:pPr lvl="1"/>
            <a:r>
              <a:rPr lang="de-DE" sz="2200" dirty="0" err="1" smtClean="0"/>
              <a:t>Students</a:t>
            </a:r>
            <a:r>
              <a:rPr lang="de-DE" sz="2200" dirty="0" smtClean="0"/>
              <a:t> </a:t>
            </a:r>
            <a:r>
              <a:rPr lang="de-DE" sz="2200" dirty="0" err="1" smtClean="0"/>
              <a:t>round</a:t>
            </a:r>
            <a:r>
              <a:rPr lang="de-DE" sz="2200" dirty="0" smtClean="0"/>
              <a:t> </a:t>
            </a:r>
            <a:r>
              <a:rPr lang="de-DE" sz="2200" dirty="0" err="1" smtClean="0"/>
              <a:t>results</a:t>
            </a:r>
            <a:r>
              <a:rPr lang="de-DE" sz="2200" dirty="0" smtClean="0"/>
              <a:t> in </a:t>
            </a:r>
            <a:r>
              <a:rPr lang="de-DE" sz="2200" dirty="0" err="1" smtClean="0"/>
              <a:t>contexts</a:t>
            </a:r>
            <a:r>
              <a:rPr lang="de-DE" sz="2200" dirty="0" smtClean="0"/>
              <a:t> </a:t>
            </a:r>
            <a:r>
              <a:rPr lang="de-DE" sz="2200" dirty="0" err="1" smtClean="0"/>
              <a:t>appropriately</a:t>
            </a:r>
            <a:r>
              <a:rPr lang="de-DE" sz="2200" dirty="0" smtClean="0"/>
              <a:t>.</a:t>
            </a:r>
          </a:p>
          <a:p>
            <a:pPr lvl="1"/>
            <a:r>
              <a:rPr lang="de-DE" sz="2200" dirty="0" err="1" smtClean="0"/>
              <a:t>Students</a:t>
            </a:r>
            <a:r>
              <a:rPr lang="de-DE" sz="2200" dirty="0" smtClean="0"/>
              <a:t> </a:t>
            </a:r>
            <a:r>
              <a:rPr lang="de-DE" sz="2200" dirty="0" err="1" smtClean="0"/>
              <a:t>apply</a:t>
            </a:r>
            <a:r>
              <a:rPr lang="de-DE" sz="2200" dirty="0" smtClean="0"/>
              <a:t> </a:t>
            </a:r>
            <a:r>
              <a:rPr lang="de-DE" sz="2200" dirty="0" err="1" smtClean="0"/>
              <a:t>caluclus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percentages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interest</a:t>
            </a:r>
            <a:r>
              <a:rPr lang="de-DE" sz="2200" dirty="0" smtClean="0"/>
              <a:t> </a:t>
            </a:r>
            <a:r>
              <a:rPr lang="de-DE" sz="2200" dirty="0" err="1" smtClean="0"/>
              <a:t>appropriately</a:t>
            </a:r>
            <a:r>
              <a:rPr lang="de-DE" sz="2200" dirty="0" smtClean="0"/>
              <a:t>. </a:t>
            </a:r>
            <a:endParaRPr lang="de-DE" sz="2200" dirty="0"/>
          </a:p>
          <a:p>
            <a:pPr lvl="1"/>
            <a:endParaRPr lang="de-DE" dirty="0" smtClean="0"/>
          </a:p>
        </p:txBody>
      </p:sp>
      <p:pic>
        <p:nvPicPr>
          <p:cNvPr id="4098" name="Picture 2" descr="http://www.allkidsnetwork.com/coloring-pages/images/Numbers/small/numbers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753">
            <a:off x="8409617" y="1489791"/>
            <a:ext cx="582515" cy="7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ew numbers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240">
            <a:off x="7924566" y="5807824"/>
            <a:ext cx="736476" cy="9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ew numbers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8210">
            <a:off x="261588" y="5964984"/>
            <a:ext cx="624510" cy="8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Actions </a:t>
            </a:r>
            <a:r>
              <a:rPr lang="en-US" dirty="0">
                <a:latin typeface="Calibri" pitchFamily="34" charset="0"/>
              </a:rPr>
              <a:t>to </a:t>
            </a:r>
            <a:r>
              <a:rPr lang="en-US" dirty="0" smtClean="0">
                <a:latin typeface="Calibri" pitchFamily="34" charset="0"/>
              </a:rPr>
              <a:t>Improve </a:t>
            </a:r>
            <a:r>
              <a:rPr lang="en-US" dirty="0">
                <a:latin typeface="Calibri" pitchFamily="34" charset="0"/>
              </a:rPr>
              <a:t>the German </a:t>
            </a:r>
            <a:r>
              <a:rPr lang="en-US" dirty="0" smtClean="0">
                <a:latin typeface="Calibri" pitchFamily="34" charset="0"/>
              </a:rPr>
              <a:t>Educational 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55232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Establishment of national educational standards in primary and secondary education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National concept on educational monitoring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Foundation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Institute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Educational Quality Improvement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Berlin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4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 </a:t>
            </a:r>
            <a:r>
              <a:rPr lang="de-DE" dirty="0" err="1" smtClean="0"/>
              <a:t>Concept</a:t>
            </a:r>
            <a:r>
              <a:rPr lang="de-DE" dirty="0" smtClean="0"/>
              <a:t> on Educational Monitoring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Continued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> in international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achievement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(PISA, PIRLS, TIMSS)</a:t>
            </a:r>
          </a:p>
          <a:p>
            <a:endParaRPr lang="de-DE" dirty="0"/>
          </a:p>
          <a:p>
            <a:r>
              <a:rPr lang="de-DE" dirty="0" smtClean="0"/>
              <a:t>National sample-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educational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 in all 16 </a:t>
            </a:r>
            <a:r>
              <a:rPr lang="de-DE" dirty="0" err="1" smtClean="0"/>
              <a:t>federal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endParaRPr lang="de-DE" dirty="0" smtClean="0"/>
          </a:p>
          <a:p>
            <a:pPr lvl="1"/>
            <a:r>
              <a:rPr lang="de-DE" dirty="0" smtClean="0"/>
              <a:t>2011: German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mathematics</a:t>
            </a:r>
            <a:r>
              <a:rPr lang="de-DE" dirty="0" smtClean="0"/>
              <a:t> (</a:t>
            </a:r>
            <a:r>
              <a:rPr lang="de-DE" dirty="0" err="1" smtClean="0"/>
              <a:t>primary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)  </a:t>
            </a:r>
          </a:p>
          <a:p>
            <a:pPr lvl="1"/>
            <a:r>
              <a:rPr lang="de-DE" dirty="0" smtClean="0"/>
              <a:t>2012: </a:t>
            </a:r>
            <a:r>
              <a:rPr lang="de-DE" dirty="0" err="1" smtClean="0"/>
              <a:t>Mathematics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(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/>
              <a:t>)</a:t>
            </a:r>
            <a:endParaRPr lang="de-DE" dirty="0" smtClean="0"/>
          </a:p>
          <a:p>
            <a:pPr lvl="1"/>
            <a:r>
              <a:rPr lang="de-DE" dirty="0" smtClean="0"/>
              <a:t>2015: German </a:t>
            </a:r>
            <a:r>
              <a:rPr lang="de-DE" dirty="0" err="1" smtClean="0"/>
              <a:t>and</a:t>
            </a:r>
            <a:r>
              <a:rPr lang="de-DE" dirty="0" smtClean="0"/>
              <a:t> First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(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)</a:t>
            </a:r>
          </a:p>
          <a:p>
            <a:pPr lvl="1"/>
            <a:endParaRPr lang="de-DE" dirty="0"/>
          </a:p>
          <a:p>
            <a:r>
              <a:rPr lang="de-DE" dirty="0" smtClean="0"/>
              <a:t>National </a:t>
            </a:r>
            <a:r>
              <a:rPr lang="de-DE" dirty="0" err="1" smtClean="0"/>
              <a:t>state-wide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students</a:t>
            </a:r>
            <a:r>
              <a:rPr lang="de-DE" dirty="0" smtClean="0"/>
              <a:t> in grade 3 (German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mathematics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8 (German, </a:t>
            </a:r>
            <a:r>
              <a:rPr lang="de-DE" dirty="0" err="1" smtClean="0"/>
              <a:t>mathematics</a:t>
            </a:r>
            <a:r>
              <a:rPr lang="de-DE" dirty="0" smtClean="0"/>
              <a:t>, </a:t>
            </a:r>
            <a:r>
              <a:rPr lang="de-DE" dirty="0" smtClean="0"/>
              <a:t>English/French)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National </a:t>
            </a:r>
            <a:r>
              <a:rPr lang="de-DE" dirty="0" err="1" smtClean="0"/>
              <a:t>report</a:t>
            </a:r>
            <a:r>
              <a:rPr lang="de-DE" dirty="0" smtClean="0"/>
              <a:t> on </a:t>
            </a:r>
            <a:r>
              <a:rPr lang="de-DE" dirty="0" err="1" smtClean="0"/>
              <a:t>education</a:t>
            </a:r>
            <a:r>
              <a:rPr lang="de-DE" dirty="0" smtClean="0"/>
              <a:t> (</a:t>
            </a:r>
            <a:r>
              <a:rPr lang="de-DE" dirty="0" err="1" smtClean="0"/>
              <a:t>biannually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6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00328"/>
              </p:ext>
            </p:extLst>
          </p:nvPr>
        </p:nvGraphicFramePr>
        <p:xfrm>
          <a:off x="0" y="1700808"/>
          <a:ext cx="8893175" cy="3832958"/>
        </p:xfrm>
        <a:graphic>
          <a:graphicData uri="http://schemas.openxmlformats.org/drawingml/2006/table">
            <a:tbl>
              <a:tblPr/>
              <a:tblGrid>
                <a:gridCol w="2481693"/>
                <a:gridCol w="2312687"/>
                <a:gridCol w="2100989"/>
                <a:gridCol w="1997806"/>
              </a:tblGrid>
              <a:tr h="1203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International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student</a:t>
                      </a: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achievement</a:t>
                      </a: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test</a:t>
                      </a:r>
                      <a:endParaRPr lang="de-DE" sz="1800" i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(PISA, </a:t>
                      </a:r>
                      <a:r>
                        <a:rPr lang="de-DE" sz="1800" i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PIRLS, </a:t>
                      </a:r>
                      <a:r>
                        <a:rPr lang="de-DE" sz="180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TIMSS)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National sample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based</a:t>
                      </a: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assessment</a:t>
                      </a:r>
                      <a:endParaRPr lang="de-DE" sz="1800" i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Yearly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state-wide</a:t>
                      </a:r>
                      <a:r>
                        <a:rPr lang="de-DE" sz="18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test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78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Frequency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/ 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years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 / 5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years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every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78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Main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Purpose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051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Who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is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accountable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? </a:t>
                      </a:r>
                      <a:r>
                        <a:rPr lang="de-DE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("High Stakes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")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Comparison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of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Student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Achievement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Tests </a:t>
            </a:r>
            <a:br>
              <a:rPr lang="de-DE" dirty="0" smtClean="0">
                <a:solidFill>
                  <a:schemeClr val="accent1"/>
                </a:solidFill>
                <a:latin typeface="+mn-lt"/>
              </a:rPr>
            </a:br>
            <a:r>
              <a:rPr lang="de-DE" dirty="0" smtClean="0">
                <a:solidFill>
                  <a:schemeClr val="accent1"/>
                </a:solidFill>
                <a:latin typeface="+mn-lt"/>
              </a:rPr>
              <a:t>in </a:t>
            </a:r>
            <a:r>
              <a:rPr lang="de-DE" dirty="0">
                <a:solidFill>
                  <a:schemeClr val="accent1"/>
                </a:solidFill>
                <a:latin typeface="+mn-lt"/>
              </a:rPr>
              <a:t>Germany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0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95472"/>
              </p:ext>
            </p:extLst>
          </p:nvPr>
        </p:nvGraphicFramePr>
        <p:xfrm>
          <a:off x="0" y="1700808"/>
          <a:ext cx="8893175" cy="3832958"/>
        </p:xfrm>
        <a:graphic>
          <a:graphicData uri="http://schemas.openxmlformats.org/drawingml/2006/table">
            <a:tbl>
              <a:tblPr/>
              <a:tblGrid>
                <a:gridCol w="2481693"/>
                <a:gridCol w="2312687"/>
                <a:gridCol w="2100989"/>
                <a:gridCol w="1997806"/>
              </a:tblGrid>
              <a:tr h="1203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International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student</a:t>
                      </a: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achievement</a:t>
                      </a: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test</a:t>
                      </a:r>
                      <a:endParaRPr lang="de-DE" sz="1800" i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(PISA, </a:t>
                      </a:r>
                      <a:r>
                        <a:rPr lang="de-DE" sz="1800" i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PIRLS, </a:t>
                      </a:r>
                      <a:r>
                        <a:rPr lang="de-DE" sz="180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TIMSS)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National sample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based</a:t>
                      </a: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assessment</a:t>
                      </a:r>
                      <a:endParaRPr lang="de-DE" sz="1800" i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Yearly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state-wide</a:t>
                      </a:r>
                      <a:r>
                        <a:rPr lang="de-DE" sz="18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test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78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Frequency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/ 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years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 / 5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years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every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78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Main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Purpose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System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monitoring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System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monitoring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Formative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b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</a:b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Feedback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051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Who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is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accountable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? </a:t>
                      </a:r>
                      <a:r>
                        <a:rPr lang="de-DE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("High Stakes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")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Comparison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of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Student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Achievement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Tests </a:t>
            </a:r>
            <a:br>
              <a:rPr lang="de-DE" dirty="0" smtClean="0">
                <a:solidFill>
                  <a:schemeClr val="accent1"/>
                </a:solidFill>
                <a:latin typeface="+mn-lt"/>
              </a:rPr>
            </a:br>
            <a:r>
              <a:rPr lang="de-DE" dirty="0" smtClean="0">
                <a:solidFill>
                  <a:schemeClr val="accent1"/>
                </a:solidFill>
                <a:latin typeface="+mn-lt"/>
              </a:rPr>
              <a:t>in </a:t>
            </a:r>
            <a:r>
              <a:rPr lang="de-DE" dirty="0">
                <a:solidFill>
                  <a:schemeClr val="accent1"/>
                </a:solidFill>
                <a:latin typeface="+mn-lt"/>
              </a:rPr>
              <a:t>Germany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2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80082"/>
              </p:ext>
            </p:extLst>
          </p:nvPr>
        </p:nvGraphicFramePr>
        <p:xfrm>
          <a:off x="0" y="1700808"/>
          <a:ext cx="8893175" cy="3832958"/>
        </p:xfrm>
        <a:graphic>
          <a:graphicData uri="http://schemas.openxmlformats.org/drawingml/2006/table">
            <a:tbl>
              <a:tblPr/>
              <a:tblGrid>
                <a:gridCol w="2481693"/>
                <a:gridCol w="2312687"/>
                <a:gridCol w="2100989"/>
                <a:gridCol w="1997806"/>
              </a:tblGrid>
              <a:tr h="1203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International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student</a:t>
                      </a: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achievement</a:t>
                      </a: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test</a:t>
                      </a:r>
                      <a:endParaRPr lang="de-DE" sz="1800" i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(PISA, </a:t>
                      </a:r>
                      <a:r>
                        <a:rPr lang="de-DE" sz="1800" i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PIRLS, </a:t>
                      </a:r>
                      <a:r>
                        <a:rPr lang="de-DE" sz="180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TIMSS)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National sample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based</a:t>
                      </a:r>
                      <a:r>
                        <a:rPr lang="de-DE" sz="1800" b="1" i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assessment</a:t>
                      </a:r>
                      <a:endParaRPr lang="de-DE" sz="1800" i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Yearly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state-wide</a:t>
                      </a:r>
                      <a:r>
                        <a:rPr lang="de-DE" sz="1800" b="1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test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78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Frequency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/ 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years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 / 5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years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every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year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78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Main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Purpose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System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monitoring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System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monitoring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Formative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b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</a:b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Feedback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051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Who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is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="1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accountable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? </a:t>
                      </a:r>
                      <a:r>
                        <a:rPr lang="de-DE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("High Stakes</a:t>
                      </a:r>
                      <a:r>
                        <a:rPr lang="de-DE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")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Federal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Ministry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of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Education; 16 State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Ministries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of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Education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 State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Ministries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of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Education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and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their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school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de-DE" sz="1800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authorities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Principals</a:t>
                      </a:r>
                      <a:r>
                        <a:rPr lang="de-DE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</a:t>
                      </a:r>
                      <a: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br>
                        <a:rPr lang="de-DE" sz="1800" baseline="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</a:br>
                      <a:r>
                        <a:rPr lang="de-DE" sz="1800" baseline="0" dirty="0" err="1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teachers</a:t>
                      </a:r>
                      <a:endParaRPr lang="de-DE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5859" marR="5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Comparison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of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Student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Achievement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Tests </a:t>
            </a:r>
            <a:br>
              <a:rPr lang="de-DE" dirty="0" smtClean="0">
                <a:solidFill>
                  <a:schemeClr val="accent1"/>
                </a:solidFill>
                <a:latin typeface="+mn-lt"/>
              </a:rPr>
            </a:br>
            <a:r>
              <a:rPr lang="de-DE" dirty="0" smtClean="0">
                <a:solidFill>
                  <a:schemeClr val="accent1"/>
                </a:solidFill>
                <a:latin typeface="+mn-lt"/>
              </a:rPr>
              <a:t>in </a:t>
            </a:r>
            <a:r>
              <a:rPr lang="de-DE" dirty="0">
                <a:solidFill>
                  <a:schemeClr val="accent1"/>
                </a:solidFill>
                <a:latin typeface="+mn-lt"/>
              </a:rPr>
              <a:t>Germany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1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Sample-</a:t>
            </a:r>
            <a:r>
              <a:rPr lang="de-DE" dirty="0" err="1" smtClean="0"/>
              <a:t>based</a:t>
            </a:r>
            <a:r>
              <a:rPr lang="de-DE" dirty="0" smtClean="0"/>
              <a:t> State </a:t>
            </a:r>
            <a:r>
              <a:rPr lang="de-DE" dirty="0" err="1" smtClean="0"/>
              <a:t>Comparison</a:t>
            </a:r>
            <a:r>
              <a:rPr lang="de-DE" dirty="0" smtClean="0"/>
              <a:t> Tests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Reports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achievement</a:t>
            </a:r>
            <a:r>
              <a:rPr lang="de-DE" dirty="0" smtClean="0"/>
              <a:t> in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subjects</a:t>
            </a:r>
            <a:r>
              <a:rPr lang="de-DE" dirty="0" smtClean="0"/>
              <a:t> 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 smtClean="0"/>
          </a:p>
          <a:p>
            <a:r>
              <a:rPr lang="de-DE" dirty="0" err="1" smtClean="0"/>
              <a:t>Informs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16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ministers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strengths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weaknesses</a:t>
            </a:r>
            <a:r>
              <a:rPr lang="de-DE" dirty="0" smtClean="0"/>
              <a:t> in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r>
              <a:rPr lang="de-DE" dirty="0" smtClean="0"/>
              <a:t>Test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  <a:p>
            <a:endParaRPr lang="de-DE" dirty="0"/>
          </a:p>
          <a:p>
            <a:pPr marL="2424113"/>
            <a:r>
              <a:rPr lang="de-DE" dirty="0" smtClean="0"/>
              <a:t>Test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primary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in 2011 in </a:t>
            </a:r>
            <a:r>
              <a:rPr lang="de-DE" dirty="0" err="1" smtClean="0"/>
              <a:t>reading</a:t>
            </a:r>
            <a:r>
              <a:rPr lang="de-DE" dirty="0" smtClean="0"/>
              <a:t>, </a:t>
            </a:r>
            <a:r>
              <a:rPr lang="de-DE" dirty="0" err="1" smtClean="0"/>
              <a:t>listening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mathematics</a:t>
            </a:r>
            <a:endParaRPr lang="de-DE" dirty="0" smtClean="0"/>
          </a:p>
          <a:p>
            <a:pPr marL="2424113"/>
            <a:r>
              <a:rPr lang="de-DE" dirty="0" smtClean="0"/>
              <a:t>27000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1350 </a:t>
            </a:r>
            <a:r>
              <a:rPr lang="de-DE" dirty="0" err="1" smtClean="0"/>
              <a:t>schools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endParaRPr lang="de-DE" dirty="0" smtClean="0"/>
          </a:p>
          <a:p>
            <a:pPr marL="2424113"/>
            <a:r>
              <a:rPr lang="de-DE" dirty="0" smtClean="0"/>
              <a:t>80-120 </a:t>
            </a:r>
            <a:r>
              <a:rPr lang="de-DE" dirty="0" err="1" smtClean="0"/>
              <a:t>schools</a:t>
            </a:r>
            <a:r>
              <a:rPr lang="de-DE" dirty="0" smtClean="0"/>
              <a:t> 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5122" name="Picture 2" descr="Buchtitel des Ländervergleichs 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2235"/>
            <a:ext cx="221976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Major </a:t>
            </a:r>
            <a:r>
              <a:rPr lang="de-DE" dirty="0" err="1" smtClean="0"/>
              <a:t>Findings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2011 State </a:t>
            </a:r>
            <a:r>
              <a:rPr lang="de-DE" dirty="0" err="1" smtClean="0"/>
              <a:t>Comparison</a:t>
            </a:r>
            <a:r>
              <a:rPr lang="de-DE" dirty="0" smtClean="0"/>
              <a:t> Test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7552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dirty="0" err="1" smtClean="0"/>
              <a:t>About</a:t>
            </a:r>
            <a:r>
              <a:rPr lang="de-DE" dirty="0" smtClean="0"/>
              <a:t> 66%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educational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 in </a:t>
            </a:r>
            <a:r>
              <a:rPr lang="de-DE" dirty="0" err="1" smtClean="0"/>
              <a:t>reading</a:t>
            </a:r>
            <a:r>
              <a:rPr lang="de-DE" dirty="0" smtClean="0"/>
              <a:t>, 74% in </a:t>
            </a:r>
            <a:r>
              <a:rPr lang="de-DE" dirty="0" err="1" smtClean="0"/>
              <a:t>listening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68% in </a:t>
            </a:r>
            <a:r>
              <a:rPr lang="de-DE" dirty="0" err="1" smtClean="0"/>
              <a:t>mathematics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 err="1" smtClean="0"/>
              <a:t>Students</a:t>
            </a:r>
            <a:r>
              <a:rPr lang="de-DE" dirty="0" smtClean="0"/>
              <a:t> in </a:t>
            </a:r>
            <a:r>
              <a:rPr lang="de-DE" dirty="0" err="1" smtClean="0"/>
              <a:t>Baviaria</a:t>
            </a:r>
            <a:r>
              <a:rPr lang="de-DE" dirty="0" smtClean="0"/>
              <a:t>, </a:t>
            </a:r>
            <a:r>
              <a:rPr lang="de-DE" dirty="0" err="1" smtClean="0"/>
              <a:t>Saxony</a:t>
            </a:r>
            <a:r>
              <a:rPr lang="de-DE" dirty="0" smtClean="0"/>
              <a:t>, </a:t>
            </a:r>
            <a:r>
              <a:rPr lang="de-DE" dirty="0" err="1" smtClean="0"/>
              <a:t>Saxony</a:t>
            </a:r>
            <a:r>
              <a:rPr lang="de-DE" dirty="0" smtClean="0"/>
              <a:t>-Anhalt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Thuringia</a:t>
            </a:r>
            <a:r>
              <a:rPr lang="de-DE" dirty="0" smtClean="0"/>
              <a:t> </a:t>
            </a:r>
            <a:r>
              <a:rPr lang="de-DE" dirty="0" err="1" smtClean="0"/>
              <a:t>reach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in </a:t>
            </a:r>
            <a:r>
              <a:rPr lang="de-DE" dirty="0" err="1" smtClean="0"/>
              <a:t>reading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 smtClean="0"/>
              <a:t>Strong </a:t>
            </a:r>
            <a:r>
              <a:rPr lang="de-DE" dirty="0" err="1" smtClean="0"/>
              <a:t>interrelation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SES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children</a:t>
            </a:r>
            <a:r>
              <a:rPr lang="de-DE" dirty="0" smtClean="0"/>
              <a:t> – but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differs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federal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de-DE" dirty="0" err="1" smtClean="0"/>
              <a:t>Children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poorly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children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whose</a:t>
            </a:r>
            <a:r>
              <a:rPr lang="de-DE" dirty="0" smtClean="0"/>
              <a:t> </a:t>
            </a:r>
            <a:r>
              <a:rPr lang="de-DE" dirty="0" err="1" smtClean="0"/>
              <a:t>teachers</a:t>
            </a:r>
            <a:r>
              <a:rPr lang="de-DE" dirty="0" smtClean="0"/>
              <a:t> </a:t>
            </a:r>
            <a:r>
              <a:rPr lang="de-DE" dirty="0" err="1" smtClean="0"/>
              <a:t>studied</a:t>
            </a:r>
            <a:r>
              <a:rPr lang="de-DE" dirty="0" smtClean="0"/>
              <a:t> </a:t>
            </a:r>
            <a:r>
              <a:rPr lang="de-DE" dirty="0" err="1" smtClean="0"/>
              <a:t>mathematics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whose</a:t>
            </a:r>
            <a:r>
              <a:rPr lang="de-DE" dirty="0" smtClean="0"/>
              <a:t> </a:t>
            </a:r>
            <a:r>
              <a:rPr lang="de-DE" dirty="0" err="1" smtClean="0"/>
              <a:t>teachers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not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179388" y="188913"/>
            <a:ext cx="71294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8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4400">
                <a:solidFill>
                  <a:schemeClr val="tx2"/>
                </a:solidFill>
              </a:defRPr>
            </a:lvl2pPr>
            <a:lvl3pPr algn="ctr" eaLnBrk="1" hangingPunct="1">
              <a:defRPr sz="4400">
                <a:solidFill>
                  <a:schemeClr val="tx2"/>
                </a:solidFill>
              </a:defRPr>
            </a:lvl3pPr>
            <a:lvl4pPr algn="ctr" eaLnBrk="1" hangingPunct="1">
              <a:defRPr sz="4400">
                <a:solidFill>
                  <a:schemeClr val="tx2"/>
                </a:solidFill>
              </a:defRPr>
            </a:lvl4pPr>
            <a:lvl5pPr algn="ctr" eaLnBrk="1" hangingPunct="1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de-DE" dirty="0" err="1"/>
              <a:t>Results</a:t>
            </a:r>
            <a:r>
              <a:rPr lang="de-DE" dirty="0"/>
              <a:t> in Reading </a:t>
            </a:r>
            <a:r>
              <a:rPr lang="de-DE" dirty="0" err="1"/>
              <a:t>for</a:t>
            </a:r>
            <a:r>
              <a:rPr lang="de-DE" dirty="0"/>
              <a:t> Bavaria </a:t>
            </a:r>
            <a:r>
              <a:rPr lang="de-DE" dirty="0" err="1"/>
              <a:t>and</a:t>
            </a:r>
            <a:r>
              <a:rPr lang="de-DE" dirty="0"/>
              <a:t> Berlin</a:t>
            </a:r>
          </a:p>
        </p:txBody>
      </p:sp>
      <p:graphicFrame>
        <p:nvGraphicFramePr>
          <p:cNvPr id="7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629783"/>
              </p:ext>
            </p:extLst>
          </p:nvPr>
        </p:nvGraphicFramePr>
        <p:xfrm>
          <a:off x="685800" y="1196975"/>
          <a:ext cx="7918648" cy="525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03840" y="6400800"/>
            <a:ext cx="1440160" cy="457200"/>
          </a:xfrm>
        </p:spPr>
        <p:txBody>
          <a:bodyPr/>
          <a:lstStyle/>
          <a:p>
            <a:fld id="{E8E2A969-A59B-4E08-AD03-FAEB910F24E8}" type="slidenum">
              <a:rPr lang="de-DE" smtClean="0">
                <a:solidFill>
                  <a:srgbClr val="000000"/>
                </a:solidFill>
              </a:rPr>
              <a:pPr/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 rot="16200000">
            <a:off x="-345820" y="3035170"/>
            <a:ext cx="145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dirty="0" err="1" smtClean="0">
                <a:latin typeface="+mn-lt"/>
              </a:rPr>
              <a:t>Percentages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4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State </a:t>
            </a:r>
            <a:r>
              <a:rPr lang="de-DE" dirty="0" err="1">
                <a:solidFill>
                  <a:schemeClr val="accent1"/>
                </a:solidFill>
              </a:rPr>
              <a:t>Comparison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smtClean="0">
                <a:solidFill>
                  <a:schemeClr val="accent1"/>
                </a:solidFill>
              </a:rPr>
              <a:t>Test </a:t>
            </a:r>
            <a:r>
              <a:rPr lang="de-DE" dirty="0">
                <a:solidFill>
                  <a:schemeClr val="accent1"/>
                </a:solidFill>
              </a:rPr>
              <a:t>2011 </a:t>
            </a:r>
            <a:r>
              <a:rPr lang="de-DE" dirty="0" smtClean="0">
                <a:solidFill>
                  <a:schemeClr val="accent1"/>
                </a:solidFill>
              </a:rPr>
              <a:t> in Grade 4:</a:t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Results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 in Reading </a:t>
            </a:r>
            <a:endParaRPr lang="de-D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80312" y="6248400"/>
            <a:ext cx="1440160" cy="457200"/>
          </a:xfrm>
        </p:spPr>
        <p:txBody>
          <a:bodyPr/>
          <a:lstStyle/>
          <a:p>
            <a:fld id="{E8E2A969-A59B-4E08-AD03-FAEB910F24E8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789559397"/>
              </p:ext>
            </p:extLst>
          </p:nvPr>
        </p:nvGraphicFramePr>
        <p:xfrm>
          <a:off x="395536" y="1268760"/>
          <a:ext cx="8208912" cy="558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Gerade Verbindung 6"/>
          <p:cNvCxnSpPr/>
          <p:nvPr/>
        </p:nvCxnSpPr>
        <p:spPr bwMode="auto">
          <a:xfrm>
            <a:off x="1115616" y="2180154"/>
            <a:ext cx="72728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2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/>
          <a:stretch/>
        </p:blipFill>
        <p:spPr bwMode="auto">
          <a:xfrm>
            <a:off x="1619672" y="1563828"/>
            <a:ext cx="6007549" cy="532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357188" y="1124744"/>
            <a:ext cx="87868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latin typeface="Calibri" pitchFamily="34" charset="0"/>
              </a:rPr>
              <a:t>PISA </a:t>
            </a:r>
            <a:r>
              <a:rPr lang="en-US" sz="2000" dirty="0" smtClean="0">
                <a:latin typeface="Calibri" pitchFamily="34" charset="0"/>
              </a:rPr>
              <a:t>2000: Percentage </a:t>
            </a:r>
            <a:r>
              <a:rPr lang="en-US" sz="2000" dirty="0">
                <a:latin typeface="Calibri" pitchFamily="34" charset="0"/>
              </a:rPr>
              <a:t>of students at each proficiency level on the </a:t>
            </a:r>
            <a:r>
              <a:rPr lang="en-US" sz="2000" dirty="0" smtClean="0">
                <a:latin typeface="Calibri" pitchFamily="34" charset="0"/>
              </a:rPr>
              <a:t>reading scale</a:t>
            </a:r>
            <a:endParaRPr lang="de-DE" sz="2000" dirty="0"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580112" y="2240235"/>
            <a:ext cx="142875" cy="4429125"/>
          </a:xfrm>
          <a:prstGeom prst="rect">
            <a:avLst/>
          </a:prstGeom>
          <a:noFill/>
          <a:ln>
            <a:solidFill>
              <a:srgbClr val="204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Calibri" pitchFamily="34" charset="0"/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349172" y="3008581"/>
            <a:ext cx="5929312" cy="2432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269875" algn="l">
              <a:spcAft>
                <a:spcPts val="1200"/>
              </a:spcAft>
              <a:buFontTx/>
              <a:buBlip>
                <a:blip r:embed="rId3"/>
              </a:buBlip>
            </a:pPr>
            <a:r>
              <a:rPr lang="de-DE" sz="2200" dirty="0">
                <a:latin typeface="Calibri" pitchFamily="34" charset="0"/>
              </a:rPr>
              <a:t>Need </a:t>
            </a:r>
            <a:r>
              <a:rPr lang="de-DE" sz="2200" dirty="0" err="1">
                <a:latin typeface="Calibri" pitchFamily="34" charset="0"/>
              </a:rPr>
              <a:t>to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improve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academic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performance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students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across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literacy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domains</a:t>
            </a:r>
            <a:endParaRPr lang="de-DE" sz="2200" dirty="0">
              <a:latin typeface="Calibri" pitchFamily="34" charset="0"/>
            </a:endParaRPr>
          </a:p>
          <a:p>
            <a:pPr marL="269875" indent="-269875" algn="l">
              <a:spcAft>
                <a:spcPts val="1200"/>
              </a:spcAft>
              <a:buFontTx/>
              <a:buBlip>
                <a:blip r:embed="rId3"/>
              </a:buBlip>
            </a:pPr>
            <a:r>
              <a:rPr lang="de-DE" sz="2200" dirty="0">
                <a:latin typeface="Calibri" pitchFamily="34" charset="0"/>
              </a:rPr>
              <a:t>Need </a:t>
            </a:r>
            <a:r>
              <a:rPr lang="de-DE" sz="2200" dirty="0" err="1">
                <a:latin typeface="Calibri" pitchFamily="34" charset="0"/>
              </a:rPr>
              <a:t>to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diminish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disparities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for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ethnic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and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social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groups</a:t>
            </a:r>
            <a:endParaRPr lang="de-DE" sz="2200" dirty="0">
              <a:latin typeface="Calibri" pitchFamily="34" charset="0"/>
            </a:endParaRPr>
          </a:p>
          <a:p>
            <a:pPr marL="269875" indent="-269875" algn="l">
              <a:spcAft>
                <a:spcPts val="1200"/>
              </a:spcAft>
              <a:buFontTx/>
              <a:buBlip>
                <a:blip r:embed="rId3"/>
              </a:buBlip>
            </a:pPr>
            <a:r>
              <a:rPr lang="de-DE" sz="2200" dirty="0">
                <a:latin typeface="Calibri" pitchFamily="34" charset="0"/>
              </a:rPr>
              <a:t>Need </a:t>
            </a:r>
            <a:r>
              <a:rPr lang="de-DE" sz="2200" dirty="0" err="1">
                <a:latin typeface="Calibri" pitchFamily="34" charset="0"/>
              </a:rPr>
              <a:t>to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create</a:t>
            </a:r>
            <a:r>
              <a:rPr lang="de-DE" sz="2200" dirty="0">
                <a:latin typeface="Calibri" pitchFamily="34" charset="0"/>
              </a:rPr>
              <a:t> a </a:t>
            </a:r>
            <a:r>
              <a:rPr lang="de-DE" sz="2200" dirty="0" err="1">
                <a:latin typeface="Calibri" pitchFamily="34" charset="0"/>
              </a:rPr>
              <a:t>more</a:t>
            </a:r>
            <a:r>
              <a:rPr lang="de-DE" sz="2200" dirty="0">
                <a:latin typeface="Calibri" pitchFamily="34" charset="0"/>
              </a:rPr>
              <a:t> flexible </a:t>
            </a:r>
            <a:r>
              <a:rPr lang="de-DE" sz="2200" dirty="0" err="1">
                <a:latin typeface="Calibri" pitchFamily="34" charset="0"/>
              </a:rPr>
              <a:t>and</a:t>
            </a:r>
            <a:r>
              <a:rPr lang="de-DE" sz="2200" dirty="0">
                <a:latin typeface="Calibri" pitchFamily="34" charset="0"/>
              </a:rPr>
              <a:t> open </a:t>
            </a:r>
            <a:r>
              <a:rPr lang="de-DE" sz="2200" dirty="0" err="1">
                <a:latin typeface="Calibri" pitchFamily="34" charset="0"/>
              </a:rPr>
              <a:t>educational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system</a:t>
            </a:r>
            <a:endParaRPr lang="de-DE" sz="2200" dirty="0"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128792" cy="100811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Empirical </a:t>
            </a:r>
            <a:r>
              <a:rPr lang="en-US" dirty="0" smtClean="0">
                <a:latin typeface="Calibri" pitchFamily="34" charset="0"/>
              </a:rPr>
              <a:t>Shift in Response to </a:t>
            </a:r>
            <a:r>
              <a:rPr lang="en-US" dirty="0">
                <a:latin typeface="Calibri" pitchFamily="34" charset="0"/>
              </a:rPr>
              <a:t>the „PISA Shock“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0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833"/>
            <a:ext cx="7488832" cy="1008112"/>
          </a:xfrm>
        </p:spPr>
        <p:txBody>
          <a:bodyPr/>
          <a:lstStyle/>
          <a:p>
            <a:r>
              <a:rPr lang="de-DE" dirty="0" err="1" smtClean="0"/>
              <a:t>Consequences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State </a:t>
            </a:r>
            <a:r>
              <a:rPr lang="de-DE" dirty="0" err="1" smtClean="0"/>
              <a:t>Comparison</a:t>
            </a:r>
            <a:r>
              <a:rPr lang="de-DE" dirty="0" smtClean="0"/>
              <a:t> Test 2011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6148" name="Picture 4" descr="http://sma.uni.lu/stat4/pics/un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676368"/>
            <a:ext cx="2771800" cy="218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dirty="0" smtClean="0"/>
              <a:t>Standing Conference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16 </a:t>
            </a:r>
            <a:r>
              <a:rPr lang="de-DE" dirty="0" err="1" smtClean="0"/>
              <a:t>ministers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agreed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proportion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low-achieving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high-</a:t>
            </a:r>
            <a:r>
              <a:rPr lang="de-DE" dirty="0" err="1" smtClean="0"/>
              <a:t>achievers</a:t>
            </a:r>
            <a:r>
              <a:rPr lang="de-DE" dirty="0" smtClean="0"/>
              <a:t>.</a:t>
            </a:r>
            <a:endParaRPr lang="de-DE" dirty="0" smtClean="0"/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reading</a:t>
            </a:r>
            <a:r>
              <a:rPr lang="de-DE" dirty="0" smtClean="0"/>
              <a:t> </a:t>
            </a:r>
            <a:r>
              <a:rPr lang="de-DE" dirty="0" err="1" smtClean="0"/>
              <a:t>literacy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continue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improvement</a:t>
            </a:r>
            <a:r>
              <a:rPr lang="de-DE" dirty="0" smtClean="0"/>
              <a:t>. </a:t>
            </a:r>
          </a:p>
          <a:p>
            <a:pPr marL="3311525" lvl="1" indent="-457200" defTabSz="757238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efforts</a:t>
            </a:r>
            <a:r>
              <a:rPr lang="de-DE" dirty="0" smtClean="0"/>
              <a:t> in </a:t>
            </a:r>
            <a:r>
              <a:rPr lang="de-DE" dirty="0" err="1" smtClean="0"/>
              <a:t>teacher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professional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teachers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6150" name="Picture 6" descr="http://nuclearpoweryesplease.org/blog/wp-content/uploads/rea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30" y="2060848"/>
            <a:ext cx="2376264" cy="20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Actions </a:t>
            </a:r>
            <a:r>
              <a:rPr lang="en-US" dirty="0">
                <a:latin typeface="Calibri" pitchFamily="34" charset="0"/>
              </a:rPr>
              <a:t>to </a:t>
            </a:r>
            <a:r>
              <a:rPr lang="en-US" dirty="0" smtClean="0">
                <a:latin typeface="Calibri" pitchFamily="34" charset="0"/>
              </a:rPr>
              <a:t>Improve </a:t>
            </a:r>
            <a:r>
              <a:rPr lang="en-US" dirty="0">
                <a:latin typeface="Calibri" pitchFamily="34" charset="0"/>
              </a:rPr>
              <a:t>the German </a:t>
            </a:r>
            <a:r>
              <a:rPr lang="en-US" dirty="0" smtClean="0">
                <a:latin typeface="Calibri" pitchFamily="34" charset="0"/>
              </a:rPr>
              <a:t>Educational 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55232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Establishment of national educational standards in primary and secondary education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National concept on educational monitoring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Foundation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the Institute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Educational Quality Improvement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in Berlin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8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Calibri" pitchFamily="34" charset="0"/>
              </a:rPr>
              <a:t>The Institute </a:t>
            </a:r>
            <a:r>
              <a:rPr lang="de-DE" dirty="0" err="1" smtClean="0">
                <a:latin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</a:rPr>
              <a:t> Educational Quality </a:t>
            </a:r>
            <a:r>
              <a:rPr lang="de-DE" dirty="0" err="1" smtClean="0">
                <a:latin typeface="Calibri" pitchFamily="34" charset="0"/>
              </a:rPr>
              <a:t>Improvement</a:t>
            </a:r>
            <a:r>
              <a:rPr lang="de-DE" dirty="0" smtClean="0">
                <a:latin typeface="Calibri" pitchFamily="34" charset="0"/>
              </a:rPr>
              <a:t> (IQB)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National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institute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funded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16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federal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states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Housed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Humboldt University Berlin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defRPr/>
            </a:pPr>
            <a:endParaRPr lang="de-DE" dirty="0"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Responsibilities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pPr marL="685800"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Develop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revise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national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standards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685800"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Develop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test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instruments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assess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national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standards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685800"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Support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implemention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process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685800"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National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reporting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comparison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tests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685800"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Establish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data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warehouse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err="1" smtClean="0">
                <a:latin typeface="Calibri" pitchFamily="34" charset="0"/>
                <a:cs typeface="Calibri" pitchFamily="34" charset="0"/>
              </a:rPr>
              <a:t>secondary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data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analysis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50DF-1C59-0942-918E-2D5DD8492CEB}" type="slidenum">
              <a:rPr lang="de-DE" smtClean="0"/>
              <a:t>22</a:t>
            </a:fld>
            <a:endParaRPr lang="de-DE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72" y="4982526"/>
            <a:ext cx="30227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8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National </a:t>
            </a:r>
            <a:r>
              <a:rPr lang="de-DE" dirty="0" err="1" smtClean="0"/>
              <a:t>Testing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Student </a:t>
            </a:r>
            <a:r>
              <a:rPr lang="de-DE" dirty="0" err="1" smtClean="0"/>
              <a:t>achievement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in a </a:t>
            </a:r>
            <a:r>
              <a:rPr lang="de-DE" dirty="0" err="1" smtClean="0"/>
              <a:t>short</a:t>
            </a:r>
            <a:r>
              <a:rPr lang="de-DE" dirty="0" smtClean="0"/>
              <a:t> time </a:t>
            </a:r>
            <a:r>
              <a:rPr lang="de-DE" dirty="0" err="1" smtClean="0"/>
              <a:t>period</a:t>
            </a:r>
            <a:r>
              <a:rPr lang="de-DE" dirty="0"/>
              <a:t> </a:t>
            </a:r>
            <a:endParaRPr lang="de-DE" dirty="0" smtClean="0"/>
          </a:p>
          <a:p>
            <a:pPr marL="704850">
              <a:buFont typeface="Wingdings" pitchFamily="2" charset="2"/>
              <a:buChar char="ð"/>
            </a:pPr>
            <a:r>
              <a:rPr lang="de-DE" dirty="0" err="1" smtClean="0">
                <a:sym typeface="Wingdings"/>
              </a:rPr>
              <a:t>teachers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were</a:t>
            </a:r>
            <a:r>
              <a:rPr lang="de-DE" dirty="0" smtClean="0">
                <a:sym typeface="Wingdings"/>
              </a:rPr>
              <a:t> not </a:t>
            </a:r>
            <a:r>
              <a:rPr lang="de-DE" dirty="0" err="1" smtClean="0">
                <a:sym typeface="Wingdings"/>
              </a:rPr>
              <a:t>sufficiently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trained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make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use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test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data</a:t>
            </a:r>
            <a:endParaRPr lang="de-DE" dirty="0" smtClean="0">
              <a:sym typeface="Wingdings"/>
            </a:endParaRPr>
          </a:p>
          <a:p>
            <a:pPr marL="704850">
              <a:buFont typeface="Wingdings" pitchFamily="2" charset="2"/>
              <a:buChar char="ð"/>
            </a:pPr>
            <a:r>
              <a:rPr lang="de-DE" dirty="0" err="1" smtClean="0">
                <a:sym typeface="Wingdings"/>
              </a:rPr>
              <a:t>teachers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hardly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use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test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data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instuctional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decisions</a:t>
            </a:r>
            <a:endParaRPr lang="de-DE" dirty="0" smtClean="0">
              <a:sym typeface="Wingdings"/>
            </a:endParaRPr>
          </a:p>
          <a:p>
            <a:pPr marL="704850">
              <a:buFont typeface="Wingdings" pitchFamily="2" charset="2"/>
              <a:buChar char="ð"/>
            </a:pPr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Test </a:t>
            </a:r>
            <a:r>
              <a:rPr lang="de-DE" dirty="0" err="1" smtClean="0">
                <a:sym typeface="Wingdings"/>
              </a:rPr>
              <a:t>results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have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no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consequences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schools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teachers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low</a:t>
            </a:r>
            <a:r>
              <a:rPr lang="de-DE" dirty="0" smtClean="0">
                <a:sym typeface="Wingdings"/>
              </a:rPr>
              <a:t> stake </a:t>
            </a:r>
            <a:r>
              <a:rPr lang="de-DE" dirty="0" err="1" smtClean="0">
                <a:sym typeface="Wingdings"/>
              </a:rPr>
              <a:t>tests</a:t>
            </a:r>
            <a:r>
              <a:rPr lang="de-DE" dirty="0" smtClean="0">
                <a:sym typeface="Wingdings"/>
              </a:rPr>
              <a:t>)</a:t>
            </a:r>
            <a:endParaRPr lang="de-DE" dirty="0">
              <a:sym typeface="Wingdings"/>
            </a:endParaRPr>
          </a:p>
          <a:p>
            <a:pPr marL="0" indent="0">
              <a:buNone/>
            </a:pPr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 Tests </a:t>
            </a:r>
            <a:r>
              <a:rPr lang="de-DE" dirty="0" err="1" smtClean="0">
                <a:sym typeface="Wingdings"/>
              </a:rPr>
              <a:t>measure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cross-sectionally</a:t>
            </a:r>
            <a:r>
              <a:rPr lang="de-DE" dirty="0" smtClean="0">
                <a:sym typeface="Wingdings"/>
              </a:rPr>
              <a:t> in </a:t>
            </a:r>
            <a:r>
              <a:rPr lang="de-DE" dirty="0" err="1" smtClean="0">
                <a:sym typeface="Wingdings"/>
              </a:rPr>
              <a:t>selected</a:t>
            </a:r>
            <a:r>
              <a:rPr lang="de-DE" dirty="0" smtClean="0">
                <a:sym typeface="Wingdings"/>
              </a:rPr>
              <a:t> grade </a:t>
            </a:r>
            <a:r>
              <a:rPr lang="de-DE" dirty="0" err="1" smtClean="0">
                <a:sym typeface="Wingdings"/>
              </a:rPr>
              <a:t>levels</a:t>
            </a:r>
            <a:r>
              <a:rPr lang="de-DE" dirty="0" smtClean="0">
                <a:sym typeface="Wingdings"/>
              </a:rPr>
              <a:t/>
            </a:r>
            <a:br>
              <a:rPr lang="de-DE" dirty="0" smtClean="0">
                <a:sym typeface="Wingdings"/>
              </a:rPr>
            </a:br>
            <a:r>
              <a:rPr lang="de-DE" dirty="0" smtClean="0">
                <a:sym typeface="Wingdings"/>
              </a:rPr>
              <a:t> </a:t>
            </a:r>
            <a:r>
              <a:rPr lang="de-DE" dirty="0" err="1" smtClean="0">
                <a:sym typeface="Wingdings"/>
              </a:rPr>
              <a:t>They</a:t>
            </a:r>
            <a:r>
              <a:rPr lang="de-DE" dirty="0" smtClean="0">
                <a:sym typeface="Wingdings"/>
              </a:rPr>
              <a:t> do not </a:t>
            </a:r>
            <a:r>
              <a:rPr lang="de-DE" dirty="0" err="1" smtClean="0">
                <a:sym typeface="Wingdings"/>
              </a:rPr>
              <a:t>provide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information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about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students</a:t>
            </a:r>
            <a:r>
              <a:rPr lang="de-DE" dirty="0" smtClean="0">
                <a:sym typeface="Wingdings"/>
              </a:rPr>
              <a:t>‘ </a:t>
            </a:r>
            <a:r>
              <a:rPr lang="de-DE" dirty="0" err="1" smtClean="0">
                <a:sym typeface="Wingdings"/>
              </a:rPr>
              <a:t>development</a:t>
            </a:r>
            <a:endParaRPr lang="de-DE" dirty="0" smtClean="0">
              <a:sym typeface="Wingdings"/>
            </a:endParaRPr>
          </a:p>
          <a:p>
            <a:pPr marL="361950" indent="0">
              <a:buNone/>
            </a:pPr>
            <a:endParaRPr lang="de-DE" dirty="0" smtClean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1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096000"/>
            <a:ext cx="762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BE5573-CC52-4C47-A183-DD12CC83187A}" type="slidenum">
              <a:rPr lang="de-DE" sz="1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eaLnBrk="1" hangingPunct="1"/>
              <a:t>24</a:t>
            </a:fld>
            <a:endParaRPr lang="de-DE" sz="18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2935288"/>
            <a:ext cx="9144000" cy="3922712"/>
          </a:xfrm>
          <a:prstGeom prst="rect">
            <a:avLst/>
          </a:prstGeom>
          <a:solidFill>
            <a:srgbClr val="80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de-D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632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29225"/>
            <a:ext cx="24114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2651125"/>
            <a:ext cx="9144000" cy="287338"/>
          </a:xfrm>
          <a:prstGeom prst="rect">
            <a:avLst/>
          </a:prstGeom>
          <a:solidFill>
            <a:srgbClr val="802828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de-DE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7" name="Text Box 14"/>
          <p:cNvSpPr txBox="1">
            <a:spLocks noChangeArrowheads="1"/>
          </p:cNvSpPr>
          <p:nvPr/>
        </p:nvSpPr>
        <p:spPr bwMode="auto">
          <a:xfrm>
            <a:off x="2497138" y="5108575"/>
            <a:ext cx="617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2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Thank</a:t>
            </a:r>
            <a:r>
              <a:rPr lang="de-DE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</a:t>
            </a:r>
            <a:r>
              <a:rPr lang="de-DE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your</a:t>
            </a:r>
            <a:r>
              <a:rPr lang="de-DE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atten</a:t>
            </a:r>
            <a:r>
              <a:rPr lang="de-DE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n</a:t>
            </a:r>
            <a:endParaRPr lang="de-DE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5888"/>
            <a:ext cx="23399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5888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28225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5798527"/>
            <a:ext cx="4036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Dr. Dirk Richter</a:t>
            </a:r>
          </a:p>
          <a:p>
            <a:pPr algn="l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E-Mail: dirk.richter@iqb.hu-berlin.de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1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dirty="0">
              <a:latin typeface="Calibri" pitchFamily="34" charset="0"/>
            </a:endParaRPr>
          </a:p>
        </p:txBody>
      </p:sp>
      <p:grpSp>
        <p:nvGrpSpPr>
          <p:cNvPr id="2" name="Gruppieren 23"/>
          <p:cNvGrpSpPr>
            <a:grpSpLocks/>
          </p:cNvGrpSpPr>
          <p:nvPr/>
        </p:nvGrpSpPr>
        <p:grpSpPr bwMode="auto">
          <a:xfrm>
            <a:off x="250824" y="1782763"/>
            <a:ext cx="8780134" cy="4075172"/>
            <a:chOff x="251037" y="2292486"/>
            <a:chExt cx="8779670" cy="4075097"/>
          </a:xfrm>
        </p:grpSpPr>
        <p:sp>
          <p:nvSpPr>
            <p:cNvPr id="32772" name="Rectangle 8"/>
            <p:cNvSpPr>
              <a:spLocks noChangeArrowheads="1"/>
            </p:cNvSpPr>
            <p:nvPr/>
          </p:nvSpPr>
          <p:spPr bwMode="auto">
            <a:xfrm>
              <a:off x="251037" y="3084633"/>
              <a:ext cx="2087453" cy="2809823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222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latin typeface="Calibri" pitchFamily="34" charset="0"/>
              </a:endParaRPr>
            </a:p>
          </p:txBody>
        </p:sp>
        <p:sp>
          <p:nvSpPr>
            <p:cNvPr id="32773" name="Text Box 9"/>
            <p:cNvSpPr txBox="1">
              <a:spLocks noChangeArrowheads="1"/>
            </p:cNvSpPr>
            <p:nvPr/>
          </p:nvSpPr>
          <p:spPr bwMode="auto">
            <a:xfrm>
              <a:off x="427426" y="3364028"/>
              <a:ext cx="1734678" cy="224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State-curricula</a:t>
              </a:r>
              <a:endParaRPr lang="de-D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de-DE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School </a:t>
              </a:r>
              <a:r>
                <a:rPr lang="de-DE" sz="2000" b="1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books</a:t>
              </a:r>
              <a:endParaRPr lang="de-D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774" name="AutoShape 10"/>
            <p:cNvSpPr>
              <a:spLocks noChangeArrowheads="1"/>
            </p:cNvSpPr>
            <p:nvPr/>
          </p:nvSpPr>
          <p:spPr bwMode="auto">
            <a:xfrm>
              <a:off x="1006648" y="4022829"/>
              <a:ext cx="576233" cy="1008043"/>
            </a:xfrm>
            <a:prstGeom prst="downArrow">
              <a:avLst>
                <a:gd name="adj1" fmla="val 50000"/>
                <a:gd name="adj2" fmla="val 43733"/>
              </a:avLst>
            </a:prstGeom>
            <a:solidFill>
              <a:schemeClr val="accent1">
                <a:lumMod val="50000"/>
                <a:alpha val="59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latin typeface="Calibri" pitchFamily="34" charset="0"/>
              </a:endParaRPr>
            </a:p>
          </p:txBody>
        </p:sp>
        <p:sp>
          <p:nvSpPr>
            <p:cNvPr id="32775" name="Text Box 11"/>
            <p:cNvSpPr txBox="1">
              <a:spLocks noChangeArrowheads="1"/>
            </p:cNvSpPr>
            <p:nvPr/>
          </p:nvSpPr>
          <p:spPr bwMode="auto">
            <a:xfrm>
              <a:off x="630193" y="2292486"/>
              <a:ext cx="1329140" cy="707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000" b="1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Intended</a:t>
              </a:r>
              <a:endParaRPr lang="de-D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de-DE" sz="2000" b="1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curriculum</a:t>
              </a:r>
              <a:endParaRPr lang="de-DE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776" name="Rectangle 12"/>
            <p:cNvSpPr>
              <a:spLocks noChangeArrowheads="1"/>
            </p:cNvSpPr>
            <p:nvPr/>
          </p:nvSpPr>
          <p:spPr bwMode="auto">
            <a:xfrm>
              <a:off x="3472592" y="3084513"/>
              <a:ext cx="2087562" cy="2809875"/>
            </a:xfrm>
            <a:prstGeom prst="rect">
              <a:avLst/>
            </a:prstGeom>
            <a:gradFill>
              <a:gsLst>
                <a:gs pos="70000">
                  <a:srgbClr val="0D6FFF">
                    <a:alpha val="41000"/>
                  </a:srgbClr>
                </a:gs>
                <a:gs pos="100000">
                  <a:srgbClr val="FFEBFA"/>
                </a:gs>
              </a:gsLst>
              <a:lin ang="5400000" scaled="0"/>
            </a:gradFill>
            <a:ln w="222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latin typeface="Calibri" pitchFamily="34" charset="0"/>
              </a:endParaRPr>
            </a:p>
          </p:txBody>
        </p:sp>
        <p:sp>
          <p:nvSpPr>
            <p:cNvPr id="32777" name="Text Box 13"/>
            <p:cNvSpPr txBox="1">
              <a:spLocks noChangeArrowheads="1"/>
            </p:cNvSpPr>
            <p:nvPr/>
          </p:nvSpPr>
          <p:spPr bwMode="auto">
            <a:xfrm>
              <a:off x="3271149" y="2292486"/>
              <a:ext cx="2490550" cy="707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000" b="1" dirty="0" err="1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Implemented</a:t>
              </a:r>
              <a:r>
                <a:rPr lang="de-DE" sz="20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(</a:t>
              </a:r>
              <a:r>
                <a:rPr lang="de-DE" sz="2000" b="1" dirty="0" err="1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actual</a:t>
              </a:r>
              <a:r>
                <a:rPr lang="de-DE" sz="20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)</a:t>
              </a:r>
            </a:p>
            <a:p>
              <a:pPr algn="ctr">
                <a:defRPr/>
              </a:pPr>
              <a:r>
                <a:rPr lang="de-DE" sz="2000" b="1" dirty="0" err="1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curriculum</a:t>
              </a:r>
              <a:endParaRPr lang="de-DE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2778" name="Rectangle 14"/>
            <p:cNvSpPr>
              <a:spLocks noChangeArrowheads="1"/>
            </p:cNvSpPr>
            <p:nvPr/>
          </p:nvSpPr>
          <p:spPr bwMode="auto">
            <a:xfrm>
              <a:off x="6915151" y="3084513"/>
              <a:ext cx="2087562" cy="2809875"/>
            </a:xfrm>
            <a:prstGeom prst="rect">
              <a:avLst/>
            </a:prstGeom>
            <a:gradFill>
              <a:gsLst>
                <a:gs pos="64000">
                  <a:srgbClr val="FFC000">
                    <a:alpha val="67000"/>
                  </a:srgbClr>
                </a:gs>
                <a:gs pos="100000">
                  <a:srgbClr val="FFEBFA"/>
                </a:gs>
              </a:gsLst>
              <a:lin ang="5400000" scaled="0"/>
            </a:gradFill>
            <a:ln w="222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latin typeface="Calibri" pitchFamily="34" charset="0"/>
              </a:endParaRPr>
            </a:p>
          </p:txBody>
        </p:sp>
        <p:sp>
          <p:nvSpPr>
            <p:cNvPr id="9232" name="Text Box 15"/>
            <p:cNvSpPr txBox="1">
              <a:spLocks noChangeArrowheads="1"/>
            </p:cNvSpPr>
            <p:nvPr/>
          </p:nvSpPr>
          <p:spPr bwMode="auto">
            <a:xfrm>
              <a:off x="7179560" y="4041775"/>
              <a:ext cx="1558743" cy="707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2000" b="1" dirty="0">
                  <a:solidFill>
                    <a:srgbClr val="A50021"/>
                  </a:solidFill>
                  <a:latin typeface="Calibri" pitchFamily="34" charset="0"/>
                </a:rPr>
                <a:t>Student</a:t>
              </a:r>
              <a:br>
                <a:rPr lang="de-DE" sz="2000" b="1" dirty="0">
                  <a:solidFill>
                    <a:srgbClr val="A50021"/>
                  </a:solidFill>
                  <a:latin typeface="Calibri" pitchFamily="34" charset="0"/>
                </a:rPr>
              </a:br>
              <a:r>
                <a:rPr lang="de-DE" sz="2000" b="1" dirty="0" err="1">
                  <a:solidFill>
                    <a:srgbClr val="A50021"/>
                  </a:solidFill>
                  <a:latin typeface="Calibri" pitchFamily="34" charset="0"/>
                </a:rPr>
                <a:t>achievement</a:t>
              </a:r>
              <a:endParaRPr lang="de-DE" sz="2000" b="1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9233" name="Text Box 16"/>
            <p:cNvSpPr txBox="1">
              <a:spLocks noChangeArrowheads="1"/>
            </p:cNvSpPr>
            <p:nvPr/>
          </p:nvSpPr>
          <p:spPr bwMode="auto">
            <a:xfrm>
              <a:off x="7294362" y="2292486"/>
              <a:ext cx="1329140" cy="707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2000" b="1" dirty="0" err="1">
                  <a:solidFill>
                    <a:srgbClr val="A50021"/>
                  </a:solidFill>
                  <a:latin typeface="Calibri" pitchFamily="34" charset="0"/>
                </a:rPr>
                <a:t>Effective</a:t>
              </a:r>
              <a:endParaRPr lang="de-DE" sz="2000" b="1" dirty="0">
                <a:solidFill>
                  <a:srgbClr val="A5002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de-DE" sz="2000" b="1" dirty="0" err="1">
                  <a:solidFill>
                    <a:srgbClr val="A50021"/>
                  </a:solidFill>
                  <a:latin typeface="Calibri" pitchFamily="34" charset="0"/>
                </a:rPr>
                <a:t>curriculum</a:t>
              </a:r>
              <a:endParaRPr lang="de-DE" sz="2000" b="1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32781" name="Text Box 17"/>
            <p:cNvSpPr txBox="1">
              <a:spLocks noChangeArrowheads="1"/>
            </p:cNvSpPr>
            <p:nvPr/>
          </p:nvSpPr>
          <p:spPr bwMode="auto">
            <a:xfrm>
              <a:off x="3845283" y="4202213"/>
              <a:ext cx="1342283" cy="40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Instruction</a:t>
              </a:r>
            </a:p>
          </p:txBody>
        </p:sp>
        <p:sp>
          <p:nvSpPr>
            <p:cNvPr id="32782" name="AutoShape 18"/>
            <p:cNvSpPr>
              <a:spLocks noChangeArrowheads="1"/>
            </p:cNvSpPr>
            <p:nvPr/>
          </p:nvSpPr>
          <p:spPr bwMode="auto">
            <a:xfrm>
              <a:off x="2484533" y="4311749"/>
              <a:ext cx="863554" cy="4317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latin typeface="Calibri" pitchFamily="34" charset="0"/>
              </a:endParaRPr>
            </a:p>
          </p:txBody>
        </p:sp>
        <p:sp>
          <p:nvSpPr>
            <p:cNvPr id="32783" name="AutoShape 19"/>
            <p:cNvSpPr>
              <a:spLocks noChangeArrowheads="1"/>
            </p:cNvSpPr>
            <p:nvPr/>
          </p:nvSpPr>
          <p:spPr bwMode="auto">
            <a:xfrm>
              <a:off x="5753022" y="4311749"/>
              <a:ext cx="863554" cy="4317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>
                <a:latin typeface="Calibri" pitchFamily="34" charset="0"/>
              </a:endParaRPr>
            </a:p>
          </p:txBody>
        </p:sp>
        <p:sp>
          <p:nvSpPr>
            <p:cNvPr id="32784" name="Text Box 20"/>
            <p:cNvSpPr txBox="1">
              <a:spLocks noChangeArrowheads="1"/>
            </p:cNvSpPr>
            <p:nvPr/>
          </p:nvSpPr>
          <p:spPr bwMode="auto">
            <a:xfrm>
              <a:off x="917117" y="5967480"/>
              <a:ext cx="755295" cy="40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Input</a:t>
              </a:r>
            </a:p>
          </p:txBody>
        </p:sp>
        <p:sp>
          <p:nvSpPr>
            <p:cNvPr id="32785" name="Text Box 21"/>
            <p:cNvSpPr txBox="1">
              <a:spLocks noChangeArrowheads="1"/>
            </p:cNvSpPr>
            <p:nvPr/>
          </p:nvSpPr>
          <p:spPr bwMode="auto">
            <a:xfrm>
              <a:off x="4021733" y="5967480"/>
              <a:ext cx="989385" cy="40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000" b="1" dirty="0" err="1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Process</a:t>
              </a:r>
              <a:endParaRPr lang="de-DE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39" name="Text Box 22"/>
            <p:cNvSpPr txBox="1">
              <a:spLocks noChangeArrowheads="1"/>
            </p:cNvSpPr>
            <p:nvPr/>
          </p:nvSpPr>
          <p:spPr bwMode="auto">
            <a:xfrm>
              <a:off x="6887156" y="5967413"/>
              <a:ext cx="2143551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2000" b="1" dirty="0">
                  <a:solidFill>
                    <a:srgbClr val="A50021"/>
                  </a:solidFill>
                  <a:latin typeface="Calibri" pitchFamily="34" charset="0"/>
                </a:rPr>
                <a:t>Output (</a:t>
              </a:r>
              <a:r>
                <a:rPr lang="de-DE" sz="2000" b="1" dirty="0" err="1">
                  <a:solidFill>
                    <a:srgbClr val="A50021"/>
                  </a:solidFill>
                  <a:latin typeface="Calibri" pitchFamily="34" charset="0"/>
                </a:rPr>
                <a:t>Outcome</a:t>
              </a:r>
              <a:r>
                <a:rPr lang="de-DE" sz="2000" b="1" dirty="0">
                  <a:solidFill>
                    <a:srgbClr val="A50021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libri" pitchFamily="34" charset="0"/>
              </a:rPr>
              <a:t>Shift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from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smtClean="0">
                <a:latin typeface="Calibri" pitchFamily="34" charset="0"/>
              </a:rPr>
              <a:t>Input-</a:t>
            </a:r>
            <a:r>
              <a:rPr lang="de-DE" dirty="0" err="1" smtClean="0">
                <a:latin typeface="Calibri" pitchFamily="34" charset="0"/>
              </a:rPr>
              <a:t>based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to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smtClean="0">
                <a:latin typeface="Calibri" pitchFamily="34" charset="0"/>
              </a:rPr>
              <a:t>Output-</a:t>
            </a:r>
            <a:r>
              <a:rPr lang="de-DE" dirty="0" err="1" smtClean="0">
                <a:latin typeface="Calibri" pitchFamily="34" charset="0"/>
              </a:rPr>
              <a:t>based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Accountability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2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Actions </a:t>
            </a:r>
            <a:r>
              <a:rPr lang="en-US" dirty="0">
                <a:latin typeface="Calibri" pitchFamily="34" charset="0"/>
              </a:rPr>
              <a:t>to </a:t>
            </a:r>
            <a:r>
              <a:rPr lang="en-US" dirty="0" smtClean="0">
                <a:latin typeface="Calibri" pitchFamily="34" charset="0"/>
              </a:rPr>
              <a:t>Improve </a:t>
            </a:r>
            <a:r>
              <a:rPr lang="en-US" dirty="0">
                <a:latin typeface="Calibri" pitchFamily="34" charset="0"/>
              </a:rPr>
              <a:t>the German </a:t>
            </a:r>
            <a:r>
              <a:rPr lang="en-US" dirty="0" smtClean="0">
                <a:latin typeface="Calibri" pitchFamily="34" charset="0"/>
              </a:rPr>
              <a:t>Educational 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55232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Establishment of national educational standards in primary and secondary education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National concept on educational monitoring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Foundation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Institute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Educational Quality Improvement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 Berlin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9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Actions </a:t>
            </a:r>
            <a:r>
              <a:rPr lang="en-US" dirty="0">
                <a:latin typeface="Calibri" pitchFamily="34" charset="0"/>
              </a:rPr>
              <a:t>to </a:t>
            </a:r>
            <a:r>
              <a:rPr lang="en-US" dirty="0" smtClean="0">
                <a:latin typeface="Calibri" pitchFamily="34" charset="0"/>
              </a:rPr>
              <a:t>Improve </a:t>
            </a:r>
            <a:r>
              <a:rPr lang="en-US" dirty="0">
                <a:latin typeface="Calibri" pitchFamily="34" charset="0"/>
              </a:rPr>
              <a:t>the German </a:t>
            </a:r>
            <a:r>
              <a:rPr lang="en-US" dirty="0" smtClean="0">
                <a:latin typeface="Calibri" pitchFamily="34" charset="0"/>
              </a:rPr>
              <a:t>Educational 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55232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Establishment of national educational standards in primary and secondary education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National concept on educational monitoring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Foundation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Institute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Educational Quality Improvement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Berlin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4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Educational </a:t>
            </a:r>
            <a:r>
              <a:rPr lang="de-DE" dirty="0" err="1" smtClean="0"/>
              <a:t>Federalism</a:t>
            </a:r>
            <a:r>
              <a:rPr lang="de-DE" dirty="0" smtClean="0"/>
              <a:t> </a:t>
            </a:r>
            <a:r>
              <a:rPr lang="de-DE" dirty="0" smtClean="0"/>
              <a:t>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6706" y="1340768"/>
            <a:ext cx="4183765" cy="475523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States </a:t>
            </a:r>
            <a:r>
              <a:rPr lang="de-DE" dirty="0" err="1" smtClean="0"/>
              <a:t>determine</a:t>
            </a:r>
            <a:r>
              <a:rPr lang="de-DE" dirty="0" smtClean="0"/>
              <a:t>….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curricula</a:t>
            </a:r>
            <a:endParaRPr lang="de-DE" dirty="0" smtClean="0"/>
          </a:p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subjects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hours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endParaRPr lang="de-DE" dirty="0" smtClean="0"/>
          </a:p>
          <a:p>
            <a:r>
              <a:rPr lang="de-DE" dirty="0" err="1" smtClean="0"/>
              <a:t>duration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schooling</a:t>
            </a:r>
            <a:r>
              <a:rPr lang="de-DE" dirty="0" smtClean="0"/>
              <a:t> (4 </a:t>
            </a:r>
            <a:r>
              <a:rPr lang="de-DE" dirty="0" err="1" smtClean="0"/>
              <a:t>or</a:t>
            </a:r>
            <a:r>
              <a:rPr lang="de-DE" dirty="0" smtClean="0"/>
              <a:t> 6 </a:t>
            </a:r>
            <a:r>
              <a:rPr lang="de-DE" dirty="0" err="1" smtClean="0"/>
              <a:t>years</a:t>
            </a:r>
            <a:r>
              <a:rPr lang="de-DE" dirty="0" smtClean="0"/>
              <a:t> in </a:t>
            </a:r>
            <a:r>
              <a:rPr lang="de-DE" dirty="0" err="1" smtClean="0"/>
              <a:t>primary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  </a:t>
            </a:r>
          </a:p>
          <a:p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leaving</a:t>
            </a:r>
            <a:r>
              <a:rPr lang="de-DE" dirty="0" smtClean="0"/>
              <a:t> </a:t>
            </a:r>
            <a:r>
              <a:rPr lang="de-DE" dirty="0" err="1" smtClean="0"/>
              <a:t>exams</a:t>
            </a:r>
            <a:endParaRPr lang="de-DE" dirty="0" smtClean="0"/>
          </a:p>
          <a:p>
            <a:r>
              <a:rPr lang="de-DE" dirty="0" smtClean="0"/>
              <a:t>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170" name="Picture 2" descr="http://www.mapsofworld.com/germany/maps/germany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460121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itchFamily="34" charset="0"/>
              </a:rPr>
              <a:t>National Educational Standards </a:t>
            </a:r>
            <a:r>
              <a:rPr lang="de-DE" dirty="0">
                <a:latin typeface="Calibri" pitchFamily="34" charset="0"/>
              </a:rPr>
              <a:t>in Germany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7552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Enacted in 2003/ 2004 for core subjects </a:t>
            </a:r>
            <a:r>
              <a:rPr lang="en-US" dirty="0" smtClean="0"/>
              <a:t>(mathematics</a:t>
            </a:r>
            <a:r>
              <a:rPr lang="en-US" dirty="0"/>
              <a:t>, German, first foreign language, </a:t>
            </a:r>
            <a:r>
              <a:rPr lang="en-US" dirty="0" smtClean="0"/>
              <a:t>science</a:t>
            </a:r>
            <a:r>
              <a:rPr lang="en-US" dirty="0"/>
              <a:t>) by the Standing Conference of the Ministries of Education (KMK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Standard do not replace but </a:t>
            </a:r>
            <a:r>
              <a:rPr lang="en-US" dirty="0" smtClean="0"/>
              <a:t>they </a:t>
            </a:r>
            <a:r>
              <a:rPr lang="en-US" dirty="0" smtClean="0"/>
              <a:t>supplement state </a:t>
            </a:r>
            <a:r>
              <a:rPr lang="en-US" dirty="0" smtClean="0"/>
              <a:t>curricula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Implementation </a:t>
            </a:r>
            <a:r>
              <a:rPr lang="en-US" dirty="0"/>
              <a:t>is mandatory for all 16 states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Standardized </a:t>
            </a:r>
            <a:r>
              <a:rPr lang="en-US" dirty="0"/>
              <a:t>assessment schemes at the end of primary and secondary </a:t>
            </a:r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821804"/>
              </p:ext>
            </p:extLst>
          </p:nvPr>
        </p:nvGraphicFramePr>
        <p:xfrm>
          <a:off x="395288" y="6065838"/>
          <a:ext cx="22669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Bitmap" r:id="rId4" imgW="2180952" imgH="647619" progId="PBrush">
                  <p:embed/>
                </p:oleObj>
              </mc:Choice>
              <mc:Fallback>
                <p:oleObj name="Bitmap" r:id="rId4" imgW="2180952" imgH="64761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65838"/>
                        <a:ext cx="22669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1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95536" y="1340768"/>
            <a:ext cx="835183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58775" indent="-358775" algn="l">
              <a:spcBef>
                <a:spcPts val="600"/>
              </a:spcBef>
              <a:spcAft>
                <a:spcPct val="10000"/>
              </a:spcAft>
              <a:buSzPct val="125000"/>
              <a:buFontTx/>
              <a:buBlip>
                <a:blip r:embed="rId4"/>
              </a:buBlip>
            </a:pP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821804"/>
              </p:ext>
            </p:extLst>
          </p:nvPr>
        </p:nvGraphicFramePr>
        <p:xfrm>
          <a:off x="395288" y="6065093"/>
          <a:ext cx="22669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" r:id="rId5" imgW="2180952" imgH="647619" progId="PBrush">
                  <p:embed/>
                </p:oleObj>
              </mc:Choice>
              <mc:Fallback>
                <p:oleObj name="Bitmap" r:id="rId5" imgW="2180952" imgH="6476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65093"/>
                        <a:ext cx="22669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itchFamily="34" charset="0"/>
              </a:rPr>
              <a:t>National Educational Standards </a:t>
            </a:r>
            <a:r>
              <a:rPr lang="de-DE" dirty="0">
                <a:latin typeface="Calibri" pitchFamily="34" charset="0"/>
              </a:rPr>
              <a:t>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38064"/>
            <a:ext cx="8568952" cy="4395192"/>
          </a:xfrm>
        </p:spPr>
        <p:txBody>
          <a:bodyPr/>
          <a:lstStyle/>
          <a:p>
            <a:r>
              <a:rPr lang="en-US" dirty="0"/>
              <a:t>describe the domain-specific competencies that </a:t>
            </a:r>
            <a:r>
              <a:rPr lang="en-US" dirty="0" smtClean="0"/>
              <a:t>should be </a:t>
            </a:r>
            <a:r>
              <a:rPr lang="en-US" dirty="0"/>
              <a:t>acquired </a:t>
            </a:r>
            <a:r>
              <a:rPr lang="en-US" dirty="0" smtClean="0"/>
              <a:t>the end of </a:t>
            </a:r>
          </a:p>
          <a:p>
            <a:pPr lvl="1"/>
            <a:r>
              <a:rPr lang="en-US" dirty="0" smtClean="0"/>
              <a:t>primary school (grade 4),</a:t>
            </a:r>
          </a:p>
          <a:p>
            <a:pPr lvl="1"/>
            <a:r>
              <a:rPr lang="en-US" dirty="0" smtClean="0"/>
              <a:t>secondary school (grade 10)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upper secondary school (grade 12)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specify </a:t>
            </a:r>
            <a:r>
              <a:rPr lang="en-US" dirty="0" smtClean="0"/>
              <a:t>competencies by </a:t>
            </a:r>
            <a:r>
              <a:rPr lang="en-US" dirty="0"/>
              <a:t>can-do statements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represent </a:t>
            </a:r>
            <a:r>
              <a:rPr lang="en-US" dirty="0"/>
              <a:t>the core elements of knowledge in </a:t>
            </a:r>
            <a:r>
              <a:rPr lang="en-US" dirty="0" smtClean="0"/>
              <a:t>the subject </a:t>
            </a:r>
            <a:r>
              <a:rPr lang="en-US" dirty="0" smtClean="0"/>
              <a:t>domains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2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 Domains in </a:t>
            </a:r>
            <a:r>
              <a:rPr lang="de-DE" dirty="0" err="1" smtClean="0"/>
              <a:t>Mathematics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232475"/>
              </p:ext>
            </p:extLst>
          </p:nvPr>
        </p:nvGraphicFramePr>
        <p:xfrm>
          <a:off x="250825" y="1341438"/>
          <a:ext cx="8569325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A969-A59B-4E08-AD03-FAEB910F24E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8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qb_standard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BFBFBF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pAutoFit/>
      </a:bodyPr>
      <a:lstStyle>
        <a:defPPr algn="l">
          <a:defRPr sz="2000" dirty="0" smtClean="0"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iqb_standard</Template>
  <TotalTime>0</TotalTime>
  <Words>1231</Words>
  <Application>Microsoft Office PowerPoint</Application>
  <PresentationFormat>Bildschirmpräsentation (4:3)</PresentationFormat>
  <Paragraphs>241</Paragraphs>
  <Slides>24</Slides>
  <Notes>16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iqb_standard</vt:lpstr>
      <vt:lpstr>Bitmap</vt:lpstr>
      <vt:lpstr>PowerPoint-Präsentation</vt:lpstr>
      <vt:lpstr>Empirical Shift in Response to the „PISA Shock“</vt:lpstr>
      <vt:lpstr>Shift from Input-based to Output-based Accountability</vt:lpstr>
      <vt:lpstr>Actions to Improve the German Educational System</vt:lpstr>
      <vt:lpstr>Actions to Improve the German Educational System</vt:lpstr>
      <vt:lpstr>Educational Federalism in Germany</vt:lpstr>
      <vt:lpstr>National Educational Standards in Germany</vt:lpstr>
      <vt:lpstr>National Educational Standards in Germany</vt:lpstr>
      <vt:lpstr>Content Domains in Mathematics</vt:lpstr>
      <vt:lpstr>Educational Standards in Mathematics :  Domain Numbers and Operations</vt:lpstr>
      <vt:lpstr>Actions to Improve the German Educational System</vt:lpstr>
      <vt:lpstr>National Concept on Educational Monitoring</vt:lpstr>
      <vt:lpstr>Comparison of Student Achievement Tests  in Germany</vt:lpstr>
      <vt:lpstr>Comparison of Student Achievement Tests  in Germany</vt:lpstr>
      <vt:lpstr>Comparison of Student Achievement Tests  in Germany</vt:lpstr>
      <vt:lpstr>Sample-based State Comparison Tests</vt:lpstr>
      <vt:lpstr>Major Findings of the 2011 State Comparison Test</vt:lpstr>
      <vt:lpstr>PowerPoint-Präsentation</vt:lpstr>
      <vt:lpstr>State Comparison Test 2011  in Grade 4: Results in Reading </vt:lpstr>
      <vt:lpstr>Consequences of the State Comparison Test 2011 </vt:lpstr>
      <vt:lpstr>Actions to Improve the German Educational System</vt:lpstr>
      <vt:lpstr>The Institute of Educational Quality Improvement (IQB)</vt:lpstr>
      <vt:lpstr>Challenges of National Testing in Germany</vt:lpstr>
      <vt:lpstr>PowerPoint-Präsentation</vt:lpstr>
    </vt:vector>
  </TitlesOfParts>
  <Company>IQB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Lewerenz</dc:creator>
  <cp:lastModifiedBy>Dirk Richter</cp:lastModifiedBy>
  <cp:revision>675</cp:revision>
  <cp:lastPrinted>2013-04-15T17:03:42Z</cp:lastPrinted>
  <dcterms:created xsi:type="dcterms:W3CDTF">2012-08-07T15:15:09Z</dcterms:created>
  <dcterms:modified xsi:type="dcterms:W3CDTF">2013-04-18T04:24:12Z</dcterms:modified>
</cp:coreProperties>
</file>