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8" r:id="rId2"/>
    <p:sldId id="317" r:id="rId3"/>
    <p:sldId id="296" r:id="rId4"/>
    <p:sldId id="313" r:id="rId5"/>
    <p:sldId id="320" r:id="rId6"/>
    <p:sldId id="314" r:id="rId7"/>
    <p:sldId id="289" r:id="rId8"/>
    <p:sldId id="291" r:id="rId9"/>
    <p:sldId id="318" r:id="rId10"/>
    <p:sldId id="319" r:id="rId11"/>
    <p:sldId id="316" r:id="rId12"/>
    <p:sldId id="321" r:id="rId13"/>
    <p:sldId id="304" r:id="rId14"/>
    <p:sldId id="268" r:id="rId15"/>
  </p:sldIdLst>
  <p:sldSz cx="9144000" cy="5143500" type="screen16x9"/>
  <p:notesSz cx="6648450" cy="9774238"/>
  <p:defaultTex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89" autoAdjust="0"/>
    <p:restoredTop sz="94649" autoAdjust="0"/>
  </p:normalViewPr>
  <p:slideViewPr>
    <p:cSldViewPr>
      <p:cViewPr>
        <p:scale>
          <a:sx n="90" d="100"/>
          <a:sy n="90" d="100"/>
        </p:scale>
        <p:origin x="-960" y="-14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CB4CB7-0F78-4722-9F90-238EE3A0C298}" type="doc">
      <dgm:prSet loTypeId="urn:microsoft.com/office/officeart/2005/8/layout/arrow2" loCatId="process" qsTypeId="urn:microsoft.com/office/officeart/2005/8/quickstyle/simple1" qsCatId="simple" csTypeId="urn:microsoft.com/office/officeart/2005/8/colors/accent1_2" csCatId="accent1" phldr="1"/>
      <dgm:spPr/>
    </dgm:pt>
    <dgm:pt modelId="{3325F01E-71F8-40F5-88A5-94F97AFFC2CD}">
      <dgm:prSet phldrT="[Текст]"/>
      <dgm:spPr/>
      <dgm:t>
        <a:bodyPr/>
        <a:lstStyle/>
        <a:p>
          <a:endParaRPr lang="ru-RU" dirty="0" smtClean="0"/>
        </a:p>
        <a:p>
          <a:r>
            <a:rPr lang="ru-RU" dirty="0" smtClean="0"/>
            <a:t>Международные исследования</a:t>
          </a:r>
          <a:endParaRPr lang="en-US" dirty="0" smtClean="0"/>
        </a:p>
        <a:p>
          <a:r>
            <a:rPr lang="en-US" dirty="0" smtClean="0"/>
            <a:t>International studies</a:t>
          </a:r>
          <a:endParaRPr lang="ru-RU" dirty="0" smtClean="0"/>
        </a:p>
      </dgm:t>
    </dgm:pt>
    <dgm:pt modelId="{149BD8B3-BBF8-41F6-803C-6BD5D4B66BFF}" type="parTrans" cxnId="{6580179B-CBF0-4D00-A094-F50311BBE477}">
      <dgm:prSet/>
      <dgm:spPr/>
      <dgm:t>
        <a:bodyPr/>
        <a:lstStyle/>
        <a:p>
          <a:endParaRPr lang="ru-RU"/>
        </a:p>
      </dgm:t>
    </dgm:pt>
    <dgm:pt modelId="{9C7A1CC3-60AF-4522-AAA5-CE5975E130CD}" type="sibTrans" cxnId="{6580179B-CBF0-4D00-A094-F50311BBE477}">
      <dgm:prSet/>
      <dgm:spPr/>
      <dgm:t>
        <a:bodyPr/>
        <a:lstStyle/>
        <a:p>
          <a:endParaRPr lang="ru-RU"/>
        </a:p>
      </dgm:t>
    </dgm:pt>
    <dgm:pt modelId="{5BB341CA-0E01-496C-9163-63EA5405200B}">
      <dgm:prSet phldrT="[Текст]"/>
      <dgm:spPr/>
      <dgm:t>
        <a:bodyPr/>
        <a:lstStyle/>
        <a:p>
          <a:pPr>
            <a:spcAft>
              <a:spcPts val="0"/>
            </a:spcAft>
          </a:pPr>
          <a:r>
            <a:rPr lang="ru-RU" dirty="0" smtClean="0"/>
            <a:t>Международные исследования + ЕГЭ + </a:t>
          </a:r>
          <a:r>
            <a:rPr lang="ru-RU" dirty="0" smtClean="0">
              <a:solidFill>
                <a:srgbClr val="FF0000"/>
              </a:solidFill>
            </a:rPr>
            <a:t>мониторинговые исследования</a:t>
          </a:r>
          <a:endParaRPr lang="en-US" dirty="0" smtClean="0">
            <a:solidFill>
              <a:srgbClr val="FF0000"/>
            </a:solidFill>
          </a:endParaRPr>
        </a:p>
        <a:p>
          <a:pPr>
            <a:spcAft>
              <a:spcPts val="0"/>
            </a:spcAft>
          </a:pPr>
          <a:endParaRPr lang="en-US" dirty="0" smtClean="0">
            <a:solidFill>
              <a:srgbClr val="FF0000"/>
            </a:solidFill>
          </a:endParaRPr>
        </a:p>
        <a:p>
          <a:pPr>
            <a:spcAft>
              <a:spcPts val="0"/>
            </a:spcAft>
          </a:pPr>
          <a:r>
            <a:rPr lang="en-US" dirty="0" smtClean="0"/>
            <a:t>International studies + USE + </a:t>
          </a:r>
          <a:r>
            <a:rPr lang="en-US" dirty="0" smtClean="0">
              <a:solidFill>
                <a:srgbClr val="FF0000"/>
              </a:solidFill>
            </a:rPr>
            <a:t>monitoring studies</a:t>
          </a:r>
        </a:p>
        <a:p>
          <a:pPr>
            <a:spcAft>
              <a:spcPts val="0"/>
            </a:spcAft>
          </a:pPr>
          <a:endParaRPr lang="en-US" dirty="0" smtClean="0"/>
        </a:p>
        <a:p>
          <a:pPr>
            <a:spcAft>
              <a:spcPts val="0"/>
            </a:spcAft>
          </a:pPr>
          <a:endParaRPr lang="ru-RU" dirty="0">
            <a:solidFill>
              <a:srgbClr val="FF0000"/>
            </a:solidFill>
          </a:endParaRPr>
        </a:p>
      </dgm:t>
    </dgm:pt>
    <dgm:pt modelId="{2D2F5FD2-F20E-4B96-B3E0-CB3782B87C30}" type="parTrans" cxnId="{B2A32603-665B-4676-BC19-7A16D155BF56}">
      <dgm:prSet/>
      <dgm:spPr/>
      <dgm:t>
        <a:bodyPr/>
        <a:lstStyle/>
        <a:p>
          <a:endParaRPr lang="ru-RU"/>
        </a:p>
      </dgm:t>
    </dgm:pt>
    <dgm:pt modelId="{8F2B47B8-5501-4A29-A48C-131908ACE2D0}" type="sibTrans" cxnId="{B2A32603-665B-4676-BC19-7A16D155BF56}">
      <dgm:prSet/>
      <dgm:spPr/>
      <dgm:t>
        <a:bodyPr/>
        <a:lstStyle/>
        <a:p>
          <a:endParaRPr lang="ru-RU"/>
        </a:p>
      </dgm:t>
    </dgm:pt>
    <dgm:pt modelId="{A983620F-A0AC-434F-BD0D-C321041F0675}">
      <dgm:prSet/>
      <dgm:spPr/>
      <dgm:t>
        <a:bodyPr/>
        <a:lstStyle/>
        <a:p>
          <a:pPr>
            <a:spcAft>
              <a:spcPct val="35000"/>
            </a:spcAft>
          </a:pPr>
          <a:endParaRPr lang="ru-RU" dirty="0" smtClean="0"/>
        </a:p>
        <a:p>
          <a:pPr>
            <a:spcAft>
              <a:spcPts val="0"/>
            </a:spcAft>
          </a:pPr>
          <a:r>
            <a:rPr lang="ru-RU" dirty="0" smtClean="0"/>
            <a:t>Международные исследования + ЕГЭ</a:t>
          </a:r>
          <a:endParaRPr lang="en-US" dirty="0" smtClean="0"/>
        </a:p>
        <a:p>
          <a:pPr>
            <a:spcAft>
              <a:spcPts val="0"/>
            </a:spcAft>
          </a:pPr>
          <a:r>
            <a:rPr lang="en-US" dirty="0" smtClean="0"/>
            <a:t>International studies + USE</a:t>
          </a:r>
        </a:p>
        <a:p>
          <a:pPr>
            <a:spcAft>
              <a:spcPts val="0"/>
            </a:spcAft>
          </a:pPr>
          <a:endParaRPr lang="ru-RU" dirty="0"/>
        </a:p>
      </dgm:t>
    </dgm:pt>
    <dgm:pt modelId="{80B7866B-DD28-48B4-B5E1-C10AD12AE1D0}" type="parTrans" cxnId="{45FD23A4-8038-48CC-96D7-326A7421DF81}">
      <dgm:prSet/>
      <dgm:spPr/>
      <dgm:t>
        <a:bodyPr/>
        <a:lstStyle/>
        <a:p>
          <a:endParaRPr lang="ru-RU"/>
        </a:p>
      </dgm:t>
    </dgm:pt>
    <dgm:pt modelId="{3209ABA2-1A6F-428F-A50D-5E32A3625514}" type="sibTrans" cxnId="{45FD23A4-8038-48CC-96D7-326A7421DF81}">
      <dgm:prSet/>
      <dgm:spPr/>
      <dgm:t>
        <a:bodyPr/>
        <a:lstStyle/>
        <a:p>
          <a:endParaRPr lang="ru-RU"/>
        </a:p>
      </dgm:t>
    </dgm:pt>
    <dgm:pt modelId="{9EFB1EE8-3F5D-4D8D-B513-3FB01B6EAE82}" type="pres">
      <dgm:prSet presAssocID="{33CB4CB7-0F78-4722-9F90-238EE3A0C298}" presName="arrowDiagram" presStyleCnt="0">
        <dgm:presLayoutVars>
          <dgm:chMax val="5"/>
          <dgm:dir/>
          <dgm:resizeHandles val="exact"/>
        </dgm:presLayoutVars>
      </dgm:prSet>
      <dgm:spPr/>
    </dgm:pt>
    <dgm:pt modelId="{D1BFD87B-7647-4700-80E8-E686494F348B}" type="pres">
      <dgm:prSet presAssocID="{33CB4CB7-0F78-4722-9F90-238EE3A0C298}" presName="arrow" presStyleLbl="bgShp" presStyleIdx="0" presStyleCnt="1"/>
      <dgm:spPr/>
    </dgm:pt>
    <dgm:pt modelId="{78B10ED2-885A-4C0C-B4FE-8B269DD2D7AD}" type="pres">
      <dgm:prSet presAssocID="{33CB4CB7-0F78-4722-9F90-238EE3A0C298}" presName="arrowDiagram3" presStyleCnt="0"/>
      <dgm:spPr/>
    </dgm:pt>
    <dgm:pt modelId="{A5FA7121-46C2-481D-B832-DC5DA2F3E304}" type="pres">
      <dgm:prSet presAssocID="{3325F01E-71F8-40F5-88A5-94F97AFFC2CD}" presName="bullet3a" presStyleLbl="node1" presStyleIdx="0" presStyleCnt="3"/>
      <dgm:spPr>
        <a:solidFill>
          <a:srgbClr val="FFFF00"/>
        </a:solidFill>
      </dgm:spPr>
    </dgm:pt>
    <dgm:pt modelId="{C6AB8401-22E2-4A92-9370-4D9B56245BDD}" type="pres">
      <dgm:prSet presAssocID="{3325F01E-71F8-40F5-88A5-94F97AFFC2CD}" presName="textBox3a" presStyleLbl="revTx" presStyleIdx="0" presStyleCnt="3" custScaleX="151708" custScaleY="119205" custLinFactNeighborX="27819" custLinFactNeighborY="20759">
        <dgm:presLayoutVars>
          <dgm:bulletEnabled val="1"/>
        </dgm:presLayoutVars>
      </dgm:prSet>
      <dgm:spPr/>
      <dgm:t>
        <a:bodyPr/>
        <a:lstStyle/>
        <a:p>
          <a:endParaRPr lang="ru-RU"/>
        </a:p>
      </dgm:t>
    </dgm:pt>
    <dgm:pt modelId="{CC796859-DC5B-401A-9A8F-FF6295DFCC55}" type="pres">
      <dgm:prSet presAssocID="{A983620F-A0AC-434F-BD0D-C321041F0675}" presName="bullet3b" presStyleLbl="node1" presStyleIdx="1" presStyleCnt="3"/>
      <dgm:spPr>
        <a:solidFill>
          <a:srgbClr val="00B050"/>
        </a:solidFill>
      </dgm:spPr>
    </dgm:pt>
    <dgm:pt modelId="{A64742F4-F5D0-4534-99E9-903405C78B45}" type="pres">
      <dgm:prSet presAssocID="{A983620F-A0AC-434F-BD0D-C321041F0675}" presName="textBox3b" presStyleLbl="revTx" presStyleIdx="1" presStyleCnt="3" custScaleX="135542" custScaleY="87938" custLinFactNeighborX="5020" custLinFactNeighborY="2401">
        <dgm:presLayoutVars>
          <dgm:bulletEnabled val="1"/>
        </dgm:presLayoutVars>
      </dgm:prSet>
      <dgm:spPr/>
      <dgm:t>
        <a:bodyPr/>
        <a:lstStyle/>
        <a:p>
          <a:endParaRPr lang="ru-RU"/>
        </a:p>
      </dgm:t>
    </dgm:pt>
    <dgm:pt modelId="{1A50CC84-C3E6-422C-BA5B-72119B0E4C2C}" type="pres">
      <dgm:prSet presAssocID="{5BB341CA-0E01-496C-9163-63EA5405200B}" presName="bullet3c" presStyleLbl="node1" presStyleIdx="2" presStyleCnt="3"/>
      <dgm:spPr>
        <a:solidFill>
          <a:srgbClr val="FF0000"/>
        </a:solidFill>
      </dgm:spPr>
    </dgm:pt>
    <dgm:pt modelId="{B0172D6D-ECE8-4D57-A463-FA329A540284}" type="pres">
      <dgm:prSet presAssocID="{5BB341CA-0E01-496C-9163-63EA5405200B}" presName="textBox3c" presStyleLbl="revTx" presStyleIdx="2" presStyleCnt="3" custScaleY="82225" custLinFactNeighborX="4041" custLinFactNeighborY="8344">
        <dgm:presLayoutVars>
          <dgm:bulletEnabled val="1"/>
        </dgm:presLayoutVars>
      </dgm:prSet>
      <dgm:spPr/>
      <dgm:t>
        <a:bodyPr/>
        <a:lstStyle/>
        <a:p>
          <a:endParaRPr lang="ru-RU"/>
        </a:p>
      </dgm:t>
    </dgm:pt>
  </dgm:ptLst>
  <dgm:cxnLst>
    <dgm:cxn modelId="{3F4E8392-9987-4411-87EA-530BC0A5DE24}" type="presOf" srcId="{5BB341CA-0E01-496C-9163-63EA5405200B}" destId="{B0172D6D-ECE8-4D57-A463-FA329A540284}" srcOrd="0" destOrd="0" presId="urn:microsoft.com/office/officeart/2005/8/layout/arrow2"/>
    <dgm:cxn modelId="{45FD23A4-8038-48CC-96D7-326A7421DF81}" srcId="{33CB4CB7-0F78-4722-9F90-238EE3A0C298}" destId="{A983620F-A0AC-434F-BD0D-C321041F0675}" srcOrd="1" destOrd="0" parTransId="{80B7866B-DD28-48B4-B5E1-C10AD12AE1D0}" sibTransId="{3209ABA2-1A6F-428F-A50D-5E32A3625514}"/>
    <dgm:cxn modelId="{6580179B-CBF0-4D00-A094-F50311BBE477}" srcId="{33CB4CB7-0F78-4722-9F90-238EE3A0C298}" destId="{3325F01E-71F8-40F5-88A5-94F97AFFC2CD}" srcOrd="0" destOrd="0" parTransId="{149BD8B3-BBF8-41F6-803C-6BD5D4B66BFF}" sibTransId="{9C7A1CC3-60AF-4522-AAA5-CE5975E130CD}"/>
    <dgm:cxn modelId="{6AE15B25-4A1C-4F39-8A78-87E213ABFCC1}" type="presOf" srcId="{33CB4CB7-0F78-4722-9F90-238EE3A0C298}" destId="{9EFB1EE8-3F5D-4D8D-B513-3FB01B6EAE82}" srcOrd="0" destOrd="0" presId="urn:microsoft.com/office/officeart/2005/8/layout/arrow2"/>
    <dgm:cxn modelId="{1672BA0A-3C19-4FFB-AE55-52CAB717B281}" type="presOf" srcId="{3325F01E-71F8-40F5-88A5-94F97AFFC2CD}" destId="{C6AB8401-22E2-4A92-9370-4D9B56245BDD}" srcOrd="0" destOrd="0" presId="urn:microsoft.com/office/officeart/2005/8/layout/arrow2"/>
    <dgm:cxn modelId="{B2A32603-665B-4676-BC19-7A16D155BF56}" srcId="{33CB4CB7-0F78-4722-9F90-238EE3A0C298}" destId="{5BB341CA-0E01-496C-9163-63EA5405200B}" srcOrd="2" destOrd="0" parTransId="{2D2F5FD2-F20E-4B96-B3E0-CB3782B87C30}" sibTransId="{8F2B47B8-5501-4A29-A48C-131908ACE2D0}"/>
    <dgm:cxn modelId="{5FC1BA77-9F30-4846-9FC4-C3A4DACAB711}" type="presOf" srcId="{A983620F-A0AC-434F-BD0D-C321041F0675}" destId="{A64742F4-F5D0-4534-99E9-903405C78B45}" srcOrd="0" destOrd="0" presId="urn:microsoft.com/office/officeart/2005/8/layout/arrow2"/>
    <dgm:cxn modelId="{B7B2FB5E-0080-4245-8F64-2C9167650A5F}" type="presParOf" srcId="{9EFB1EE8-3F5D-4D8D-B513-3FB01B6EAE82}" destId="{D1BFD87B-7647-4700-80E8-E686494F348B}" srcOrd="0" destOrd="0" presId="urn:microsoft.com/office/officeart/2005/8/layout/arrow2"/>
    <dgm:cxn modelId="{60691D67-FFEA-463F-97F3-EFBA27C50A41}" type="presParOf" srcId="{9EFB1EE8-3F5D-4D8D-B513-3FB01B6EAE82}" destId="{78B10ED2-885A-4C0C-B4FE-8B269DD2D7AD}" srcOrd="1" destOrd="0" presId="urn:microsoft.com/office/officeart/2005/8/layout/arrow2"/>
    <dgm:cxn modelId="{10EB0898-7D90-45D1-99A3-AB878538D454}" type="presParOf" srcId="{78B10ED2-885A-4C0C-B4FE-8B269DD2D7AD}" destId="{A5FA7121-46C2-481D-B832-DC5DA2F3E304}" srcOrd="0" destOrd="0" presId="urn:microsoft.com/office/officeart/2005/8/layout/arrow2"/>
    <dgm:cxn modelId="{3267AE71-3ACD-4E6A-854F-EA64A5F1FA1D}" type="presParOf" srcId="{78B10ED2-885A-4C0C-B4FE-8B269DD2D7AD}" destId="{C6AB8401-22E2-4A92-9370-4D9B56245BDD}" srcOrd="1" destOrd="0" presId="urn:microsoft.com/office/officeart/2005/8/layout/arrow2"/>
    <dgm:cxn modelId="{C1A28469-FE31-4F0B-9368-68FEE142416C}" type="presParOf" srcId="{78B10ED2-885A-4C0C-B4FE-8B269DD2D7AD}" destId="{CC796859-DC5B-401A-9A8F-FF6295DFCC55}" srcOrd="2" destOrd="0" presId="urn:microsoft.com/office/officeart/2005/8/layout/arrow2"/>
    <dgm:cxn modelId="{23C1F038-545F-4439-A023-8919E0C9643B}" type="presParOf" srcId="{78B10ED2-885A-4C0C-B4FE-8B269DD2D7AD}" destId="{A64742F4-F5D0-4534-99E9-903405C78B45}" srcOrd="3" destOrd="0" presId="urn:microsoft.com/office/officeart/2005/8/layout/arrow2"/>
    <dgm:cxn modelId="{01F4814F-377B-43D4-8F2B-B4AC6C642936}" type="presParOf" srcId="{78B10ED2-885A-4C0C-B4FE-8B269DD2D7AD}" destId="{1A50CC84-C3E6-422C-BA5B-72119B0E4C2C}" srcOrd="4" destOrd="0" presId="urn:microsoft.com/office/officeart/2005/8/layout/arrow2"/>
    <dgm:cxn modelId="{D31377ED-A7ED-49DC-B4EA-6F913AB21428}" type="presParOf" srcId="{78B10ED2-885A-4C0C-B4FE-8B269DD2D7AD}" destId="{B0172D6D-ECE8-4D57-A463-FA329A540284}" srcOrd="5"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BFD87B-7647-4700-80E8-E686494F348B}">
      <dsp:nvSpPr>
        <dsp:cNvPr id="0" name=""/>
        <dsp:cNvSpPr/>
      </dsp:nvSpPr>
      <dsp:spPr>
        <a:xfrm>
          <a:off x="0" y="210204"/>
          <a:ext cx="5976664" cy="3735415"/>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5FA7121-46C2-481D-B832-DC5DA2F3E304}">
      <dsp:nvSpPr>
        <dsp:cNvPr id="0" name=""/>
        <dsp:cNvSpPr/>
      </dsp:nvSpPr>
      <dsp:spPr>
        <a:xfrm>
          <a:off x="759036" y="2788387"/>
          <a:ext cx="155393" cy="155393"/>
        </a:xfrm>
        <a:prstGeom prst="ellipse">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AB8401-22E2-4A92-9370-4D9B56245BDD}">
      <dsp:nvSpPr>
        <dsp:cNvPr id="0" name=""/>
        <dsp:cNvSpPr/>
      </dsp:nvSpPr>
      <dsp:spPr>
        <a:xfrm>
          <a:off x="864096" y="2972626"/>
          <a:ext cx="2112629" cy="1286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340" tIns="0" rIns="0" bIns="0" numCol="1" spcCol="1270" anchor="t" anchorCtr="0">
          <a:noAutofit/>
        </a:bodyPr>
        <a:lstStyle/>
        <a:p>
          <a:pPr lvl="0" algn="l" defTabSz="533400">
            <a:lnSpc>
              <a:spcPct val="90000"/>
            </a:lnSpc>
            <a:spcBef>
              <a:spcPct val="0"/>
            </a:spcBef>
            <a:spcAft>
              <a:spcPct val="35000"/>
            </a:spcAft>
          </a:pPr>
          <a:endParaRPr lang="ru-RU" sz="1200" kern="1200" dirty="0" smtClean="0"/>
        </a:p>
        <a:p>
          <a:pPr lvl="0" algn="l" defTabSz="533400">
            <a:lnSpc>
              <a:spcPct val="90000"/>
            </a:lnSpc>
            <a:spcBef>
              <a:spcPct val="0"/>
            </a:spcBef>
            <a:spcAft>
              <a:spcPct val="35000"/>
            </a:spcAft>
          </a:pPr>
          <a:r>
            <a:rPr lang="ru-RU" sz="1200" kern="1200" dirty="0" smtClean="0"/>
            <a:t>Международные исследования</a:t>
          </a:r>
          <a:endParaRPr lang="en-US" sz="1200" kern="1200" dirty="0" smtClean="0"/>
        </a:p>
        <a:p>
          <a:pPr lvl="0" algn="l" defTabSz="533400">
            <a:lnSpc>
              <a:spcPct val="90000"/>
            </a:lnSpc>
            <a:spcBef>
              <a:spcPct val="0"/>
            </a:spcBef>
            <a:spcAft>
              <a:spcPct val="35000"/>
            </a:spcAft>
          </a:pPr>
          <a:r>
            <a:rPr lang="en-US" sz="1200" kern="1200" dirty="0" smtClean="0"/>
            <a:t>International studies</a:t>
          </a:r>
          <a:endParaRPr lang="ru-RU" sz="1200" kern="1200" dirty="0" smtClean="0"/>
        </a:p>
      </dsp:txBody>
      <dsp:txXfrm>
        <a:off x="864096" y="2972626"/>
        <a:ext cx="2112629" cy="1286859"/>
      </dsp:txXfrm>
    </dsp:sp>
    <dsp:sp modelId="{CC796859-DC5B-401A-9A8F-FF6295DFCC55}">
      <dsp:nvSpPr>
        <dsp:cNvPr id="0" name=""/>
        <dsp:cNvSpPr/>
      </dsp:nvSpPr>
      <dsp:spPr>
        <a:xfrm>
          <a:off x="2130680" y="1773101"/>
          <a:ext cx="280903" cy="280903"/>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4742F4-F5D0-4534-99E9-903405C78B45}">
      <dsp:nvSpPr>
        <dsp:cNvPr id="0" name=""/>
        <dsp:cNvSpPr/>
      </dsp:nvSpPr>
      <dsp:spPr>
        <a:xfrm>
          <a:off x="2088232" y="2084897"/>
          <a:ext cx="1944213" cy="178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845" tIns="0" rIns="0" bIns="0" numCol="1" spcCol="1270" anchor="t" anchorCtr="0">
          <a:noAutofit/>
        </a:bodyPr>
        <a:lstStyle/>
        <a:p>
          <a:pPr lvl="0" algn="l" defTabSz="533400">
            <a:lnSpc>
              <a:spcPct val="90000"/>
            </a:lnSpc>
            <a:spcBef>
              <a:spcPct val="0"/>
            </a:spcBef>
            <a:spcAft>
              <a:spcPct val="35000"/>
            </a:spcAft>
          </a:pPr>
          <a:endParaRPr lang="ru-RU" sz="1200" kern="1200" dirty="0" smtClean="0"/>
        </a:p>
        <a:p>
          <a:pPr lvl="0" algn="l" defTabSz="533400">
            <a:lnSpc>
              <a:spcPct val="90000"/>
            </a:lnSpc>
            <a:spcBef>
              <a:spcPct val="0"/>
            </a:spcBef>
            <a:spcAft>
              <a:spcPts val="0"/>
            </a:spcAft>
          </a:pPr>
          <a:r>
            <a:rPr lang="ru-RU" sz="1200" kern="1200" dirty="0" smtClean="0"/>
            <a:t>Международные исследования + ЕГЭ</a:t>
          </a:r>
          <a:endParaRPr lang="en-US" sz="1200" kern="1200" dirty="0" smtClean="0"/>
        </a:p>
        <a:p>
          <a:pPr lvl="0" algn="l" defTabSz="533400">
            <a:lnSpc>
              <a:spcPct val="90000"/>
            </a:lnSpc>
            <a:spcBef>
              <a:spcPct val="0"/>
            </a:spcBef>
            <a:spcAft>
              <a:spcPts val="0"/>
            </a:spcAft>
          </a:pPr>
          <a:r>
            <a:rPr lang="en-US" sz="1200" kern="1200" dirty="0" smtClean="0"/>
            <a:t>International studies + USE</a:t>
          </a:r>
        </a:p>
        <a:p>
          <a:pPr lvl="0" algn="l" defTabSz="533400">
            <a:lnSpc>
              <a:spcPct val="90000"/>
            </a:lnSpc>
            <a:spcBef>
              <a:spcPct val="0"/>
            </a:spcBef>
            <a:spcAft>
              <a:spcPts val="0"/>
            </a:spcAft>
          </a:pPr>
          <a:endParaRPr lang="ru-RU" sz="1200" kern="1200" dirty="0"/>
        </a:p>
      </dsp:txBody>
      <dsp:txXfrm>
        <a:off x="2088232" y="2084897"/>
        <a:ext cx="1944213" cy="1786957"/>
      </dsp:txXfrm>
    </dsp:sp>
    <dsp:sp modelId="{1A50CC84-C3E6-422C-BA5B-72119B0E4C2C}">
      <dsp:nvSpPr>
        <dsp:cNvPr id="0" name=""/>
        <dsp:cNvSpPr/>
      </dsp:nvSpPr>
      <dsp:spPr>
        <a:xfrm>
          <a:off x="3780239" y="1155264"/>
          <a:ext cx="388483" cy="388483"/>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172D6D-ECE8-4D57-A463-FA329A540284}">
      <dsp:nvSpPr>
        <dsp:cNvPr id="0" name=""/>
        <dsp:cNvSpPr/>
      </dsp:nvSpPr>
      <dsp:spPr>
        <a:xfrm>
          <a:off x="4032445" y="1796855"/>
          <a:ext cx="1434399" cy="2134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5849" tIns="0" rIns="0" bIns="0" numCol="1" spcCol="1270" anchor="t" anchorCtr="0">
          <a:noAutofit/>
        </a:bodyPr>
        <a:lstStyle/>
        <a:p>
          <a:pPr lvl="0" algn="l" defTabSz="533400">
            <a:lnSpc>
              <a:spcPct val="90000"/>
            </a:lnSpc>
            <a:spcBef>
              <a:spcPct val="0"/>
            </a:spcBef>
            <a:spcAft>
              <a:spcPts val="0"/>
            </a:spcAft>
          </a:pPr>
          <a:r>
            <a:rPr lang="ru-RU" sz="1200" kern="1200" dirty="0" smtClean="0"/>
            <a:t>Международные исследования + ЕГЭ + </a:t>
          </a:r>
          <a:r>
            <a:rPr lang="ru-RU" sz="1200" kern="1200" dirty="0" smtClean="0">
              <a:solidFill>
                <a:srgbClr val="FF0000"/>
              </a:solidFill>
            </a:rPr>
            <a:t>мониторинговые исследования</a:t>
          </a:r>
          <a:endParaRPr lang="en-US" sz="1200" kern="1200" dirty="0" smtClean="0">
            <a:solidFill>
              <a:srgbClr val="FF0000"/>
            </a:solidFill>
          </a:endParaRPr>
        </a:p>
        <a:p>
          <a:pPr lvl="0" algn="l" defTabSz="533400">
            <a:lnSpc>
              <a:spcPct val="90000"/>
            </a:lnSpc>
            <a:spcBef>
              <a:spcPct val="0"/>
            </a:spcBef>
            <a:spcAft>
              <a:spcPts val="0"/>
            </a:spcAft>
          </a:pPr>
          <a:endParaRPr lang="en-US" sz="1200" kern="1200" dirty="0" smtClean="0">
            <a:solidFill>
              <a:srgbClr val="FF0000"/>
            </a:solidFill>
          </a:endParaRPr>
        </a:p>
        <a:p>
          <a:pPr lvl="0" algn="l" defTabSz="533400">
            <a:lnSpc>
              <a:spcPct val="90000"/>
            </a:lnSpc>
            <a:spcBef>
              <a:spcPct val="0"/>
            </a:spcBef>
            <a:spcAft>
              <a:spcPts val="0"/>
            </a:spcAft>
          </a:pPr>
          <a:r>
            <a:rPr lang="en-US" sz="1200" kern="1200" dirty="0" smtClean="0"/>
            <a:t>International studies + USE + </a:t>
          </a:r>
          <a:r>
            <a:rPr lang="en-US" sz="1200" kern="1200" dirty="0" smtClean="0">
              <a:solidFill>
                <a:srgbClr val="FF0000"/>
              </a:solidFill>
            </a:rPr>
            <a:t>monitoring studies</a:t>
          </a:r>
        </a:p>
        <a:p>
          <a:pPr lvl="0" algn="l" defTabSz="533400">
            <a:lnSpc>
              <a:spcPct val="90000"/>
            </a:lnSpc>
            <a:spcBef>
              <a:spcPct val="0"/>
            </a:spcBef>
            <a:spcAft>
              <a:spcPts val="0"/>
            </a:spcAft>
          </a:pPr>
          <a:endParaRPr lang="en-US" sz="1200" kern="1200" dirty="0" smtClean="0"/>
        </a:p>
        <a:p>
          <a:pPr lvl="0" algn="l" defTabSz="533400">
            <a:lnSpc>
              <a:spcPct val="90000"/>
            </a:lnSpc>
            <a:spcBef>
              <a:spcPct val="0"/>
            </a:spcBef>
            <a:spcAft>
              <a:spcPts val="0"/>
            </a:spcAft>
          </a:pPr>
          <a:endParaRPr lang="ru-RU" sz="1200" kern="1200" dirty="0">
            <a:solidFill>
              <a:srgbClr val="FF0000"/>
            </a:solidFill>
          </a:endParaRPr>
        </a:p>
      </dsp:txBody>
      <dsp:txXfrm>
        <a:off x="4032445" y="1796855"/>
        <a:ext cx="1434399" cy="2134654"/>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880995" cy="488712"/>
          </a:xfrm>
          <a:prstGeom prst="rect">
            <a:avLst/>
          </a:prstGeom>
        </p:spPr>
        <p:txBody>
          <a:bodyPr vert="horz" lIns="89785" tIns="44892" rIns="89785" bIns="44892" rtlCol="0"/>
          <a:lstStyle>
            <a:lvl1pPr algn="l">
              <a:defRPr sz="1200"/>
            </a:lvl1pPr>
          </a:lstStyle>
          <a:p>
            <a:endParaRPr lang="ru-RU"/>
          </a:p>
        </p:txBody>
      </p:sp>
      <p:sp>
        <p:nvSpPr>
          <p:cNvPr id="3" name="Дата 2"/>
          <p:cNvSpPr>
            <a:spLocks noGrp="1"/>
          </p:cNvSpPr>
          <p:nvPr>
            <p:ph type="dt" sz="quarter" idx="1"/>
          </p:nvPr>
        </p:nvSpPr>
        <p:spPr>
          <a:xfrm>
            <a:off x="3765917" y="0"/>
            <a:ext cx="2880995" cy="488712"/>
          </a:xfrm>
          <a:prstGeom prst="rect">
            <a:avLst/>
          </a:prstGeom>
        </p:spPr>
        <p:txBody>
          <a:bodyPr vert="horz" lIns="89785" tIns="44892" rIns="89785" bIns="44892" rtlCol="0"/>
          <a:lstStyle>
            <a:lvl1pPr algn="r">
              <a:defRPr sz="1200"/>
            </a:lvl1pPr>
          </a:lstStyle>
          <a:p>
            <a:fld id="{0075E4BE-04AD-46C5-AACF-830B4322B5DE}" type="datetimeFigureOut">
              <a:rPr lang="ru-RU" smtClean="0"/>
              <a:t>11.04.2013</a:t>
            </a:fld>
            <a:endParaRPr lang="ru-RU"/>
          </a:p>
        </p:txBody>
      </p:sp>
      <p:sp>
        <p:nvSpPr>
          <p:cNvPr id="4" name="Нижний колонтитул 3"/>
          <p:cNvSpPr>
            <a:spLocks noGrp="1"/>
          </p:cNvSpPr>
          <p:nvPr>
            <p:ph type="ftr" sz="quarter" idx="2"/>
          </p:nvPr>
        </p:nvSpPr>
        <p:spPr>
          <a:xfrm>
            <a:off x="0" y="9283829"/>
            <a:ext cx="2880995" cy="488712"/>
          </a:xfrm>
          <a:prstGeom prst="rect">
            <a:avLst/>
          </a:prstGeom>
        </p:spPr>
        <p:txBody>
          <a:bodyPr vert="horz" lIns="89785" tIns="44892" rIns="89785" bIns="44892" rtlCol="0" anchor="b"/>
          <a:lstStyle>
            <a:lvl1pPr algn="l">
              <a:defRPr sz="1200"/>
            </a:lvl1pPr>
          </a:lstStyle>
          <a:p>
            <a:endParaRPr lang="ru-RU"/>
          </a:p>
        </p:txBody>
      </p:sp>
      <p:sp>
        <p:nvSpPr>
          <p:cNvPr id="5" name="Номер слайда 4"/>
          <p:cNvSpPr>
            <a:spLocks noGrp="1"/>
          </p:cNvSpPr>
          <p:nvPr>
            <p:ph type="sldNum" sz="quarter" idx="3"/>
          </p:nvPr>
        </p:nvSpPr>
        <p:spPr>
          <a:xfrm>
            <a:off x="3765917" y="9283829"/>
            <a:ext cx="2880995" cy="488712"/>
          </a:xfrm>
          <a:prstGeom prst="rect">
            <a:avLst/>
          </a:prstGeom>
        </p:spPr>
        <p:txBody>
          <a:bodyPr vert="horz" lIns="89785" tIns="44892" rIns="89785" bIns="44892" rtlCol="0" anchor="b"/>
          <a:lstStyle>
            <a:lvl1pPr algn="r">
              <a:defRPr sz="1200"/>
            </a:lvl1pPr>
          </a:lstStyle>
          <a:p>
            <a:fld id="{0140F415-009C-4873-899F-136AD764A495}" type="slidenum">
              <a:rPr lang="ru-RU" smtClean="0"/>
              <a:t>‹#›</a:t>
            </a:fld>
            <a:endParaRPr lang="ru-RU"/>
          </a:p>
        </p:txBody>
      </p:sp>
    </p:spTree>
    <p:extLst>
      <p:ext uri="{BB962C8B-B14F-4D97-AF65-F5344CB8AC3E}">
        <p14:creationId xmlns:p14="http://schemas.microsoft.com/office/powerpoint/2010/main" val="1961571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880995" cy="488712"/>
          </a:xfrm>
          <a:prstGeom prst="rect">
            <a:avLst/>
          </a:prstGeom>
        </p:spPr>
        <p:txBody>
          <a:bodyPr vert="horz" lIns="89785" tIns="44892" rIns="89785" bIns="44892" rtlCol="0"/>
          <a:lstStyle>
            <a:lvl1pPr algn="l" fontAlgn="auto">
              <a:spcBef>
                <a:spcPts val="0"/>
              </a:spcBef>
              <a:spcAft>
                <a:spcPts val="0"/>
              </a:spcAft>
              <a:defRPr sz="1200" smtClean="0">
                <a:latin typeface="+mn-lt"/>
                <a:cs typeface="+mn-cs"/>
              </a:defRPr>
            </a:lvl1pPr>
          </a:lstStyle>
          <a:p>
            <a:pPr>
              <a:defRPr/>
            </a:pPr>
            <a:endParaRPr lang="ru-RU"/>
          </a:p>
        </p:txBody>
      </p:sp>
      <p:sp>
        <p:nvSpPr>
          <p:cNvPr id="3" name="Дата 2"/>
          <p:cNvSpPr>
            <a:spLocks noGrp="1"/>
          </p:cNvSpPr>
          <p:nvPr>
            <p:ph type="dt" idx="1"/>
          </p:nvPr>
        </p:nvSpPr>
        <p:spPr>
          <a:xfrm>
            <a:off x="3765917" y="0"/>
            <a:ext cx="2880995" cy="488712"/>
          </a:xfrm>
          <a:prstGeom prst="rect">
            <a:avLst/>
          </a:prstGeom>
        </p:spPr>
        <p:txBody>
          <a:bodyPr vert="horz" lIns="89785" tIns="44892" rIns="89785" bIns="44892" rtlCol="0"/>
          <a:lstStyle>
            <a:lvl1pPr algn="r" fontAlgn="auto">
              <a:spcBef>
                <a:spcPts val="0"/>
              </a:spcBef>
              <a:spcAft>
                <a:spcPts val="0"/>
              </a:spcAft>
              <a:defRPr sz="1200" smtClean="0">
                <a:latin typeface="+mn-lt"/>
                <a:cs typeface="+mn-cs"/>
              </a:defRPr>
            </a:lvl1pPr>
          </a:lstStyle>
          <a:p>
            <a:pPr>
              <a:defRPr/>
            </a:pPr>
            <a:fld id="{3585B478-45A3-44FE-A797-85530663857D}" type="datetimeFigureOut">
              <a:rPr lang="ru-RU"/>
              <a:pPr>
                <a:defRPr/>
              </a:pPr>
              <a:t>11.04.2013</a:t>
            </a:fld>
            <a:endParaRPr lang="ru-RU"/>
          </a:p>
        </p:txBody>
      </p:sp>
      <p:sp>
        <p:nvSpPr>
          <p:cNvPr id="4" name="Образ слайда 3"/>
          <p:cNvSpPr>
            <a:spLocks noGrp="1" noRot="1" noChangeAspect="1"/>
          </p:cNvSpPr>
          <p:nvPr>
            <p:ph type="sldImg" idx="2"/>
          </p:nvPr>
        </p:nvSpPr>
        <p:spPr>
          <a:xfrm>
            <a:off x="66675" y="733425"/>
            <a:ext cx="6515100" cy="3665538"/>
          </a:xfrm>
          <a:prstGeom prst="rect">
            <a:avLst/>
          </a:prstGeom>
          <a:noFill/>
          <a:ln w="12700">
            <a:solidFill>
              <a:prstClr val="black"/>
            </a:solidFill>
          </a:ln>
        </p:spPr>
        <p:txBody>
          <a:bodyPr vert="horz" lIns="89785" tIns="44892" rIns="89785" bIns="44892" rtlCol="0" anchor="ctr"/>
          <a:lstStyle/>
          <a:p>
            <a:pPr lvl="0"/>
            <a:endParaRPr lang="ru-RU" noProof="0" smtClean="0"/>
          </a:p>
        </p:txBody>
      </p:sp>
      <p:sp>
        <p:nvSpPr>
          <p:cNvPr id="5" name="Заметки 4"/>
          <p:cNvSpPr>
            <a:spLocks noGrp="1"/>
          </p:cNvSpPr>
          <p:nvPr>
            <p:ph type="body" sz="quarter" idx="3"/>
          </p:nvPr>
        </p:nvSpPr>
        <p:spPr>
          <a:xfrm>
            <a:off x="664845" y="4642763"/>
            <a:ext cx="5318760" cy="4398407"/>
          </a:xfrm>
          <a:prstGeom prst="rect">
            <a:avLst/>
          </a:prstGeom>
        </p:spPr>
        <p:txBody>
          <a:bodyPr vert="horz" lIns="89785" tIns="44892" rIns="89785" bIns="44892"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283829"/>
            <a:ext cx="2880995" cy="488712"/>
          </a:xfrm>
          <a:prstGeom prst="rect">
            <a:avLst/>
          </a:prstGeom>
        </p:spPr>
        <p:txBody>
          <a:bodyPr vert="horz" lIns="89785" tIns="44892" rIns="89785" bIns="44892" rtlCol="0" anchor="b"/>
          <a:lstStyle>
            <a:lvl1pPr algn="l" fontAlgn="auto">
              <a:spcBef>
                <a:spcPts val="0"/>
              </a:spcBef>
              <a:spcAft>
                <a:spcPts val="0"/>
              </a:spcAft>
              <a:defRPr sz="1200" smtClean="0">
                <a:latin typeface="+mn-lt"/>
                <a:cs typeface="+mn-cs"/>
              </a:defRPr>
            </a:lvl1pPr>
          </a:lstStyle>
          <a:p>
            <a:pPr>
              <a:defRPr/>
            </a:pPr>
            <a:endParaRPr lang="ru-RU"/>
          </a:p>
        </p:txBody>
      </p:sp>
      <p:sp>
        <p:nvSpPr>
          <p:cNvPr id="7" name="Номер слайда 6"/>
          <p:cNvSpPr>
            <a:spLocks noGrp="1"/>
          </p:cNvSpPr>
          <p:nvPr>
            <p:ph type="sldNum" sz="quarter" idx="5"/>
          </p:nvPr>
        </p:nvSpPr>
        <p:spPr>
          <a:xfrm>
            <a:off x="3765917" y="9283829"/>
            <a:ext cx="2880995" cy="488712"/>
          </a:xfrm>
          <a:prstGeom prst="rect">
            <a:avLst/>
          </a:prstGeom>
        </p:spPr>
        <p:txBody>
          <a:bodyPr vert="horz" lIns="89785" tIns="44892" rIns="89785" bIns="44892" rtlCol="0" anchor="b"/>
          <a:lstStyle>
            <a:lvl1pPr algn="r" fontAlgn="auto">
              <a:spcBef>
                <a:spcPts val="0"/>
              </a:spcBef>
              <a:spcAft>
                <a:spcPts val="0"/>
              </a:spcAft>
              <a:defRPr sz="1200" smtClean="0">
                <a:latin typeface="+mn-lt"/>
                <a:cs typeface="+mn-cs"/>
              </a:defRPr>
            </a:lvl1pPr>
          </a:lstStyle>
          <a:p>
            <a:pPr>
              <a:defRPr/>
            </a:pPr>
            <a:fld id="{CB711EA1-CB36-4DD8-A530-6E6A46C01152}" type="slidenum">
              <a:rPr lang="ru-RU"/>
              <a:pPr>
                <a:defRPr/>
              </a:pPr>
              <a:t>‹#›</a:t>
            </a:fld>
            <a:endParaRPr lang="ru-RU"/>
          </a:p>
        </p:txBody>
      </p:sp>
    </p:spTree>
    <p:extLst>
      <p:ext uri="{BB962C8B-B14F-4D97-AF65-F5344CB8AC3E}">
        <p14:creationId xmlns:p14="http://schemas.microsoft.com/office/powerpoint/2010/main" val="380907410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Образ слайда 1"/>
          <p:cNvSpPr>
            <a:spLocks noGrp="1" noRot="1" noChangeAspect="1" noTextEdit="1"/>
          </p:cNvSpPr>
          <p:nvPr>
            <p:ph type="sldImg"/>
          </p:nvPr>
        </p:nvSpPr>
        <p:spPr bwMode="auto">
          <a:noFill/>
          <a:ln>
            <a:solidFill>
              <a:srgbClr val="000000"/>
            </a:solidFill>
            <a:miter lim="800000"/>
            <a:headEnd/>
            <a:tailEnd/>
          </a:ln>
        </p:spPr>
      </p:sp>
      <p:sp>
        <p:nvSpPr>
          <p:cNvPr id="7171"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717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129D77B-0100-4A97-87E1-541ED23B006E}" type="slidenum">
              <a:rPr lang="ru-RU"/>
              <a:pPr fontAlgn="base">
                <a:spcBef>
                  <a:spcPct val="0"/>
                </a:spcBef>
                <a:spcAft>
                  <a:spcPct val="0"/>
                </a:spcAft>
              </a:pPr>
              <a:t>1</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Образ слайда 1"/>
          <p:cNvSpPr>
            <a:spLocks noGrp="1" noRot="1" noChangeAspect="1" noTextEdit="1"/>
          </p:cNvSpPr>
          <p:nvPr>
            <p:ph type="sldImg"/>
          </p:nvPr>
        </p:nvSpPr>
        <p:spPr bwMode="auto">
          <a:noFill/>
          <a:ln>
            <a:solidFill>
              <a:srgbClr val="000000"/>
            </a:solidFill>
            <a:miter lim="800000"/>
            <a:headEnd/>
            <a:tailEnd/>
          </a:ln>
        </p:spPr>
      </p:sp>
      <p:sp>
        <p:nvSpPr>
          <p:cNvPr id="30723"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10244"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AA2CF23-D380-4845-BC12-179C5902372A}" type="slidenum">
              <a:rPr lang="ru-RU"/>
              <a:pPr fontAlgn="base">
                <a:spcBef>
                  <a:spcPct val="0"/>
                </a:spcBef>
                <a:spcAft>
                  <a:spcPct val="0"/>
                </a:spcAft>
                <a:defRPr/>
              </a:pPr>
              <a:t>10</a:t>
            </a:fld>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Образ слайда 1"/>
          <p:cNvSpPr>
            <a:spLocks noGrp="1" noRot="1" noChangeAspect="1" noTextEdit="1"/>
          </p:cNvSpPr>
          <p:nvPr>
            <p:ph type="sldImg"/>
          </p:nvPr>
        </p:nvSpPr>
        <p:spPr bwMode="auto">
          <a:noFill/>
          <a:ln>
            <a:solidFill>
              <a:srgbClr val="000000"/>
            </a:solidFill>
            <a:miter lim="800000"/>
            <a:headEnd/>
            <a:tailEnd/>
          </a:ln>
        </p:spPr>
      </p:sp>
      <p:sp>
        <p:nvSpPr>
          <p:cNvPr id="10243"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024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6C90FE9-F32F-4D8A-9A03-E1178843EE36}" type="slidenum">
              <a:rPr lang="ru-RU"/>
              <a:pPr fontAlgn="base">
                <a:spcBef>
                  <a:spcPct val="0"/>
                </a:spcBef>
                <a:spcAft>
                  <a:spcPct val="0"/>
                </a:spcAft>
              </a:pPr>
              <a:t>11</a:t>
            </a:fld>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Образ слайда 1"/>
          <p:cNvSpPr>
            <a:spLocks noGrp="1" noRot="1" noChangeAspect="1" noTextEdit="1"/>
          </p:cNvSpPr>
          <p:nvPr>
            <p:ph type="sldImg"/>
          </p:nvPr>
        </p:nvSpPr>
        <p:spPr bwMode="auto">
          <a:noFill/>
          <a:ln>
            <a:solidFill>
              <a:srgbClr val="000000"/>
            </a:solidFill>
            <a:miter lim="800000"/>
            <a:headEnd/>
            <a:tailEnd/>
          </a:ln>
        </p:spPr>
      </p:sp>
      <p:sp>
        <p:nvSpPr>
          <p:cNvPr id="10243"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smtClean="0"/>
          </a:p>
        </p:txBody>
      </p:sp>
      <p:sp>
        <p:nvSpPr>
          <p:cNvPr id="1024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6C90FE9-F32F-4D8A-9A03-E1178843EE36}" type="slidenum">
              <a:rPr lang="ru-RU"/>
              <a:pPr fontAlgn="base">
                <a:spcBef>
                  <a:spcPct val="0"/>
                </a:spcBef>
                <a:spcAft>
                  <a:spcPct val="0"/>
                </a:spcAft>
              </a:pPr>
              <a:t>12</a:t>
            </a:fld>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Образ слайда 1"/>
          <p:cNvSpPr>
            <a:spLocks noGrp="1" noRot="1" noChangeAspect="1" noTextEdit="1"/>
          </p:cNvSpPr>
          <p:nvPr>
            <p:ph type="sldImg"/>
          </p:nvPr>
        </p:nvSpPr>
        <p:spPr bwMode="auto">
          <a:noFill/>
          <a:ln>
            <a:solidFill>
              <a:srgbClr val="000000"/>
            </a:solidFill>
            <a:miter lim="800000"/>
            <a:headEnd/>
            <a:tailEnd/>
          </a:ln>
        </p:spPr>
      </p:sp>
      <p:sp>
        <p:nvSpPr>
          <p:cNvPr id="65538"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dirty="0" smtClean="0"/>
          </a:p>
        </p:txBody>
      </p:sp>
      <p:sp>
        <p:nvSpPr>
          <p:cNvPr id="10244"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D854F6-4651-4B25-8BE4-E32337E2B1E2}" type="slidenum">
              <a:rPr lang="ru-RU"/>
              <a:pPr fontAlgn="base">
                <a:spcBef>
                  <a:spcPct val="0"/>
                </a:spcBef>
                <a:spcAft>
                  <a:spcPct val="0"/>
                </a:spcAft>
                <a:defRPr/>
              </a:pPr>
              <a:t>13</a:t>
            </a:fld>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Образ слайда 1"/>
          <p:cNvSpPr>
            <a:spLocks noGrp="1" noRot="1" noChangeAspect="1" noTextEdit="1"/>
          </p:cNvSpPr>
          <p:nvPr>
            <p:ph type="sldImg"/>
          </p:nvPr>
        </p:nvSpPr>
        <p:spPr bwMode="auto">
          <a:noFill/>
          <a:ln>
            <a:solidFill>
              <a:srgbClr val="000000"/>
            </a:solidFill>
            <a:miter lim="800000"/>
            <a:headEnd/>
            <a:tailEnd/>
          </a:ln>
        </p:spPr>
      </p:sp>
      <p:sp>
        <p:nvSpPr>
          <p:cNvPr id="10243"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dirty="0" smtClean="0"/>
          </a:p>
        </p:txBody>
      </p:sp>
      <p:sp>
        <p:nvSpPr>
          <p:cNvPr id="1024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6C90FE9-F32F-4D8A-9A03-E1178843EE36}" type="slidenum">
              <a:rPr lang="ru-RU"/>
              <a:pPr fontAlgn="base">
                <a:spcBef>
                  <a:spcPct val="0"/>
                </a:spcBef>
                <a:spcAft>
                  <a:spcPct val="0"/>
                </a:spcAft>
              </a:pPr>
              <a:t>14</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Образ слайда 1"/>
          <p:cNvSpPr>
            <a:spLocks noGrp="1" noRot="1" noChangeAspect="1" noTextEdit="1"/>
          </p:cNvSpPr>
          <p:nvPr>
            <p:ph type="sldImg"/>
          </p:nvPr>
        </p:nvSpPr>
        <p:spPr bwMode="auto">
          <a:noFill/>
          <a:ln>
            <a:solidFill>
              <a:srgbClr val="000000"/>
            </a:solidFill>
            <a:miter lim="800000"/>
            <a:headEnd/>
            <a:tailEnd/>
          </a:ln>
        </p:spPr>
      </p:sp>
      <p:sp>
        <p:nvSpPr>
          <p:cNvPr id="10243"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024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6C90FE9-F32F-4D8A-9A03-E1178843EE36}" type="slidenum">
              <a:rPr lang="ru-RU"/>
              <a:pPr fontAlgn="base">
                <a:spcBef>
                  <a:spcPct val="0"/>
                </a:spcBef>
                <a:spcAft>
                  <a:spcPct val="0"/>
                </a:spcAft>
              </a:pPr>
              <a:t>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10244"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FD1D0AD-91CD-4B29-9DC9-1CBF472F4BFB}" type="slidenum">
              <a:rPr lang="ru-RU"/>
              <a:pPr fontAlgn="base">
                <a:spcBef>
                  <a:spcPct val="0"/>
                </a:spcBef>
                <a:spcAft>
                  <a:spcPct val="0"/>
                </a:spcAft>
                <a:defRPr/>
              </a:pPr>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Образ слайда 1"/>
          <p:cNvSpPr>
            <a:spLocks noGrp="1" noRot="1" noChangeAspect="1" noTextEdit="1"/>
          </p:cNvSpPr>
          <p:nvPr>
            <p:ph type="sldImg"/>
          </p:nvPr>
        </p:nvSpPr>
        <p:spPr bwMode="auto">
          <a:noFill/>
          <a:ln>
            <a:solidFill>
              <a:srgbClr val="000000"/>
            </a:solidFill>
            <a:miter lim="800000"/>
            <a:headEnd/>
            <a:tailEnd/>
          </a:ln>
        </p:spPr>
      </p:sp>
      <p:sp>
        <p:nvSpPr>
          <p:cNvPr id="24579"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10244"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ED8A83-390E-4580-8FF9-A14542351B08}" type="slidenum">
              <a:rPr lang="ru-RU"/>
              <a:pPr fontAlgn="base">
                <a:spcBef>
                  <a:spcPct val="0"/>
                </a:spcBef>
                <a:spcAft>
                  <a:spcPct val="0"/>
                </a:spcAft>
                <a:defRPr/>
              </a:pPr>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раз слайда 1"/>
          <p:cNvSpPr>
            <a:spLocks noGrp="1" noRot="1" noChangeAspect="1" noTextEdit="1"/>
          </p:cNvSpPr>
          <p:nvPr>
            <p:ph type="sldImg"/>
          </p:nvPr>
        </p:nvSpPr>
        <p:spPr bwMode="auto">
          <a:noFill/>
          <a:ln>
            <a:solidFill>
              <a:srgbClr val="000000"/>
            </a:solidFill>
            <a:miter lim="800000"/>
            <a:headEnd/>
            <a:tailEnd/>
          </a:ln>
        </p:spPr>
      </p:sp>
      <p:sp>
        <p:nvSpPr>
          <p:cNvPr id="28675"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10244"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1478EC8-7A6D-49BB-AD3D-8E226E30573C}" type="slidenum">
              <a:rPr lang="ru-RU"/>
              <a:pPr fontAlgn="base">
                <a:spcBef>
                  <a:spcPct val="0"/>
                </a:spcBef>
                <a:spcAft>
                  <a:spcPct val="0"/>
                </a:spcAft>
                <a:defRPr/>
              </a:pPr>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10244"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FD1D0AD-91CD-4B29-9DC9-1CBF472F4BFB}" type="slidenum">
              <a:rPr lang="ru-RU"/>
              <a:pPr fontAlgn="base">
                <a:spcBef>
                  <a:spcPct val="0"/>
                </a:spcBef>
                <a:spcAft>
                  <a:spcPct val="0"/>
                </a:spcAft>
                <a:defRPr/>
              </a:pPr>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Образ слайда 1"/>
          <p:cNvSpPr>
            <a:spLocks noGrp="1" noRot="1" noChangeAspect="1" noTextEdit="1"/>
          </p:cNvSpPr>
          <p:nvPr>
            <p:ph type="sldImg"/>
          </p:nvPr>
        </p:nvSpPr>
        <p:spPr bwMode="auto">
          <a:noFill/>
          <a:ln>
            <a:solidFill>
              <a:srgbClr val="000000"/>
            </a:solidFill>
            <a:miter lim="800000"/>
            <a:headEnd/>
            <a:tailEnd/>
          </a:ln>
        </p:spPr>
      </p:sp>
      <p:sp>
        <p:nvSpPr>
          <p:cNvPr id="2662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10244"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5170B64-89EB-4D72-B173-22AF9CE4AF88}" type="slidenum">
              <a:rPr lang="ru-RU"/>
              <a:pPr fontAlgn="base">
                <a:spcBef>
                  <a:spcPct val="0"/>
                </a:spcBef>
                <a:spcAft>
                  <a:spcPct val="0"/>
                </a:spcAft>
                <a:defRPr/>
              </a:pPr>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bwMode="auto">
          <a:noFill/>
          <a:ln>
            <a:solidFill>
              <a:srgbClr val="000000"/>
            </a:solidFill>
            <a:miter lim="800000"/>
            <a:headEnd/>
            <a:tailEnd/>
          </a:ln>
        </p:spPr>
      </p:sp>
      <p:sp>
        <p:nvSpPr>
          <p:cNvPr id="18435"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10244"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4350D95-BFAB-4064-BF98-C2C59E156B1B}" type="slidenum">
              <a:rPr lang="ru-RU"/>
              <a:pPr fontAlgn="base">
                <a:spcBef>
                  <a:spcPct val="0"/>
                </a:spcBef>
                <a:spcAft>
                  <a:spcPct val="0"/>
                </a:spcAft>
                <a:defRPr/>
              </a:pPr>
              <a:t>8</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p:spPr>
      </p:sp>
      <p:sp>
        <p:nvSpPr>
          <p:cNvPr id="29699"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10244"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BFD94C8-4208-4A64-A912-E2A2D2A19713}" type="slidenum">
              <a:rPr lang="ru-RU"/>
              <a:pPr fontAlgn="base">
                <a:spcBef>
                  <a:spcPct val="0"/>
                </a:spcBef>
                <a:spcAft>
                  <a:spcPct val="0"/>
                </a:spcAft>
                <a:defRPr/>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7CBEE8BF-B476-411E-B252-1147775B79C7}" type="datetimeFigureOut">
              <a:rPr lang="ru-RU"/>
              <a:pPr>
                <a:defRPr/>
              </a:pPr>
              <a:t>11.04.2013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A52F8C1-B8CB-4DAA-ADD6-1B2B5E5DBFC2}" type="slidenum">
              <a:rPr lang="ru-RU"/>
              <a:pPr>
                <a:defRPr/>
              </a:pPr>
              <a:t>‹#›</a:t>
            </a:fld>
            <a:endParaRPr lang="ru-RU"/>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8EB4F2A6-DE30-46DD-9590-CD78964D482C}" type="datetimeFigureOut">
              <a:rPr lang="ru-RU"/>
              <a:pPr>
                <a:defRPr/>
              </a:pPr>
              <a:t>11.04.2013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7155090-109A-4DF1-B64D-1706F88BC128}"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703445A1-C96A-4A61-A506-A7F6999BB4F3}" type="datetimeFigureOut">
              <a:rPr lang="ru-RU"/>
              <a:pPr>
                <a:defRPr/>
              </a:pPr>
              <a:t>11.04.2013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EFA5D44-F062-4265-BBD4-F49F6A30C7E3}"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739264A8-FE71-4A2F-B932-7296B306F4E9}" type="datetimeFigureOut">
              <a:rPr lang="ru-RU"/>
              <a:pPr>
                <a:defRPr/>
              </a:pPr>
              <a:t>11.04.2013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53E8D7B-30A0-4D08-AC86-FE41EF8B5A37}"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D0A104D3-7710-451E-A5C2-A92914577DDE}" type="datetimeFigureOut">
              <a:rPr lang="ru-RU"/>
              <a:pPr>
                <a:defRPr/>
              </a:pPr>
              <a:t>11.04.2013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F8BDE63-C9A3-4609-A83F-5BC6FBB88201}"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9CE33D6D-E2B8-4244-9A08-5BE67DC0DA10}" type="datetimeFigureOut">
              <a:rPr lang="ru-RU"/>
              <a:pPr>
                <a:defRPr/>
              </a:pPr>
              <a:t>11.04.2013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CC73ED6-2D72-46DB-84E1-2AD6582D4DB9}"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40D52AED-01C0-445B-B79E-62A5085E913B}" type="datetimeFigureOut">
              <a:rPr lang="ru-RU"/>
              <a:pPr>
                <a:defRPr/>
              </a:pPr>
              <a:t>11.04.2013</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1D62F20D-D39D-426A-94ED-A8A4AB113219}"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6D346912-273E-4986-9D6C-E88121172744}" type="datetimeFigureOut">
              <a:rPr lang="ru-RU"/>
              <a:pPr>
                <a:defRPr/>
              </a:pPr>
              <a:t>11.04.2013</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0238E81A-0646-40C6-81A1-33DD5D9BA688}"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37951F8B-8DAC-4CE6-9F78-88EE105E16F4}" type="datetimeFigureOut">
              <a:rPr lang="ru-RU"/>
              <a:pPr>
                <a:defRPr/>
              </a:pPr>
              <a:t>11.04.2013</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6343999E-A237-4FE7-ADE4-AA90903EA92A}"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E6D5C151-7FD7-4E82-AD8B-7B21EC18696A}" type="datetimeFigureOut">
              <a:rPr lang="ru-RU"/>
              <a:pPr>
                <a:defRPr/>
              </a:pPr>
              <a:t>11.04.2013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B54BE19-85A4-487D-BA3C-292D3F1281EF}"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0B962AAE-02B9-43A6-97A2-613B6D5BD9BF}" type="datetimeFigureOut">
              <a:rPr lang="ru-RU"/>
              <a:pPr>
                <a:defRPr/>
              </a:pPr>
              <a:t>11.04.2013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0A0D9C6-C4CC-400F-B401-B39A4C287521}"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0A6B319F-356B-4963-A5EB-3CDDCA7CD45F}" type="datetimeFigureOut">
              <a:rPr lang="ru-RU"/>
              <a:pPr>
                <a:defRPr/>
              </a:pPr>
              <a:t>11.04.2013</a:t>
            </a:fld>
            <a:endParaRPr lang="ru-RU"/>
          </a:p>
        </p:txBody>
      </p:sp>
      <p:sp>
        <p:nvSpPr>
          <p:cNvPr id="5" name="Нижний колонтитул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38C9B982-C665-4F9D-9443-8030E79803E1}"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png"/><Relationship Id="rId7"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www.worldbank.org/" TargetMode="External"/><Relationship Id="rId11" Type="http://schemas.openxmlformats.org/officeDocument/2006/relationships/image" Target="../media/image13.png"/><Relationship Id="rId5" Type="http://schemas.openxmlformats.org/officeDocument/2006/relationships/image" Target="../media/image8.png"/><Relationship Id="rId10" Type="http://schemas.openxmlformats.org/officeDocument/2006/relationships/image" Target="../media/image12.png"/><Relationship Id="rId4" Type="http://schemas.openxmlformats.org/officeDocument/2006/relationships/image" Target="../media/image7.png"/><Relationship Id="rId9"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pic>
        <p:nvPicPr>
          <p:cNvPr id="2051" name="Picture 3" descr="E:\rtc_prezent_png\rtc_shapka.png"/>
          <p:cNvPicPr>
            <a:picLocks noChangeAspect="1" noChangeArrowheads="1"/>
          </p:cNvPicPr>
          <p:nvPr/>
        </p:nvPicPr>
        <p:blipFill>
          <a:blip r:embed="rId4" cstate="print"/>
          <a:srcRect/>
          <a:stretch>
            <a:fillRect/>
          </a:stretch>
        </p:blipFill>
        <p:spPr bwMode="auto">
          <a:xfrm>
            <a:off x="-14288" y="-20638"/>
            <a:ext cx="9158288" cy="1177926"/>
          </a:xfrm>
          <a:prstGeom prst="rect">
            <a:avLst/>
          </a:prstGeom>
          <a:noFill/>
          <a:ln w="9525">
            <a:noFill/>
            <a:miter lim="800000"/>
            <a:headEnd/>
            <a:tailEnd/>
          </a:ln>
        </p:spPr>
      </p:pic>
      <p:sp>
        <p:nvSpPr>
          <p:cNvPr id="2" name="Заголовок 1"/>
          <p:cNvSpPr>
            <a:spLocks noGrp="1"/>
          </p:cNvSpPr>
          <p:nvPr>
            <p:ph type="title"/>
          </p:nvPr>
        </p:nvSpPr>
        <p:spPr/>
        <p:txBody>
          <a:bodyPr/>
          <a:lstStyle/>
          <a:p>
            <a:pPr algn="r"/>
            <a:r>
              <a:rPr lang="ru-RU" sz="3400" dirty="0" smtClean="0">
                <a:solidFill>
                  <a:schemeClr val="bg1"/>
                </a:solidFill>
              </a:rPr>
              <a:t/>
            </a:r>
            <a:br>
              <a:rPr lang="ru-RU" sz="3400" dirty="0" smtClean="0">
                <a:solidFill>
                  <a:schemeClr val="bg1"/>
                </a:solidFill>
              </a:rPr>
            </a:br>
            <a:endParaRPr lang="ru-RU" sz="3000" dirty="0" smtClean="0">
              <a:solidFill>
                <a:schemeClr val="bg1"/>
              </a:solidFill>
            </a:endParaRPr>
          </a:p>
        </p:txBody>
      </p:sp>
      <p:sp>
        <p:nvSpPr>
          <p:cNvPr id="3" name="Объект 2"/>
          <p:cNvSpPr>
            <a:spLocks noGrp="1"/>
          </p:cNvSpPr>
          <p:nvPr>
            <p:ph sz="half" idx="1"/>
          </p:nvPr>
        </p:nvSpPr>
        <p:spPr>
          <a:xfrm>
            <a:off x="457200" y="1200151"/>
            <a:ext cx="4038600" cy="3747863"/>
          </a:xfrm>
        </p:spPr>
        <p:txBody>
          <a:bodyPr/>
          <a:lstStyle/>
          <a:p>
            <a:pPr marL="0" indent="0">
              <a:buNone/>
            </a:pPr>
            <a:r>
              <a:rPr lang="ru-RU" dirty="0">
                <a:solidFill>
                  <a:schemeClr val="bg1"/>
                </a:solidFill>
              </a:rPr>
              <a:t>Развитие системы ОКО в России:</a:t>
            </a:r>
            <a:br>
              <a:rPr lang="ru-RU" dirty="0">
                <a:solidFill>
                  <a:schemeClr val="bg1"/>
                </a:solidFill>
              </a:rPr>
            </a:br>
            <a:r>
              <a:rPr lang="ru-RU" dirty="0">
                <a:solidFill>
                  <a:schemeClr val="bg1"/>
                </a:solidFill>
              </a:rPr>
              <a:t> уроки и </a:t>
            </a:r>
            <a:r>
              <a:rPr lang="ru-RU" dirty="0" smtClean="0">
                <a:solidFill>
                  <a:schemeClr val="bg1"/>
                </a:solidFill>
              </a:rPr>
              <a:t>перспективы</a:t>
            </a:r>
            <a:endParaRPr lang="en-US" dirty="0" smtClean="0">
              <a:solidFill>
                <a:schemeClr val="bg1"/>
              </a:solidFill>
            </a:endParaRPr>
          </a:p>
          <a:p>
            <a:pPr marL="0" indent="0">
              <a:buNone/>
            </a:pPr>
            <a:endParaRPr lang="en-US" dirty="0">
              <a:solidFill>
                <a:schemeClr val="bg1"/>
              </a:solidFill>
            </a:endParaRPr>
          </a:p>
          <a:p>
            <a:pPr marL="0" indent="0">
              <a:buNone/>
            </a:pPr>
            <a:endParaRPr lang="en-US" sz="1600" dirty="0" smtClean="0">
              <a:solidFill>
                <a:schemeClr val="bg1"/>
              </a:solidFill>
            </a:endParaRPr>
          </a:p>
          <a:p>
            <a:pPr marL="0" indent="0">
              <a:buNone/>
            </a:pPr>
            <a:endParaRPr lang="en-US" sz="1600" dirty="0">
              <a:solidFill>
                <a:schemeClr val="bg1"/>
              </a:solidFill>
            </a:endParaRPr>
          </a:p>
          <a:p>
            <a:pPr marL="0" indent="0">
              <a:buNone/>
            </a:pPr>
            <a:endParaRPr lang="en-US" sz="1600" dirty="0" smtClean="0">
              <a:solidFill>
                <a:schemeClr val="bg1"/>
              </a:solidFill>
            </a:endParaRPr>
          </a:p>
          <a:p>
            <a:pPr marL="0" indent="0">
              <a:buNone/>
            </a:pPr>
            <a:r>
              <a:rPr lang="ru-RU" sz="1600" dirty="0" err="1" smtClean="0">
                <a:solidFill>
                  <a:schemeClr val="bg1"/>
                </a:solidFill>
              </a:rPr>
              <a:t>Болотов</a:t>
            </a:r>
            <a:r>
              <a:rPr lang="ru-RU" sz="1600" dirty="0" smtClean="0">
                <a:solidFill>
                  <a:schemeClr val="bg1"/>
                </a:solidFill>
              </a:rPr>
              <a:t> </a:t>
            </a:r>
            <a:r>
              <a:rPr lang="ru-RU" sz="1600" dirty="0">
                <a:solidFill>
                  <a:schemeClr val="bg1"/>
                </a:solidFill>
              </a:rPr>
              <a:t>В.А.,</a:t>
            </a:r>
          </a:p>
          <a:p>
            <a:pPr marL="0" indent="0">
              <a:buNone/>
            </a:pPr>
            <a:r>
              <a:rPr lang="ru-RU" sz="1600" dirty="0">
                <a:solidFill>
                  <a:schemeClr val="bg1"/>
                </a:solidFill>
              </a:rPr>
              <a:t>вице-президент Российской академии образования</a:t>
            </a:r>
          </a:p>
          <a:p>
            <a:pPr marL="0" indent="0">
              <a:buNone/>
            </a:pPr>
            <a:endParaRPr lang="en-US" sz="1600" dirty="0" smtClean="0">
              <a:solidFill>
                <a:schemeClr val="bg1"/>
              </a:solidFill>
            </a:endParaRPr>
          </a:p>
          <a:p>
            <a:pPr marL="0" indent="0">
              <a:buNone/>
            </a:pPr>
            <a:endParaRPr lang="en-US" sz="1600" dirty="0" smtClean="0">
              <a:solidFill>
                <a:schemeClr val="bg1"/>
              </a:solidFill>
            </a:endParaRPr>
          </a:p>
          <a:p>
            <a:pPr marL="0" indent="0">
              <a:buNone/>
            </a:pPr>
            <a:endParaRPr lang="en-US" sz="1600" dirty="0">
              <a:solidFill>
                <a:schemeClr val="bg1"/>
              </a:solidFill>
            </a:endParaRPr>
          </a:p>
          <a:p>
            <a:pPr marL="0" indent="0">
              <a:buNone/>
            </a:pPr>
            <a:endParaRPr lang="ru-RU" dirty="0"/>
          </a:p>
        </p:txBody>
      </p:sp>
      <p:sp>
        <p:nvSpPr>
          <p:cNvPr id="4" name="Объект 3"/>
          <p:cNvSpPr>
            <a:spLocks noGrp="1"/>
          </p:cNvSpPr>
          <p:nvPr>
            <p:ph sz="half" idx="2"/>
          </p:nvPr>
        </p:nvSpPr>
        <p:spPr>
          <a:xfrm>
            <a:off x="4648200" y="1200150"/>
            <a:ext cx="4038600" cy="3747863"/>
          </a:xfrm>
        </p:spPr>
        <p:txBody>
          <a:bodyPr/>
          <a:lstStyle/>
          <a:p>
            <a:pPr marL="0" indent="0" algn="r">
              <a:buNone/>
            </a:pPr>
            <a:r>
              <a:rPr lang="en-US" sz="2600" dirty="0">
                <a:solidFill>
                  <a:schemeClr val="bg1"/>
                </a:solidFill>
              </a:rPr>
              <a:t>Development of the system of quality assessment in education in Russia:</a:t>
            </a:r>
            <a:r>
              <a:rPr lang="ru-RU" sz="2600" dirty="0">
                <a:solidFill>
                  <a:schemeClr val="bg1"/>
                </a:solidFill>
              </a:rPr>
              <a:t/>
            </a:r>
            <a:br>
              <a:rPr lang="ru-RU" sz="2600" dirty="0">
                <a:solidFill>
                  <a:schemeClr val="bg1"/>
                </a:solidFill>
              </a:rPr>
            </a:br>
            <a:r>
              <a:rPr lang="en-US" sz="2600" dirty="0">
                <a:solidFill>
                  <a:schemeClr val="bg1"/>
                </a:solidFill>
              </a:rPr>
              <a:t>Lessons </a:t>
            </a:r>
            <a:r>
              <a:rPr lang="en-US" sz="2600" dirty="0" smtClean="0">
                <a:solidFill>
                  <a:schemeClr val="bg1"/>
                </a:solidFill>
              </a:rPr>
              <a:t>and Prospects</a:t>
            </a:r>
          </a:p>
          <a:p>
            <a:pPr marL="0" indent="0" algn="r">
              <a:buNone/>
            </a:pPr>
            <a:endParaRPr lang="en-US" sz="1600" dirty="0" smtClean="0">
              <a:solidFill>
                <a:schemeClr val="bg1"/>
              </a:solidFill>
            </a:endParaRPr>
          </a:p>
          <a:p>
            <a:pPr marL="0" indent="0" algn="r">
              <a:buNone/>
            </a:pPr>
            <a:endParaRPr lang="en-US" sz="1600" dirty="0" smtClean="0">
              <a:solidFill>
                <a:schemeClr val="bg1"/>
              </a:solidFill>
            </a:endParaRPr>
          </a:p>
          <a:p>
            <a:pPr marL="0" indent="0" algn="r">
              <a:buNone/>
            </a:pPr>
            <a:endParaRPr lang="en-US" sz="1600" dirty="0">
              <a:solidFill>
                <a:schemeClr val="bg1"/>
              </a:solidFill>
            </a:endParaRPr>
          </a:p>
          <a:p>
            <a:pPr marL="0" indent="0" algn="r">
              <a:buNone/>
            </a:pPr>
            <a:endParaRPr lang="en-US" sz="1600" dirty="0" smtClean="0">
              <a:solidFill>
                <a:schemeClr val="bg1"/>
              </a:solidFill>
            </a:endParaRPr>
          </a:p>
          <a:p>
            <a:pPr marL="0" indent="0" algn="r">
              <a:buNone/>
            </a:pPr>
            <a:r>
              <a:rPr lang="en-US" sz="1600" dirty="0">
                <a:solidFill>
                  <a:schemeClr val="bg1"/>
                </a:solidFill>
              </a:rPr>
              <a:t>Victor A. </a:t>
            </a:r>
            <a:r>
              <a:rPr lang="en-US" sz="1600" dirty="0" err="1">
                <a:solidFill>
                  <a:schemeClr val="bg1"/>
                </a:solidFill>
              </a:rPr>
              <a:t>Bolotov</a:t>
            </a:r>
            <a:r>
              <a:rPr lang="en-US" sz="1600" dirty="0">
                <a:solidFill>
                  <a:schemeClr val="bg1"/>
                </a:solidFill>
              </a:rPr>
              <a:t>,</a:t>
            </a:r>
          </a:p>
          <a:p>
            <a:pPr marL="0" indent="0" algn="r">
              <a:buNone/>
            </a:pPr>
            <a:r>
              <a:rPr lang="en-US" sz="1600" dirty="0">
                <a:solidFill>
                  <a:schemeClr val="bg1"/>
                </a:solidFill>
              </a:rPr>
              <a:t>Vice president of the Russian Academy of Education</a:t>
            </a:r>
          </a:p>
          <a:p>
            <a:pPr marL="0" indent="0">
              <a:buNone/>
            </a:pPr>
            <a:endParaRPr lang="ru-RU" dirty="0"/>
          </a:p>
        </p:txBody>
      </p:sp>
      <p:sp>
        <p:nvSpPr>
          <p:cNvPr id="17" name="Прямоугольник 16"/>
          <p:cNvSpPr/>
          <p:nvPr/>
        </p:nvSpPr>
        <p:spPr>
          <a:xfrm>
            <a:off x="611560" y="46487"/>
            <a:ext cx="7272808" cy="954107"/>
          </a:xfrm>
          <a:prstGeom prst="rect">
            <a:avLst/>
          </a:prstGeom>
        </p:spPr>
        <p:txBody>
          <a:bodyPr wrap="square">
            <a:spAutoFit/>
          </a:bodyPr>
          <a:lstStyle/>
          <a:p>
            <a:pPr marL="342900" indent="-342900" algn="ctr">
              <a:spcBef>
                <a:spcPct val="20000"/>
              </a:spcBef>
            </a:pPr>
            <a:endParaRPr lang="ru-RU" sz="1400" dirty="0" smtClean="0">
              <a:solidFill>
                <a:schemeClr val="bg1"/>
              </a:solidFill>
              <a:latin typeface="Arial" pitchFamily="34" charset="0"/>
              <a:cs typeface="Arial" pitchFamily="34" charset="0"/>
            </a:endParaRPr>
          </a:p>
          <a:p>
            <a:pPr algn="ctr"/>
            <a:r>
              <a:rPr lang="ru-RU" sz="1400" b="1" dirty="0" smtClean="0">
                <a:solidFill>
                  <a:schemeClr val="bg1"/>
                </a:solidFill>
                <a:latin typeface="Arial" pitchFamily="34" charset="0"/>
                <a:cs typeface="Arial" pitchFamily="34" charset="0"/>
              </a:rPr>
              <a:t>Международный форум</a:t>
            </a:r>
            <a:r>
              <a:rPr lang="ru-RU" sz="1400" b="1" dirty="0">
                <a:solidFill>
                  <a:schemeClr val="bg1"/>
                </a:solidFill>
                <a:latin typeface="Arial" pitchFamily="34" charset="0"/>
                <a:cs typeface="Arial" pitchFamily="34" charset="0"/>
              </a:rPr>
              <a:t/>
            </a:r>
            <a:br>
              <a:rPr lang="ru-RU" sz="1400" b="1" dirty="0">
                <a:solidFill>
                  <a:schemeClr val="bg1"/>
                </a:solidFill>
                <a:latin typeface="Arial" pitchFamily="34" charset="0"/>
                <a:cs typeface="Arial" pitchFamily="34" charset="0"/>
              </a:rPr>
            </a:br>
            <a:r>
              <a:rPr lang="ru-RU" sz="1400" b="1" dirty="0">
                <a:solidFill>
                  <a:schemeClr val="bg1"/>
                </a:solidFill>
                <a:latin typeface="Arial" pitchFamily="34" charset="0"/>
                <a:cs typeface="Arial" pitchFamily="34" charset="0"/>
              </a:rPr>
              <a:t>«ЕВРАЗИЙСКИЙ ОБРАЗОВАТЕЛЬНЫЙ ДИАЛОГ»</a:t>
            </a:r>
            <a:endParaRPr lang="ru-RU" sz="1400" dirty="0">
              <a:solidFill>
                <a:schemeClr val="bg1"/>
              </a:solidFill>
              <a:latin typeface="Arial" pitchFamily="34" charset="0"/>
              <a:cs typeface="Arial" pitchFamily="34" charset="0"/>
            </a:endParaRPr>
          </a:p>
          <a:p>
            <a:pPr algn="ctr"/>
            <a:r>
              <a:rPr lang="ru-RU" sz="1400" b="1" dirty="0">
                <a:solidFill>
                  <a:schemeClr val="bg1"/>
                </a:solidFill>
                <a:latin typeface="Arial" pitchFamily="34" charset="0"/>
                <a:cs typeface="Arial" pitchFamily="34" charset="0"/>
              </a:rPr>
              <a:t>г. Ярославль, 17-19 апреля 2013 года </a:t>
            </a:r>
            <a:endParaRPr lang="ru-RU" sz="1400" dirty="0">
              <a:solidFill>
                <a:schemeClr val="bg1"/>
              </a:solidFill>
              <a:latin typeface="Arial" pitchFamily="34" charset="0"/>
              <a:cs typeface="Arial" pitchFamily="34" charset="0"/>
            </a:endParaRPr>
          </a:p>
        </p:txBody>
      </p:sp>
      <p:sp>
        <p:nvSpPr>
          <p:cNvPr id="18" name="Прямоугольник 8"/>
          <p:cNvSpPr>
            <a:spLocks noChangeArrowheads="1"/>
          </p:cNvSpPr>
          <p:nvPr/>
        </p:nvSpPr>
        <p:spPr bwMode="auto">
          <a:xfrm>
            <a:off x="2699792" y="3723879"/>
            <a:ext cx="6048673" cy="338554"/>
          </a:xfrm>
          <a:prstGeom prst="rect">
            <a:avLst/>
          </a:prstGeom>
          <a:noFill/>
          <a:ln w="9525">
            <a:noFill/>
            <a:miter lim="800000"/>
            <a:headEnd/>
            <a:tailEnd/>
          </a:ln>
        </p:spPr>
        <p:txBody>
          <a:bodyPr wrap="square">
            <a:spAutoFit/>
          </a:bodyPr>
          <a:lstStyle/>
          <a:p>
            <a:pPr algn="r"/>
            <a:endParaRPr lang="en-US" sz="1600" dirty="0">
              <a:solidFill>
                <a:schemeClr val="bg1"/>
              </a:solidFill>
            </a:endParaRPr>
          </a:p>
        </p:txBody>
      </p:sp>
      <p:pic>
        <p:nvPicPr>
          <p:cNvPr id="1026" name="Picture 2" descr="http://www.forum.yar.ru/fileadmin/obr_forum1/shabl/images/logo95.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536" y="46487"/>
            <a:ext cx="723900" cy="9048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3" descr="E:\rtc_prezent_png\rtc_shapka.png"/>
          <p:cNvPicPr>
            <a:picLocks noChangeAspect="1" noChangeArrowheads="1"/>
          </p:cNvPicPr>
          <p:nvPr/>
        </p:nvPicPr>
        <p:blipFill>
          <a:blip r:embed="rId3" cstate="print"/>
          <a:srcRect/>
          <a:stretch>
            <a:fillRect/>
          </a:stretch>
        </p:blipFill>
        <p:spPr bwMode="auto">
          <a:xfrm>
            <a:off x="-14288" y="-20638"/>
            <a:ext cx="9158288" cy="1177926"/>
          </a:xfrm>
          <a:prstGeom prst="rect">
            <a:avLst/>
          </a:prstGeom>
          <a:noFill/>
          <a:ln w="9525">
            <a:noFill/>
            <a:miter lim="800000"/>
            <a:headEnd/>
            <a:tailEnd/>
          </a:ln>
        </p:spPr>
      </p:pic>
      <p:sp>
        <p:nvSpPr>
          <p:cNvPr id="2" name="Заголовок 1"/>
          <p:cNvSpPr>
            <a:spLocks noGrp="1"/>
          </p:cNvSpPr>
          <p:nvPr>
            <p:ph type="ctrTitle"/>
          </p:nvPr>
        </p:nvSpPr>
        <p:spPr>
          <a:xfrm>
            <a:off x="608237" y="123825"/>
            <a:ext cx="2955651" cy="828675"/>
          </a:xfrm>
        </p:spPr>
        <p:txBody>
          <a:bodyPr/>
          <a:lstStyle/>
          <a:p>
            <a:pPr algn="l" eaLnBrk="1" hangingPunct="1">
              <a:defRPr/>
            </a:pPr>
            <a:r>
              <a:rPr lang="ru-RU" sz="2600" dirty="0" smtClean="0">
                <a:solidFill>
                  <a:schemeClr val="bg1">
                    <a:lumMod val="95000"/>
                  </a:schemeClr>
                </a:solidFill>
              </a:rPr>
              <a:t>ЗАВТРАШНИЙ ДЕНЬ ЕГЭ</a:t>
            </a:r>
            <a:endParaRPr lang="ru-RU" sz="2600" dirty="0" smtClean="0">
              <a:solidFill>
                <a:schemeClr val="bg1">
                  <a:lumMod val="95000"/>
                </a:schemeClr>
              </a:solidFill>
              <a:latin typeface="+mn-lt"/>
            </a:endParaRPr>
          </a:p>
        </p:txBody>
      </p:sp>
      <p:sp>
        <p:nvSpPr>
          <p:cNvPr id="15364" name="Подзаголовок 2"/>
          <p:cNvSpPr txBox="1">
            <a:spLocks/>
          </p:cNvSpPr>
          <p:nvPr/>
        </p:nvSpPr>
        <p:spPr bwMode="auto">
          <a:xfrm>
            <a:off x="57150" y="1000114"/>
            <a:ext cx="3938786" cy="4000500"/>
          </a:xfrm>
          <a:prstGeom prst="rect">
            <a:avLst/>
          </a:prstGeom>
          <a:noFill/>
          <a:ln w="9525">
            <a:noFill/>
            <a:miter lim="800000"/>
            <a:headEnd/>
            <a:tailEnd/>
          </a:ln>
        </p:spPr>
        <p:txBody>
          <a:bodyPr/>
          <a:lstStyle/>
          <a:p>
            <a:pPr algn="just">
              <a:buFont typeface="Arial" charset="0"/>
              <a:buChar char="•"/>
            </a:pPr>
            <a:r>
              <a:rPr lang="ru-RU" sz="2600" dirty="0" smtClean="0">
                <a:latin typeface="+mn-lt"/>
              </a:rPr>
              <a:t> </a:t>
            </a:r>
            <a:r>
              <a:rPr lang="ru-RU" dirty="0" smtClean="0">
                <a:latin typeface="+mn-lt"/>
              </a:rPr>
              <a:t>Совершенствование содержания КИМ (ориентация на компетентности)</a:t>
            </a:r>
          </a:p>
          <a:p>
            <a:pPr algn="just">
              <a:buFont typeface="Arial" charset="0"/>
              <a:buChar char="•"/>
            </a:pPr>
            <a:r>
              <a:rPr lang="ru-RU" dirty="0" smtClean="0">
                <a:latin typeface="+mn-lt"/>
              </a:rPr>
              <a:t> </a:t>
            </a:r>
            <a:r>
              <a:rPr lang="ru-RU" dirty="0">
                <a:latin typeface="+mn-lt"/>
              </a:rPr>
              <a:t>Введение базового и профильного уровней ЕГЭ по обязательным предметам (математика и русский)</a:t>
            </a:r>
          </a:p>
          <a:p>
            <a:pPr algn="just">
              <a:buFont typeface="Arial" charset="0"/>
              <a:buChar char="•"/>
            </a:pPr>
            <a:r>
              <a:rPr lang="ru-RU" dirty="0" smtClean="0">
                <a:latin typeface="+mn-lt"/>
              </a:rPr>
              <a:t> Повышение </a:t>
            </a:r>
            <a:r>
              <a:rPr lang="ru-RU" dirty="0">
                <a:latin typeface="+mn-lt"/>
              </a:rPr>
              <a:t>информационной безопасности процедуры экзамена</a:t>
            </a:r>
          </a:p>
          <a:p>
            <a:pPr algn="just">
              <a:buFont typeface="Arial" charset="0"/>
              <a:buChar char="•"/>
            </a:pPr>
            <a:r>
              <a:rPr lang="ru-RU" dirty="0" smtClean="0">
                <a:latin typeface="+mn-lt"/>
              </a:rPr>
              <a:t> Определение </a:t>
            </a:r>
            <a:r>
              <a:rPr lang="ru-RU" dirty="0">
                <a:latin typeface="+mn-lt"/>
              </a:rPr>
              <a:t>роли и места ЕГЭ в оценке работы учителей и эффективности деятельности образовательных учреждений.</a:t>
            </a:r>
          </a:p>
          <a:p>
            <a:pPr algn="just">
              <a:buFont typeface="Arial" charset="0"/>
              <a:buChar char="•"/>
            </a:pPr>
            <a:r>
              <a:rPr lang="ru-RU" dirty="0">
                <a:latin typeface="+mn-lt"/>
              </a:rPr>
              <a:t> </a:t>
            </a:r>
            <a:r>
              <a:rPr lang="ru-RU" b="1" dirty="0">
                <a:solidFill>
                  <a:srgbClr val="FF0000"/>
                </a:solidFill>
                <a:latin typeface="+mn-lt"/>
              </a:rPr>
              <a:t>Мониторинги!</a:t>
            </a:r>
            <a:endParaRPr lang="ru-RU" dirty="0">
              <a:solidFill>
                <a:srgbClr val="FF0000"/>
              </a:solidFill>
              <a:latin typeface="+mn-lt"/>
            </a:endParaRPr>
          </a:p>
          <a:p>
            <a:pPr algn="just"/>
            <a:endParaRPr lang="ru-RU" sz="2600" b="1" dirty="0"/>
          </a:p>
          <a:p>
            <a:pPr algn="just"/>
            <a:endParaRPr lang="ru-RU" sz="2600" dirty="0"/>
          </a:p>
        </p:txBody>
      </p:sp>
      <p:sp>
        <p:nvSpPr>
          <p:cNvPr id="5" name="Заголовок 1"/>
          <p:cNvSpPr txBox="1">
            <a:spLocks/>
          </p:cNvSpPr>
          <p:nvPr/>
        </p:nvSpPr>
        <p:spPr bwMode="auto">
          <a:xfrm>
            <a:off x="3779912" y="123478"/>
            <a:ext cx="4748561" cy="8286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r">
              <a:defRPr/>
            </a:pPr>
            <a:r>
              <a:rPr lang="en-US" sz="2600" dirty="0">
                <a:solidFill>
                  <a:schemeClr val="bg1">
                    <a:lumMod val="95000"/>
                  </a:schemeClr>
                </a:solidFill>
              </a:rPr>
              <a:t>UNIFIED STATE EXAM </a:t>
            </a:r>
            <a:r>
              <a:rPr lang="en-US" sz="2600" dirty="0" smtClean="0">
                <a:solidFill>
                  <a:schemeClr val="bg1">
                    <a:lumMod val="95000"/>
                  </a:schemeClr>
                </a:solidFill>
              </a:rPr>
              <a:t>TOMORROW</a:t>
            </a:r>
          </a:p>
        </p:txBody>
      </p:sp>
      <p:sp>
        <p:nvSpPr>
          <p:cNvPr id="6" name="Подзаголовок 2"/>
          <p:cNvSpPr txBox="1">
            <a:spLocks/>
          </p:cNvSpPr>
          <p:nvPr/>
        </p:nvSpPr>
        <p:spPr bwMode="auto">
          <a:xfrm>
            <a:off x="4589687" y="1019522"/>
            <a:ext cx="3938786" cy="4000500"/>
          </a:xfrm>
          <a:prstGeom prst="rect">
            <a:avLst/>
          </a:prstGeom>
          <a:noFill/>
          <a:ln w="9525">
            <a:noFill/>
            <a:miter lim="800000"/>
            <a:headEnd/>
            <a:tailEnd/>
          </a:ln>
        </p:spPr>
        <p:txBody>
          <a:bodyPr/>
          <a:lstStyle/>
          <a:p>
            <a:pPr algn="just">
              <a:buFont typeface="Arial" charset="0"/>
              <a:buChar char="•"/>
            </a:pPr>
            <a:r>
              <a:rPr lang="ru-RU" sz="2600" dirty="0" smtClean="0">
                <a:latin typeface="+mn-lt"/>
              </a:rPr>
              <a:t> </a:t>
            </a:r>
            <a:r>
              <a:rPr lang="en-US" dirty="0" smtClean="0">
                <a:latin typeface="+mn-lt"/>
              </a:rPr>
              <a:t>Improving </a:t>
            </a:r>
            <a:r>
              <a:rPr lang="en-US" dirty="0">
                <a:latin typeface="+mn-lt"/>
              </a:rPr>
              <a:t>the content of measuring and control </a:t>
            </a:r>
            <a:r>
              <a:rPr lang="en-US" dirty="0" smtClean="0">
                <a:latin typeface="+mn-lt"/>
              </a:rPr>
              <a:t>materials </a:t>
            </a:r>
            <a:r>
              <a:rPr lang="ru-RU" dirty="0" smtClean="0">
                <a:latin typeface="+mn-lt"/>
              </a:rPr>
              <a:t>(</a:t>
            </a:r>
            <a:r>
              <a:rPr lang="en-US" dirty="0" smtClean="0">
                <a:latin typeface="+mn-lt"/>
              </a:rPr>
              <a:t>focusing on competences</a:t>
            </a:r>
            <a:r>
              <a:rPr lang="ru-RU" dirty="0" smtClean="0">
                <a:latin typeface="+mn-lt"/>
              </a:rPr>
              <a:t>)</a:t>
            </a:r>
          </a:p>
          <a:p>
            <a:pPr algn="just">
              <a:buFont typeface="Arial" charset="0"/>
              <a:buChar char="•"/>
            </a:pPr>
            <a:r>
              <a:rPr lang="ru-RU" dirty="0" smtClean="0">
                <a:latin typeface="+mn-lt"/>
              </a:rPr>
              <a:t> </a:t>
            </a:r>
            <a:r>
              <a:rPr lang="en-US" dirty="0" smtClean="0">
                <a:latin typeface="+mn-lt"/>
              </a:rPr>
              <a:t>Introduction of basic and advanced levels of USE for compulsory subjects </a:t>
            </a:r>
            <a:r>
              <a:rPr lang="ru-RU" dirty="0" smtClean="0">
                <a:latin typeface="+mn-lt"/>
              </a:rPr>
              <a:t>(</a:t>
            </a:r>
            <a:r>
              <a:rPr lang="en-US" dirty="0" smtClean="0">
                <a:latin typeface="+mn-lt"/>
              </a:rPr>
              <a:t>mathematics and Russian language</a:t>
            </a:r>
            <a:r>
              <a:rPr lang="ru-RU" dirty="0" smtClean="0">
                <a:latin typeface="+mn-lt"/>
              </a:rPr>
              <a:t>)</a:t>
            </a:r>
            <a:endParaRPr lang="ru-RU" dirty="0">
              <a:latin typeface="+mn-lt"/>
            </a:endParaRPr>
          </a:p>
          <a:p>
            <a:pPr algn="just">
              <a:buFont typeface="Arial" charset="0"/>
              <a:buChar char="•"/>
            </a:pPr>
            <a:r>
              <a:rPr lang="ru-RU" dirty="0" smtClean="0">
                <a:latin typeface="+mn-lt"/>
              </a:rPr>
              <a:t> </a:t>
            </a:r>
            <a:r>
              <a:rPr lang="en-US" dirty="0" smtClean="0">
                <a:latin typeface="+mn-lt"/>
              </a:rPr>
              <a:t>Increasing information security of exam’s procedure</a:t>
            </a:r>
            <a:endParaRPr lang="ru-RU" dirty="0">
              <a:latin typeface="+mn-lt"/>
            </a:endParaRPr>
          </a:p>
          <a:p>
            <a:pPr algn="just">
              <a:buFont typeface="Arial" charset="0"/>
              <a:buChar char="•"/>
            </a:pPr>
            <a:r>
              <a:rPr lang="ru-RU" dirty="0" smtClean="0">
                <a:latin typeface="+mn-lt"/>
              </a:rPr>
              <a:t> </a:t>
            </a:r>
            <a:r>
              <a:rPr lang="en-US" dirty="0" smtClean="0">
                <a:latin typeface="+mn-lt"/>
              </a:rPr>
              <a:t>Defining the role of USE in assessment of teachers’ work and performance of educational institutions</a:t>
            </a:r>
            <a:r>
              <a:rPr lang="ru-RU" dirty="0" smtClean="0">
                <a:latin typeface="+mn-lt"/>
              </a:rPr>
              <a:t>.</a:t>
            </a:r>
            <a:endParaRPr lang="ru-RU" dirty="0">
              <a:latin typeface="+mn-lt"/>
            </a:endParaRPr>
          </a:p>
          <a:p>
            <a:pPr algn="just">
              <a:buFont typeface="Arial" charset="0"/>
              <a:buChar char="•"/>
            </a:pPr>
            <a:r>
              <a:rPr lang="ru-RU" dirty="0">
                <a:latin typeface="+mn-lt"/>
              </a:rPr>
              <a:t> </a:t>
            </a:r>
            <a:r>
              <a:rPr lang="en-US" b="1" dirty="0" smtClean="0">
                <a:solidFill>
                  <a:srgbClr val="FF0000"/>
                </a:solidFill>
                <a:latin typeface="+mn-lt"/>
              </a:rPr>
              <a:t>Monitorings! </a:t>
            </a:r>
            <a:endParaRPr lang="ru-RU" dirty="0">
              <a:solidFill>
                <a:srgbClr val="FF0000"/>
              </a:solidFill>
              <a:latin typeface="+mn-lt"/>
            </a:endParaRPr>
          </a:p>
          <a:p>
            <a:pPr algn="just"/>
            <a:endParaRPr lang="ru-RU" sz="2600" b="1" dirty="0"/>
          </a:p>
          <a:p>
            <a:pPr algn="just"/>
            <a:endParaRPr lang="ru-RU" sz="2600" dirty="0"/>
          </a:p>
        </p:txBody>
      </p:sp>
    </p:spTree>
    <p:extLst>
      <p:ext uri="{BB962C8B-B14F-4D97-AF65-F5344CB8AC3E}">
        <p14:creationId xmlns:p14="http://schemas.microsoft.com/office/powerpoint/2010/main" val="16738100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E:\rtc_prezent_png\rtc_shapka.png"/>
          <p:cNvPicPr>
            <a:picLocks noChangeAspect="1" noChangeArrowheads="1"/>
          </p:cNvPicPr>
          <p:nvPr/>
        </p:nvPicPr>
        <p:blipFill>
          <a:blip r:embed="rId3" cstate="print"/>
          <a:srcRect/>
          <a:stretch>
            <a:fillRect/>
          </a:stretch>
        </p:blipFill>
        <p:spPr bwMode="auto">
          <a:xfrm>
            <a:off x="-14288" y="-20638"/>
            <a:ext cx="9158288" cy="1177926"/>
          </a:xfrm>
          <a:prstGeom prst="rect">
            <a:avLst/>
          </a:prstGeom>
          <a:noFill/>
          <a:ln w="9525">
            <a:noFill/>
            <a:miter lim="800000"/>
            <a:headEnd/>
            <a:tailEnd/>
          </a:ln>
        </p:spPr>
      </p:pic>
      <p:sp>
        <p:nvSpPr>
          <p:cNvPr id="2" name="Заголовок 1"/>
          <p:cNvSpPr>
            <a:spLocks noGrp="1"/>
          </p:cNvSpPr>
          <p:nvPr>
            <p:ph type="ctrTitle"/>
          </p:nvPr>
        </p:nvSpPr>
        <p:spPr>
          <a:xfrm>
            <a:off x="323527" y="123478"/>
            <a:ext cx="3744417" cy="828675"/>
          </a:xfrm>
        </p:spPr>
        <p:txBody>
          <a:bodyPr/>
          <a:lstStyle/>
          <a:p>
            <a:pPr algn="l"/>
            <a:r>
              <a:rPr lang="ru-RU" sz="2200" dirty="0" smtClean="0">
                <a:solidFill>
                  <a:schemeClr val="bg1"/>
                </a:solidFill>
              </a:rPr>
              <a:t>РАЗВИТИЕ СИСТЕМЫ ОЦЕНКИ КАЧЕСТВА ОБРАЗОВАНИЯ</a:t>
            </a:r>
          </a:p>
        </p:txBody>
      </p:sp>
      <p:graphicFrame>
        <p:nvGraphicFramePr>
          <p:cNvPr id="3" name="Схема 2"/>
          <p:cNvGraphicFramePr/>
          <p:nvPr>
            <p:extLst>
              <p:ext uri="{D42A27DB-BD31-4B8C-83A1-F6EECF244321}">
                <p14:modId xmlns:p14="http://schemas.microsoft.com/office/powerpoint/2010/main" val="1180932373"/>
              </p:ext>
            </p:extLst>
          </p:nvPr>
        </p:nvGraphicFramePr>
        <p:xfrm>
          <a:off x="3059832" y="918908"/>
          <a:ext cx="5976664" cy="425948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p:cNvSpPr txBox="1"/>
          <p:nvPr/>
        </p:nvSpPr>
        <p:spPr>
          <a:xfrm>
            <a:off x="107504" y="2139702"/>
            <a:ext cx="4248472" cy="3046988"/>
          </a:xfrm>
          <a:prstGeom prst="rect">
            <a:avLst/>
          </a:prstGeom>
          <a:noFill/>
        </p:spPr>
        <p:txBody>
          <a:bodyPr wrap="square" rtlCol="0">
            <a:spAutoFit/>
          </a:bodyPr>
          <a:lstStyle/>
          <a:p>
            <a:r>
              <a:rPr lang="ru-RU" sz="1600" dirty="0" smtClean="0">
                <a:latin typeface="+mn-lt"/>
              </a:rPr>
              <a:t>Закон «Об образовании»</a:t>
            </a:r>
            <a:endParaRPr lang="en-US" sz="1600" dirty="0" smtClean="0">
              <a:latin typeface="+mn-lt"/>
            </a:endParaRPr>
          </a:p>
          <a:p>
            <a:r>
              <a:rPr lang="en-US" sz="1600" dirty="0" smtClean="0">
                <a:latin typeface="+mn-lt"/>
              </a:rPr>
              <a:t>Law On Education</a:t>
            </a:r>
            <a:endParaRPr lang="ru-RU" sz="1600" dirty="0" smtClean="0">
              <a:latin typeface="+mn-lt"/>
            </a:endParaRPr>
          </a:p>
          <a:p>
            <a:endParaRPr lang="ru-RU" sz="1600" dirty="0" smtClean="0">
              <a:latin typeface="+mn-lt"/>
            </a:endParaRPr>
          </a:p>
          <a:p>
            <a:r>
              <a:rPr lang="ru-RU" sz="1600" dirty="0" smtClean="0">
                <a:latin typeface="+mn-lt"/>
              </a:rPr>
              <a:t>Федеральная целевая программа развития образования</a:t>
            </a:r>
            <a:endParaRPr lang="en-US" sz="1600" dirty="0" smtClean="0">
              <a:latin typeface="+mn-lt"/>
            </a:endParaRPr>
          </a:p>
          <a:p>
            <a:r>
              <a:rPr lang="en-US" sz="1600" dirty="0" smtClean="0">
                <a:latin typeface="+mn-lt"/>
              </a:rPr>
              <a:t>Federal targeted program of education development</a:t>
            </a:r>
            <a:endParaRPr lang="ru-RU" sz="1600" dirty="0" smtClean="0">
              <a:latin typeface="+mn-lt"/>
            </a:endParaRPr>
          </a:p>
          <a:p>
            <a:endParaRPr lang="ru-RU" sz="1600" dirty="0" smtClean="0">
              <a:latin typeface="+mn-lt"/>
            </a:endParaRPr>
          </a:p>
          <a:p>
            <a:r>
              <a:rPr lang="ru-RU" sz="1600" dirty="0" smtClean="0">
                <a:latin typeface="+mn-lt"/>
              </a:rPr>
              <a:t>Государственная программа</a:t>
            </a:r>
          </a:p>
          <a:p>
            <a:r>
              <a:rPr lang="ru-RU" sz="1600" dirty="0" smtClean="0">
                <a:latin typeface="+mn-lt"/>
              </a:rPr>
              <a:t>«Развитие образования» на 2013-2020 гг.</a:t>
            </a:r>
            <a:endParaRPr lang="en-US" sz="1600" dirty="0" smtClean="0">
              <a:latin typeface="+mn-lt"/>
            </a:endParaRPr>
          </a:p>
          <a:p>
            <a:r>
              <a:rPr lang="en-US" sz="1600" dirty="0">
                <a:latin typeface="+mn-lt"/>
              </a:rPr>
              <a:t>State program “Education </a:t>
            </a:r>
            <a:r>
              <a:rPr lang="en-US" sz="1600" dirty="0" smtClean="0">
                <a:latin typeface="+mn-lt"/>
              </a:rPr>
              <a:t>development” for 2013-2020</a:t>
            </a:r>
            <a:endParaRPr lang="ru-RU" sz="1600" dirty="0">
              <a:latin typeface="+mn-lt"/>
            </a:endParaRPr>
          </a:p>
        </p:txBody>
      </p:sp>
      <p:sp>
        <p:nvSpPr>
          <p:cNvPr id="6" name="TextBox 5"/>
          <p:cNvSpPr txBox="1"/>
          <p:nvPr/>
        </p:nvSpPr>
        <p:spPr>
          <a:xfrm>
            <a:off x="107504" y="1203598"/>
            <a:ext cx="7171131" cy="923330"/>
          </a:xfrm>
          <a:prstGeom prst="rect">
            <a:avLst/>
          </a:prstGeom>
          <a:noFill/>
        </p:spPr>
        <p:txBody>
          <a:bodyPr wrap="square" rtlCol="0">
            <a:spAutoFit/>
          </a:bodyPr>
          <a:lstStyle/>
          <a:p>
            <a:r>
              <a:rPr lang="ru-RU" dirty="0" smtClean="0">
                <a:solidFill>
                  <a:srgbClr val="0070C0"/>
                </a:solidFill>
                <a:latin typeface="+mn-lt"/>
              </a:rPr>
              <a:t>Система ОКО в ключевых правительственных документах:</a:t>
            </a:r>
            <a:endParaRPr lang="en-US" dirty="0" smtClean="0">
              <a:solidFill>
                <a:srgbClr val="0070C0"/>
              </a:solidFill>
              <a:latin typeface="+mn-lt"/>
            </a:endParaRPr>
          </a:p>
          <a:p>
            <a:r>
              <a:rPr lang="en-US" dirty="0">
                <a:solidFill>
                  <a:srgbClr val="0070C0"/>
                </a:solidFill>
                <a:latin typeface="+mn-lt"/>
              </a:rPr>
              <a:t>T</a:t>
            </a:r>
            <a:r>
              <a:rPr lang="en-US" dirty="0" smtClean="0">
                <a:solidFill>
                  <a:srgbClr val="0070C0"/>
                </a:solidFill>
                <a:latin typeface="+mn-lt"/>
              </a:rPr>
              <a:t>he system of quality assessment in education </a:t>
            </a:r>
            <a:r>
              <a:rPr lang="en-US" dirty="0">
                <a:solidFill>
                  <a:srgbClr val="0070C0"/>
                </a:solidFill>
                <a:latin typeface="+mn-lt"/>
              </a:rPr>
              <a:t>in key government </a:t>
            </a:r>
            <a:r>
              <a:rPr lang="en-US" dirty="0" smtClean="0">
                <a:solidFill>
                  <a:srgbClr val="0070C0"/>
                </a:solidFill>
                <a:latin typeface="+mn-lt"/>
              </a:rPr>
              <a:t>documents: </a:t>
            </a:r>
            <a:endParaRPr lang="ru-RU" dirty="0" smtClean="0">
              <a:solidFill>
                <a:srgbClr val="0070C0"/>
              </a:solidFill>
              <a:latin typeface="+mn-lt"/>
            </a:endParaRPr>
          </a:p>
        </p:txBody>
      </p:sp>
      <p:sp>
        <p:nvSpPr>
          <p:cNvPr id="8" name="Заголовок 1"/>
          <p:cNvSpPr txBox="1">
            <a:spLocks/>
          </p:cNvSpPr>
          <p:nvPr/>
        </p:nvSpPr>
        <p:spPr bwMode="auto">
          <a:xfrm>
            <a:off x="4564856" y="153987"/>
            <a:ext cx="4327624" cy="8286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r"/>
            <a:r>
              <a:rPr lang="en-US" sz="2200" dirty="0" smtClean="0">
                <a:solidFill>
                  <a:schemeClr val="bg1"/>
                </a:solidFill>
              </a:rPr>
              <a:t>DEVELOPMENT OF THE SYSTEM OF QUALITY ASSESSMENT IN EDUCATION</a:t>
            </a:r>
            <a:endParaRPr lang="ru-RU" sz="2200" dirty="0" smtClean="0">
              <a:solidFill>
                <a:schemeClr val="bg1"/>
              </a:solidFill>
            </a:endParaRPr>
          </a:p>
        </p:txBody>
      </p:sp>
    </p:spTree>
    <p:extLst>
      <p:ext uri="{BB962C8B-B14F-4D97-AF65-F5344CB8AC3E}">
        <p14:creationId xmlns:p14="http://schemas.microsoft.com/office/powerpoint/2010/main" val="18964209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E:\rtc_prezent_png\rtc_shapka.png"/>
          <p:cNvPicPr>
            <a:picLocks noChangeAspect="1" noChangeArrowheads="1"/>
          </p:cNvPicPr>
          <p:nvPr/>
        </p:nvPicPr>
        <p:blipFill>
          <a:blip r:embed="rId3" cstate="print"/>
          <a:srcRect/>
          <a:stretch>
            <a:fillRect/>
          </a:stretch>
        </p:blipFill>
        <p:spPr bwMode="auto">
          <a:xfrm>
            <a:off x="-25400" y="0"/>
            <a:ext cx="9158288" cy="1177926"/>
          </a:xfrm>
          <a:prstGeom prst="rect">
            <a:avLst/>
          </a:prstGeom>
          <a:noFill/>
          <a:ln w="9525">
            <a:noFill/>
            <a:miter lim="800000"/>
            <a:headEnd/>
            <a:tailEnd/>
          </a:ln>
        </p:spPr>
      </p:pic>
      <p:sp>
        <p:nvSpPr>
          <p:cNvPr id="2" name="Заголовок 1"/>
          <p:cNvSpPr>
            <a:spLocks noGrp="1"/>
          </p:cNvSpPr>
          <p:nvPr>
            <p:ph type="ctrTitle"/>
          </p:nvPr>
        </p:nvSpPr>
        <p:spPr>
          <a:xfrm>
            <a:off x="107504" y="123478"/>
            <a:ext cx="4176464" cy="828675"/>
          </a:xfrm>
        </p:spPr>
        <p:txBody>
          <a:bodyPr/>
          <a:lstStyle/>
          <a:p>
            <a:pPr algn="l"/>
            <a:r>
              <a:rPr lang="ru-RU" sz="1800" dirty="0" smtClean="0">
                <a:solidFill>
                  <a:schemeClr val="bg1"/>
                </a:solidFill>
              </a:rPr>
              <a:t>Гос. политика: приоритеты в сфере </a:t>
            </a:r>
            <a:r>
              <a:rPr lang="ru-RU" sz="1800" dirty="0">
                <a:solidFill>
                  <a:schemeClr val="bg1"/>
                </a:solidFill>
              </a:rPr>
              <a:t>ОКО</a:t>
            </a:r>
            <a:br>
              <a:rPr lang="ru-RU" sz="1800" dirty="0">
                <a:solidFill>
                  <a:schemeClr val="bg1"/>
                </a:solidFill>
              </a:rPr>
            </a:br>
            <a:r>
              <a:rPr lang="ru-RU" sz="1800" dirty="0">
                <a:solidFill>
                  <a:schemeClr val="bg1"/>
                </a:solidFill>
              </a:rPr>
              <a:t>Госпрограмма «Развитие образования» на 2013-2020 гг.</a:t>
            </a:r>
            <a:endParaRPr lang="ru-RU" sz="1800" dirty="0" smtClean="0">
              <a:solidFill>
                <a:schemeClr val="bg1"/>
              </a:solidFill>
            </a:endParaRPr>
          </a:p>
        </p:txBody>
      </p:sp>
      <p:sp>
        <p:nvSpPr>
          <p:cNvPr id="8" name="Подзаголовок 2"/>
          <p:cNvSpPr txBox="1">
            <a:spLocks/>
          </p:cNvSpPr>
          <p:nvPr/>
        </p:nvSpPr>
        <p:spPr bwMode="auto">
          <a:xfrm>
            <a:off x="323528" y="1275606"/>
            <a:ext cx="3888432" cy="3672408"/>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p>
            <a:pPr algn="just"/>
            <a:r>
              <a:rPr lang="ru-RU" sz="2000" dirty="0" smtClean="0"/>
              <a:t>Формирование </a:t>
            </a:r>
            <a:r>
              <a:rPr lang="ru-RU" sz="2000" dirty="0"/>
              <a:t>современной и сбалансированной общероссийской системы оценки качества образования, включающей в себя не только </a:t>
            </a:r>
            <a:r>
              <a:rPr lang="ru-RU" sz="2000" b="1" dirty="0"/>
              <a:t>национальные экзамены</a:t>
            </a:r>
            <a:r>
              <a:rPr lang="ru-RU" sz="2000" dirty="0"/>
              <a:t>, но, прежде всего, </a:t>
            </a:r>
            <a:r>
              <a:rPr lang="ru-RU" sz="2000" b="1" i="1" dirty="0" smtClean="0"/>
              <a:t>мониторинговые </a:t>
            </a:r>
            <a:r>
              <a:rPr lang="ru-RU" sz="2000" b="1" i="1" dirty="0"/>
              <a:t>обследования </a:t>
            </a:r>
            <a:r>
              <a:rPr lang="ru-RU" sz="2000" dirty="0"/>
              <a:t>обучения и социализации, </a:t>
            </a:r>
            <a:r>
              <a:rPr lang="ru-RU" sz="2000" b="1" i="1" dirty="0"/>
              <a:t>процедуры оценки результатов обучения на уровне </a:t>
            </a:r>
            <a:r>
              <a:rPr lang="ru-RU" sz="2000" b="1" i="1" dirty="0" smtClean="0"/>
              <a:t>школы</a:t>
            </a:r>
            <a:r>
              <a:rPr lang="ru-RU" sz="2000" dirty="0" smtClean="0"/>
              <a:t>.</a:t>
            </a:r>
          </a:p>
        </p:txBody>
      </p:sp>
      <p:sp>
        <p:nvSpPr>
          <p:cNvPr id="5" name="Заголовок 1"/>
          <p:cNvSpPr txBox="1">
            <a:spLocks/>
          </p:cNvSpPr>
          <p:nvPr/>
        </p:nvSpPr>
        <p:spPr bwMode="auto">
          <a:xfrm>
            <a:off x="4211960" y="51470"/>
            <a:ext cx="4752528" cy="8286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r"/>
            <a:r>
              <a:rPr lang="en-US" sz="1700" dirty="0" smtClean="0">
                <a:solidFill>
                  <a:schemeClr val="bg1"/>
                </a:solidFill>
              </a:rPr>
              <a:t>State policy</a:t>
            </a:r>
            <a:r>
              <a:rPr lang="ru-RU" sz="1700" dirty="0" smtClean="0">
                <a:solidFill>
                  <a:schemeClr val="bg1"/>
                </a:solidFill>
              </a:rPr>
              <a:t>: </a:t>
            </a:r>
            <a:r>
              <a:rPr lang="en-US" sz="1700" dirty="0" smtClean="0">
                <a:solidFill>
                  <a:schemeClr val="bg1"/>
                </a:solidFill>
              </a:rPr>
              <a:t>priorities in sphere of education quality assessment</a:t>
            </a:r>
            <a:r>
              <a:rPr lang="ru-RU" sz="1700" dirty="0" smtClean="0">
                <a:solidFill>
                  <a:schemeClr val="bg1"/>
                </a:solidFill>
              </a:rPr>
              <a:t/>
            </a:r>
            <a:br>
              <a:rPr lang="ru-RU" sz="1700" dirty="0" smtClean="0">
                <a:solidFill>
                  <a:schemeClr val="bg1"/>
                </a:solidFill>
              </a:rPr>
            </a:br>
            <a:r>
              <a:rPr lang="en-US" sz="1700" dirty="0" smtClean="0">
                <a:solidFill>
                  <a:schemeClr val="bg1"/>
                </a:solidFill>
              </a:rPr>
              <a:t>State program</a:t>
            </a:r>
            <a:r>
              <a:rPr lang="ru-RU" sz="1700" dirty="0" smtClean="0">
                <a:solidFill>
                  <a:schemeClr val="bg1"/>
                </a:solidFill>
              </a:rPr>
              <a:t> </a:t>
            </a:r>
            <a:r>
              <a:rPr lang="en-US" sz="1700" dirty="0">
                <a:solidFill>
                  <a:schemeClr val="bg1"/>
                </a:solidFill>
              </a:rPr>
              <a:t>“Education development” </a:t>
            </a:r>
            <a:r>
              <a:rPr lang="en-US" sz="1700" dirty="0" smtClean="0">
                <a:solidFill>
                  <a:schemeClr val="bg1"/>
                </a:solidFill>
              </a:rPr>
              <a:t>in 2013-20</a:t>
            </a:r>
            <a:endParaRPr lang="en-US" sz="1700" dirty="0">
              <a:solidFill>
                <a:schemeClr val="bg1"/>
              </a:solidFill>
            </a:endParaRPr>
          </a:p>
        </p:txBody>
      </p:sp>
      <p:sp>
        <p:nvSpPr>
          <p:cNvPr id="6" name="Подзаголовок 2"/>
          <p:cNvSpPr txBox="1">
            <a:spLocks/>
          </p:cNvSpPr>
          <p:nvPr/>
        </p:nvSpPr>
        <p:spPr bwMode="auto">
          <a:xfrm>
            <a:off x="4788024" y="1275606"/>
            <a:ext cx="3888432" cy="3672408"/>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p>
            <a:pPr algn="just"/>
            <a:r>
              <a:rPr lang="en-US" sz="2000" dirty="0" smtClean="0"/>
              <a:t>Formation of modern and balanced All-Russian system of quality assessment in education</a:t>
            </a:r>
            <a:r>
              <a:rPr lang="ru-RU" sz="2000" dirty="0" smtClean="0"/>
              <a:t>,</a:t>
            </a:r>
            <a:r>
              <a:rPr lang="en-US" sz="2000" dirty="0" smtClean="0"/>
              <a:t> comprised not only of </a:t>
            </a:r>
            <a:r>
              <a:rPr lang="en-US" sz="2000" b="1" dirty="0" smtClean="0"/>
              <a:t>national exams</a:t>
            </a:r>
            <a:r>
              <a:rPr lang="ru-RU" sz="2000" dirty="0" smtClean="0"/>
              <a:t> </a:t>
            </a:r>
            <a:r>
              <a:rPr lang="en-US" sz="2000" dirty="0" smtClean="0"/>
              <a:t>but mostly of </a:t>
            </a:r>
            <a:r>
              <a:rPr lang="en-US" sz="2000" b="1" i="1" dirty="0" smtClean="0"/>
              <a:t>monitoring studies</a:t>
            </a:r>
            <a:r>
              <a:rPr lang="en-US" sz="2000" dirty="0" smtClean="0"/>
              <a:t> of learning and socialization as well as </a:t>
            </a:r>
            <a:r>
              <a:rPr lang="en-US" sz="2000" b="1" i="1" dirty="0" smtClean="0"/>
              <a:t>assessment of learning results on school level. </a:t>
            </a:r>
            <a:endParaRPr lang="ru-RU" sz="2000" b="1" i="1" dirty="0" smtClean="0"/>
          </a:p>
        </p:txBody>
      </p:sp>
    </p:spTree>
    <p:extLst>
      <p:ext uri="{BB962C8B-B14F-4D97-AF65-F5344CB8AC3E}">
        <p14:creationId xmlns:p14="http://schemas.microsoft.com/office/powerpoint/2010/main" val="9692551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E:\rtc_prezent_png\rtc_shapka.png"/>
          <p:cNvPicPr>
            <a:picLocks noChangeAspect="1" noChangeArrowheads="1"/>
          </p:cNvPicPr>
          <p:nvPr/>
        </p:nvPicPr>
        <p:blipFill>
          <a:blip r:embed="rId3" cstate="print"/>
          <a:srcRect/>
          <a:stretch>
            <a:fillRect/>
          </a:stretch>
        </p:blipFill>
        <p:spPr bwMode="auto">
          <a:xfrm>
            <a:off x="-14288" y="-20638"/>
            <a:ext cx="9158288" cy="684759"/>
          </a:xfrm>
          <a:prstGeom prst="rect">
            <a:avLst/>
          </a:prstGeom>
          <a:noFill/>
          <a:ln w="9525">
            <a:noFill/>
            <a:miter lim="800000"/>
            <a:headEnd/>
            <a:tailEnd/>
          </a:ln>
        </p:spPr>
      </p:pic>
      <p:sp>
        <p:nvSpPr>
          <p:cNvPr id="2" name="Заголовок 1"/>
          <p:cNvSpPr>
            <a:spLocks noGrp="1"/>
          </p:cNvSpPr>
          <p:nvPr>
            <p:ph type="ctrTitle"/>
          </p:nvPr>
        </p:nvSpPr>
        <p:spPr>
          <a:xfrm>
            <a:off x="72008" y="-164554"/>
            <a:ext cx="4283968" cy="828675"/>
          </a:xfrm>
        </p:spPr>
        <p:txBody>
          <a:bodyPr/>
          <a:lstStyle/>
          <a:p>
            <a:pPr algn="l" eaLnBrk="1" hangingPunct="1"/>
            <a:r>
              <a:rPr lang="ru-RU" sz="2200" dirty="0" smtClean="0">
                <a:solidFill>
                  <a:schemeClr val="bg1"/>
                </a:solidFill>
              </a:rPr>
              <a:t>Программы оценки учебных достижений школьников в России</a:t>
            </a:r>
          </a:p>
        </p:txBody>
      </p:sp>
      <p:graphicFrame>
        <p:nvGraphicFramePr>
          <p:cNvPr id="19" name="Таблица 18"/>
          <p:cNvGraphicFramePr>
            <a:graphicFrameLocks noGrp="1"/>
          </p:cNvGraphicFramePr>
          <p:nvPr>
            <p:extLst>
              <p:ext uri="{D42A27DB-BD31-4B8C-83A1-F6EECF244321}">
                <p14:modId xmlns:p14="http://schemas.microsoft.com/office/powerpoint/2010/main" val="2936113944"/>
              </p:ext>
            </p:extLst>
          </p:nvPr>
        </p:nvGraphicFramePr>
        <p:xfrm>
          <a:off x="35495" y="627534"/>
          <a:ext cx="9108505" cy="3795444"/>
        </p:xfrm>
        <a:graphic>
          <a:graphicData uri="http://schemas.openxmlformats.org/drawingml/2006/table">
            <a:tbl>
              <a:tblPr firstRow="1" bandRow="1">
                <a:tableStyleId>{5C22544A-7EE6-4342-B048-85BDC9FD1C3A}</a:tableStyleId>
              </a:tblPr>
              <a:tblGrid>
                <a:gridCol w="2391593"/>
                <a:gridCol w="2238971"/>
                <a:gridCol w="2565754"/>
                <a:gridCol w="1912187"/>
              </a:tblGrid>
              <a:tr h="792088">
                <a:tc>
                  <a:txBody>
                    <a:bodyPr/>
                    <a:lstStyle/>
                    <a:p>
                      <a:pPr algn="ctr"/>
                      <a:r>
                        <a:rPr lang="ru-RU" sz="1200" dirty="0" smtClean="0"/>
                        <a:t>Экзамен</a:t>
                      </a:r>
                    </a:p>
                    <a:p>
                      <a:pPr algn="ctr"/>
                      <a:r>
                        <a:rPr lang="ru-RU" sz="1200" dirty="0" smtClean="0"/>
                        <a:t>Выпускной</a:t>
                      </a:r>
                      <a:endParaRPr lang="en-US" sz="1200" dirty="0" smtClean="0"/>
                    </a:p>
                    <a:p>
                      <a:pPr algn="ctr"/>
                      <a:r>
                        <a:rPr lang="en-US" sz="1200" dirty="0" smtClean="0"/>
                        <a:t>Final</a:t>
                      </a:r>
                      <a:r>
                        <a:rPr lang="en-US" sz="1200" baseline="0" dirty="0" smtClean="0"/>
                        <a:t> exam</a:t>
                      </a:r>
                      <a:endParaRPr lang="ru-RU" sz="1200" dirty="0"/>
                    </a:p>
                  </a:txBody>
                  <a:tcPr/>
                </a:tc>
                <a:tc>
                  <a:txBody>
                    <a:bodyPr/>
                    <a:lstStyle/>
                    <a:p>
                      <a:pPr algn="ctr"/>
                      <a:r>
                        <a:rPr lang="ru-RU" sz="1200" dirty="0" smtClean="0"/>
                        <a:t>Экзамен</a:t>
                      </a:r>
                    </a:p>
                    <a:p>
                      <a:pPr algn="ctr"/>
                      <a:r>
                        <a:rPr lang="ru-RU" sz="1200" dirty="0" smtClean="0"/>
                        <a:t>Вступительный в вуз</a:t>
                      </a:r>
                      <a:endParaRPr lang="en-US" sz="1200" dirty="0" smtClean="0"/>
                    </a:p>
                    <a:p>
                      <a:pPr algn="ctr"/>
                      <a:r>
                        <a:rPr lang="en-US" sz="1200" dirty="0" smtClean="0"/>
                        <a:t>Entrance exam (higher education)</a:t>
                      </a:r>
                      <a:endParaRPr lang="ru-RU" sz="1200" dirty="0"/>
                    </a:p>
                  </a:txBody>
                  <a:tcPr/>
                </a:tc>
                <a:tc>
                  <a:txBody>
                    <a:bodyPr/>
                    <a:lstStyle/>
                    <a:p>
                      <a:pPr algn="ctr"/>
                      <a:r>
                        <a:rPr lang="ru-RU" sz="1200" dirty="0" smtClean="0"/>
                        <a:t>Национальные</a:t>
                      </a:r>
                    </a:p>
                    <a:p>
                      <a:pPr algn="ctr"/>
                      <a:r>
                        <a:rPr lang="ru-RU" sz="1200" dirty="0" smtClean="0"/>
                        <a:t>Мониторинги</a:t>
                      </a:r>
                      <a:endParaRPr lang="en-US" sz="1200" dirty="0" smtClean="0"/>
                    </a:p>
                    <a:p>
                      <a:pPr algn="ctr"/>
                      <a:r>
                        <a:rPr lang="en-US" sz="1200" dirty="0" smtClean="0"/>
                        <a:t>National monitorings</a:t>
                      </a:r>
                      <a:endParaRPr lang="ru-RU" sz="1200" dirty="0"/>
                    </a:p>
                  </a:txBody>
                  <a:tcPr/>
                </a:tc>
                <a:tc>
                  <a:txBody>
                    <a:bodyPr/>
                    <a:lstStyle/>
                    <a:p>
                      <a:pPr algn="ctr"/>
                      <a:r>
                        <a:rPr lang="ru-RU" sz="1200" dirty="0" err="1" smtClean="0"/>
                        <a:t>Международ</a:t>
                      </a:r>
                      <a:r>
                        <a:rPr lang="ru-RU" sz="1200" dirty="0" smtClean="0"/>
                        <a:t>.</a:t>
                      </a:r>
                    </a:p>
                    <a:p>
                      <a:pPr algn="ctr"/>
                      <a:r>
                        <a:rPr lang="ru-RU" sz="1200" dirty="0" err="1" smtClean="0"/>
                        <a:t>срав</a:t>
                      </a:r>
                      <a:r>
                        <a:rPr lang="ru-RU" sz="1200" dirty="0" smtClean="0"/>
                        <a:t>. </a:t>
                      </a:r>
                      <a:r>
                        <a:rPr lang="ru-RU" sz="1200" dirty="0" err="1" smtClean="0"/>
                        <a:t>исследов</a:t>
                      </a:r>
                      <a:r>
                        <a:rPr lang="ru-RU" sz="1200" dirty="0" smtClean="0"/>
                        <a:t>.</a:t>
                      </a:r>
                      <a:endParaRPr lang="en-US" sz="1200" dirty="0" smtClean="0"/>
                    </a:p>
                    <a:p>
                      <a:pPr algn="ctr"/>
                      <a:r>
                        <a:rPr lang="en-US" sz="1200" dirty="0" smtClean="0"/>
                        <a:t>International</a:t>
                      </a:r>
                      <a:r>
                        <a:rPr lang="en-US" sz="1200" baseline="0" dirty="0" smtClean="0"/>
                        <a:t> comparative studies</a:t>
                      </a:r>
                      <a:endParaRPr lang="ru-RU" sz="1200" dirty="0"/>
                    </a:p>
                  </a:txBody>
                  <a:tcPr/>
                </a:tc>
              </a:tr>
              <a:tr h="1418004">
                <a:tc>
                  <a:txBody>
                    <a:bodyPr/>
                    <a:lstStyle/>
                    <a:p>
                      <a:pPr algn="ctr"/>
                      <a:r>
                        <a:rPr lang="ru-RU" sz="1200" dirty="0" smtClean="0"/>
                        <a:t>Единый</a:t>
                      </a:r>
                      <a:r>
                        <a:rPr lang="ru-RU" sz="1200" baseline="0" dirty="0" smtClean="0"/>
                        <a:t> государственный экзамен,</a:t>
                      </a:r>
                      <a:r>
                        <a:rPr lang="en-US" sz="1200" baseline="0" dirty="0" smtClean="0"/>
                        <a:t> </a:t>
                      </a:r>
                      <a:r>
                        <a:rPr lang="ru-RU" sz="1200" baseline="0" dirty="0" smtClean="0"/>
                        <a:t>11 класс</a:t>
                      </a:r>
                      <a:endParaRPr lang="en-US" sz="1200" baseline="0" dirty="0" smtClean="0"/>
                    </a:p>
                    <a:p>
                      <a:pPr algn="ctr"/>
                      <a:r>
                        <a:rPr lang="ru-RU" sz="1200" dirty="0" smtClean="0"/>
                        <a:t>Государственная </a:t>
                      </a:r>
                      <a:r>
                        <a:rPr lang="ru-RU" sz="1200" dirty="0" smtClean="0"/>
                        <a:t>итоговая аттестация</a:t>
                      </a:r>
                      <a:r>
                        <a:rPr lang="ru-RU" sz="1200" baseline="0" dirty="0" smtClean="0"/>
                        <a:t>,</a:t>
                      </a:r>
                      <a:r>
                        <a:rPr lang="en-US" sz="1200" baseline="0" dirty="0" smtClean="0"/>
                        <a:t> </a:t>
                      </a:r>
                      <a:r>
                        <a:rPr lang="ru-RU" sz="1200" baseline="0" dirty="0" smtClean="0"/>
                        <a:t>9 </a:t>
                      </a:r>
                      <a:r>
                        <a:rPr lang="ru-RU" sz="1200" baseline="0" dirty="0" smtClean="0"/>
                        <a:t>класс</a:t>
                      </a:r>
                      <a:endParaRPr lang="en-US" sz="1200" baseline="0" dirty="0" smtClean="0"/>
                    </a:p>
                  </a:txBody>
                  <a:tcPr/>
                </a:tc>
                <a:tc>
                  <a:txBody>
                    <a:bodyPr/>
                    <a:lstStyle/>
                    <a:p>
                      <a:pPr algn="ctr"/>
                      <a:r>
                        <a:rPr lang="ru-RU" sz="1200" dirty="0" smtClean="0"/>
                        <a:t>Единый</a:t>
                      </a:r>
                      <a:r>
                        <a:rPr lang="ru-RU" sz="1200" baseline="0" dirty="0" smtClean="0"/>
                        <a:t> государственный экзамен,</a:t>
                      </a:r>
                      <a:r>
                        <a:rPr lang="en-US" sz="1200" baseline="0" dirty="0" smtClean="0"/>
                        <a:t> </a:t>
                      </a:r>
                    </a:p>
                    <a:p>
                      <a:pPr algn="ctr"/>
                      <a:r>
                        <a:rPr lang="ru-RU" sz="1200" baseline="0" dirty="0" smtClean="0"/>
                        <a:t>11 </a:t>
                      </a:r>
                      <a:r>
                        <a:rPr lang="ru-RU" sz="1200" baseline="0" dirty="0" smtClean="0"/>
                        <a:t>класс</a:t>
                      </a:r>
                      <a:endParaRPr lang="en-US" sz="1200" baseline="0" dirty="0" smtClean="0"/>
                    </a:p>
                  </a:txBody>
                  <a:tcPr/>
                </a:tc>
                <a:tc>
                  <a:txBody>
                    <a:bodyPr/>
                    <a:lstStyle/>
                    <a:p>
                      <a:pPr algn="ctr"/>
                      <a:r>
                        <a:rPr lang="ru-RU" sz="1200" dirty="0" smtClean="0"/>
                        <a:t>В стадии разработки и апробации:</a:t>
                      </a:r>
                      <a:endParaRPr lang="en-US" sz="1200" dirty="0" smtClean="0"/>
                    </a:p>
                    <a:p>
                      <a:pPr algn="just"/>
                      <a:r>
                        <a:rPr lang="ru-RU" sz="1200" dirty="0" smtClean="0"/>
                        <a:t>Готовность </a:t>
                      </a:r>
                      <a:r>
                        <a:rPr lang="ru-RU" sz="1200" dirty="0" smtClean="0"/>
                        <a:t>к обучению</a:t>
                      </a:r>
                      <a:r>
                        <a:rPr lang="ru-RU" sz="1200" baseline="0" dirty="0" smtClean="0"/>
                        <a:t> в начальной школе (1 класс)</a:t>
                      </a:r>
                      <a:endParaRPr lang="en-US" sz="1200" baseline="0" dirty="0" smtClean="0"/>
                    </a:p>
                    <a:p>
                      <a:pPr algn="just"/>
                      <a:r>
                        <a:rPr lang="ru-RU" sz="1200" dirty="0" smtClean="0"/>
                        <a:t>Оценка </a:t>
                      </a:r>
                      <a:r>
                        <a:rPr lang="ru-RU" sz="1200" dirty="0" smtClean="0"/>
                        <a:t>качества начального образования (4 класс)</a:t>
                      </a:r>
                      <a:endParaRPr lang="en-US" sz="1200" dirty="0" smtClean="0"/>
                    </a:p>
                    <a:p>
                      <a:pPr algn="just"/>
                      <a:r>
                        <a:rPr lang="en-US" sz="1200" dirty="0" smtClean="0"/>
                        <a:t> </a:t>
                      </a:r>
                      <a:r>
                        <a:rPr lang="ru-RU" sz="1200" dirty="0" smtClean="0"/>
                        <a:t>Оценка </a:t>
                      </a:r>
                      <a:r>
                        <a:rPr lang="ru-RU" sz="1200" dirty="0" smtClean="0"/>
                        <a:t>качества основного</a:t>
                      </a:r>
                      <a:r>
                        <a:rPr lang="ru-RU" sz="1200" baseline="0" dirty="0" smtClean="0"/>
                        <a:t> </a:t>
                      </a:r>
                      <a:r>
                        <a:rPr lang="ru-RU" sz="1200" dirty="0" smtClean="0"/>
                        <a:t>образования (9 класс</a:t>
                      </a:r>
                      <a:r>
                        <a:rPr lang="ru-RU" sz="1200" dirty="0" smtClean="0"/>
                        <a:t>)</a:t>
                      </a:r>
                      <a:endParaRPr lang="ru-RU" sz="1200" dirty="0" smtClean="0"/>
                    </a:p>
                  </a:txBody>
                  <a:tcPr/>
                </a:tc>
                <a:tc rowSpan="2">
                  <a:txBody>
                    <a:bodyPr/>
                    <a:lstStyle/>
                    <a:p>
                      <a:pPr algn="ctr"/>
                      <a:endParaRPr lang="ru-RU" sz="1200" dirty="0" smtClean="0"/>
                    </a:p>
                    <a:p>
                      <a:pPr algn="ctr"/>
                      <a:endParaRPr lang="ru-RU" sz="1200" dirty="0" smtClean="0"/>
                    </a:p>
                    <a:p>
                      <a:pPr algn="ctr"/>
                      <a:endParaRPr lang="ru-RU" sz="1200" dirty="0" smtClean="0"/>
                    </a:p>
                    <a:p>
                      <a:pPr algn="ctr"/>
                      <a:endParaRPr lang="ru-RU" sz="1200" dirty="0" smtClean="0"/>
                    </a:p>
                    <a:p>
                      <a:pPr algn="ctr"/>
                      <a:endParaRPr lang="ru-RU" sz="1200" dirty="0" smtClean="0"/>
                    </a:p>
                    <a:p>
                      <a:pPr algn="ctr"/>
                      <a:endParaRPr lang="ru-RU" sz="1200" dirty="0" smtClean="0"/>
                    </a:p>
                    <a:p>
                      <a:pPr algn="ctr"/>
                      <a:endParaRPr lang="ru-RU" sz="1200" dirty="0" smtClean="0"/>
                    </a:p>
                    <a:p>
                      <a:pPr algn="ctr"/>
                      <a:r>
                        <a:rPr lang="en-US" sz="1200" dirty="0" smtClean="0"/>
                        <a:t>PISA</a:t>
                      </a:r>
                      <a:r>
                        <a:rPr lang="en-US" sz="1200" dirty="0" smtClean="0"/>
                        <a:t>,</a:t>
                      </a:r>
                      <a:r>
                        <a:rPr lang="en-US" sz="1200" baseline="0" dirty="0" smtClean="0"/>
                        <a:t> TIMSS, PIRLS, ICCS</a:t>
                      </a:r>
                      <a:r>
                        <a:rPr lang="ru-RU" sz="1200" baseline="0" dirty="0" smtClean="0"/>
                        <a:t>, …</a:t>
                      </a:r>
                      <a:endParaRPr lang="ru-RU" sz="1200" dirty="0"/>
                    </a:p>
                  </a:txBody>
                  <a:tcPr/>
                </a:tc>
              </a:tr>
              <a:tr h="1455420">
                <a:tc>
                  <a:txBody>
                    <a:bodyPr/>
                    <a:lstStyle/>
                    <a:p>
                      <a:pPr algn="ctr"/>
                      <a:r>
                        <a:rPr lang="en-US" sz="1200" dirty="0" smtClean="0"/>
                        <a:t>Unified  state exam, grade 11</a:t>
                      </a:r>
                    </a:p>
                    <a:p>
                      <a:pPr algn="ctr"/>
                      <a:r>
                        <a:rPr lang="en-US" sz="1200" dirty="0" smtClean="0"/>
                        <a:t>State final examination, </a:t>
                      </a:r>
                    </a:p>
                    <a:p>
                      <a:pPr algn="ctr"/>
                      <a:r>
                        <a:rPr lang="en-US" sz="1200" dirty="0" smtClean="0"/>
                        <a:t>grade 9</a:t>
                      </a:r>
                    </a:p>
                    <a:p>
                      <a:pPr algn="ctr"/>
                      <a:endParaRPr lang="ru-RU" sz="1200" dirty="0" smtClean="0"/>
                    </a:p>
                  </a:txBody>
                  <a:tcPr/>
                </a:tc>
                <a:tc>
                  <a:txBody>
                    <a:bodyPr/>
                    <a:lstStyle/>
                    <a:p>
                      <a:pPr algn="ctr"/>
                      <a:r>
                        <a:rPr lang="en-US" sz="1200" baseline="0" dirty="0" smtClean="0"/>
                        <a:t>Unified state exam,</a:t>
                      </a:r>
                    </a:p>
                    <a:p>
                      <a:pPr algn="ctr"/>
                      <a:r>
                        <a:rPr lang="en-US" sz="1200" baseline="0" dirty="0" smtClean="0"/>
                        <a:t>Grade 11</a:t>
                      </a:r>
                      <a:endParaRPr lang="ru-RU" sz="1200" dirty="0" smtClean="0"/>
                    </a:p>
                    <a:p>
                      <a:endParaRPr lang="ru-RU" sz="12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200" dirty="0" smtClean="0"/>
                        <a:t>Being elaborated and tested:</a:t>
                      </a:r>
                      <a:endParaRPr lang="ru-RU" sz="120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en-US" sz="1200" baseline="0" dirty="0" smtClean="0"/>
                        <a:t>Readiness to learn in elementary school (grade 1)</a:t>
                      </a:r>
                      <a:endParaRPr lang="ru-RU" sz="1200" baseline="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en-US" sz="1200" dirty="0" smtClean="0"/>
                        <a:t>Evaluation of elementary education quality (grade 4)</a:t>
                      </a:r>
                      <a:endParaRPr lang="ru-RU" sz="120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en-US" sz="1200" dirty="0" smtClean="0"/>
                        <a:t>Evaluation of general education quality (grade 9) </a:t>
                      </a:r>
                      <a:endParaRPr lang="ru-RU" sz="1200" baseline="0" dirty="0" smtClean="0"/>
                    </a:p>
                    <a:p>
                      <a:pPr marL="0" marR="0" indent="0" algn="just" defTabSz="914400" rtl="0" eaLnBrk="1" fontAlgn="auto" latinLnBrk="0" hangingPunct="1">
                        <a:lnSpc>
                          <a:spcPct val="100000"/>
                        </a:lnSpc>
                        <a:spcBef>
                          <a:spcPts val="0"/>
                        </a:spcBef>
                        <a:spcAft>
                          <a:spcPts val="0"/>
                        </a:spcAft>
                        <a:buClrTx/>
                        <a:buSzTx/>
                        <a:buFontTx/>
                        <a:buNone/>
                        <a:tabLst/>
                        <a:defRPr/>
                      </a:pPr>
                      <a:endParaRPr lang="ru-RU" sz="1200" dirty="0" smtClean="0"/>
                    </a:p>
                  </a:txBody>
                  <a:tcPr/>
                </a:tc>
                <a:tc vMerge="1">
                  <a:txBody>
                    <a:bodyPr/>
                    <a:lstStyle/>
                    <a:p>
                      <a:endParaRPr lang="ru-RU"/>
                    </a:p>
                  </a:txBody>
                  <a:tcPr/>
                </a:tc>
              </a:tr>
            </a:tbl>
          </a:graphicData>
        </a:graphic>
      </p:graphicFrame>
      <p:sp>
        <p:nvSpPr>
          <p:cNvPr id="3" name="TextBox 2"/>
          <p:cNvSpPr txBox="1"/>
          <p:nvPr/>
        </p:nvSpPr>
        <p:spPr>
          <a:xfrm>
            <a:off x="4283968" y="3920738"/>
            <a:ext cx="246965" cy="523220"/>
          </a:xfrm>
          <a:prstGeom prst="rect">
            <a:avLst/>
          </a:prstGeom>
          <a:noFill/>
        </p:spPr>
        <p:txBody>
          <a:bodyPr wrap="square" rtlCol="0">
            <a:spAutoFit/>
          </a:bodyPr>
          <a:lstStyle/>
          <a:p>
            <a:r>
              <a:rPr lang="ru-RU" sz="2800" b="1" dirty="0" smtClean="0">
                <a:solidFill>
                  <a:srgbClr val="FF0000"/>
                </a:solidFill>
              </a:rPr>
              <a:t>+</a:t>
            </a:r>
            <a:endParaRPr lang="ru-RU" sz="2800" b="1" dirty="0">
              <a:solidFill>
                <a:srgbClr val="FF0000"/>
              </a:solidFill>
            </a:endParaRPr>
          </a:p>
        </p:txBody>
      </p:sp>
      <p:graphicFrame>
        <p:nvGraphicFramePr>
          <p:cNvPr id="6" name="Таблица 5"/>
          <p:cNvGraphicFramePr>
            <a:graphicFrameLocks noGrp="1"/>
          </p:cNvGraphicFramePr>
          <p:nvPr>
            <p:extLst>
              <p:ext uri="{D42A27DB-BD31-4B8C-83A1-F6EECF244321}">
                <p14:modId xmlns:p14="http://schemas.microsoft.com/office/powerpoint/2010/main" val="1957081270"/>
              </p:ext>
            </p:extLst>
          </p:nvPr>
        </p:nvGraphicFramePr>
        <p:xfrm>
          <a:off x="10604" y="4314866"/>
          <a:ext cx="9108504" cy="828634"/>
        </p:xfrm>
        <a:graphic>
          <a:graphicData uri="http://schemas.openxmlformats.org/drawingml/2006/table">
            <a:tbl>
              <a:tblPr firstRow="1" bandRow="1">
                <a:tableStyleId>{5C22544A-7EE6-4342-B048-85BDC9FD1C3A}</a:tableStyleId>
              </a:tblPr>
              <a:tblGrid>
                <a:gridCol w="4627708"/>
                <a:gridCol w="4480796"/>
              </a:tblGrid>
              <a:tr h="310474">
                <a:tc gridSpan="2">
                  <a:txBody>
                    <a:bodyPr/>
                    <a:lstStyle/>
                    <a:p>
                      <a:pPr algn="ctr"/>
                      <a:r>
                        <a:rPr lang="ru-RU" sz="1400" dirty="0" smtClean="0"/>
                        <a:t>ОЦЕНКА НА УРОВНЕ ШКОЛЫ</a:t>
                      </a:r>
                      <a:r>
                        <a:rPr lang="en-US" sz="1400" dirty="0" smtClean="0"/>
                        <a:t>/ASSESSMENT</a:t>
                      </a:r>
                      <a:r>
                        <a:rPr lang="en-US" sz="1400" baseline="0" dirty="0" smtClean="0"/>
                        <a:t> ON SCHOOL LEVEL</a:t>
                      </a:r>
                      <a:endParaRPr lang="ru-RU" sz="1400" dirty="0" smtClean="0"/>
                    </a:p>
                  </a:txBody>
                  <a:tcPr/>
                </a:tc>
                <a:tc hMerge="1">
                  <a:txBody>
                    <a:bodyPr/>
                    <a:lstStyle/>
                    <a:p>
                      <a:endParaRPr lang="ru-RU"/>
                    </a:p>
                  </a:txBody>
                  <a:tcPr/>
                </a:tc>
              </a:tr>
              <a:tr h="389068">
                <a:tc>
                  <a:txBody>
                    <a:bodyPr/>
                    <a:lstStyle/>
                    <a:p>
                      <a:pPr algn="ctr"/>
                      <a:r>
                        <a:rPr lang="ru-RU" sz="1400" dirty="0" err="1" smtClean="0"/>
                        <a:t>Внутриклассное</a:t>
                      </a:r>
                      <a:r>
                        <a:rPr lang="ru-RU" sz="1400" dirty="0" smtClean="0"/>
                        <a:t> оценивание</a:t>
                      </a:r>
                      <a:endParaRPr lang="en-US" sz="1400" dirty="0" smtClean="0"/>
                    </a:p>
                    <a:p>
                      <a:pPr algn="ctr"/>
                      <a:r>
                        <a:rPr lang="en-US" sz="1400" dirty="0" smtClean="0"/>
                        <a:t>In-class</a:t>
                      </a:r>
                      <a:r>
                        <a:rPr lang="en-US" sz="1400" baseline="0" dirty="0" smtClean="0"/>
                        <a:t> assessment</a:t>
                      </a:r>
                      <a:endParaRPr lang="en-US" sz="14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dirty="0" smtClean="0"/>
                        <a:t>Оценка индивидуального прогресса</a:t>
                      </a:r>
                      <a:endParaRPr lang="en-US" sz="14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Assessment of individual progress</a:t>
                      </a:r>
                      <a:endParaRPr lang="ru-RU" sz="1400" dirty="0" smtClean="0"/>
                    </a:p>
                  </a:txBody>
                  <a:tcPr/>
                </a:tc>
              </a:tr>
            </a:tbl>
          </a:graphicData>
        </a:graphic>
      </p:graphicFrame>
      <p:sp>
        <p:nvSpPr>
          <p:cNvPr id="7" name="Заголовок 1"/>
          <p:cNvSpPr txBox="1">
            <a:spLocks/>
          </p:cNvSpPr>
          <p:nvPr/>
        </p:nvSpPr>
        <p:spPr bwMode="auto">
          <a:xfrm>
            <a:off x="4610085" y="-164554"/>
            <a:ext cx="4282395" cy="8286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r"/>
            <a:r>
              <a:rPr lang="en-US" sz="2200" dirty="0">
                <a:solidFill>
                  <a:schemeClr val="bg1"/>
                </a:solidFill>
              </a:rPr>
              <a:t>Programs of </a:t>
            </a:r>
            <a:r>
              <a:rPr lang="en-US" sz="2200" dirty="0" smtClean="0">
                <a:solidFill>
                  <a:schemeClr val="bg1"/>
                </a:solidFill>
              </a:rPr>
              <a:t>educational achievement</a:t>
            </a:r>
            <a:r>
              <a:rPr lang="ru-RU" sz="2200" dirty="0" smtClean="0">
                <a:solidFill>
                  <a:schemeClr val="bg1"/>
                </a:solidFill>
              </a:rPr>
              <a:t> </a:t>
            </a:r>
            <a:r>
              <a:rPr lang="en-US" sz="2200" dirty="0" smtClean="0">
                <a:solidFill>
                  <a:schemeClr val="bg1"/>
                </a:solidFill>
              </a:rPr>
              <a:t>assessment in Russia</a:t>
            </a:r>
            <a:endParaRPr lang="ru-RU" sz="2200" dirty="0" smtClean="0">
              <a:solidFill>
                <a:schemeClr val="bg1"/>
              </a:solidFill>
            </a:endParaRPr>
          </a:p>
        </p:txBody>
      </p:sp>
    </p:spTree>
    <p:extLst>
      <p:ext uri="{BB962C8B-B14F-4D97-AF65-F5344CB8AC3E}">
        <p14:creationId xmlns:p14="http://schemas.microsoft.com/office/powerpoint/2010/main" val="12036911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E:\rtc_prezent_png\rtc_shapka.png"/>
          <p:cNvPicPr>
            <a:picLocks noChangeAspect="1" noChangeArrowheads="1"/>
          </p:cNvPicPr>
          <p:nvPr/>
        </p:nvPicPr>
        <p:blipFill>
          <a:blip r:embed="rId3" cstate="print"/>
          <a:srcRect/>
          <a:stretch>
            <a:fillRect/>
          </a:stretch>
        </p:blipFill>
        <p:spPr bwMode="auto">
          <a:xfrm>
            <a:off x="-14288" y="-20638"/>
            <a:ext cx="9158288" cy="1177926"/>
          </a:xfrm>
          <a:prstGeom prst="rect">
            <a:avLst/>
          </a:prstGeom>
          <a:noFill/>
          <a:ln w="9525">
            <a:noFill/>
            <a:miter lim="800000"/>
            <a:headEnd/>
            <a:tailEnd/>
          </a:ln>
        </p:spPr>
      </p:pic>
      <p:sp>
        <p:nvSpPr>
          <p:cNvPr id="2" name="Заголовок 1"/>
          <p:cNvSpPr>
            <a:spLocks noGrp="1"/>
          </p:cNvSpPr>
          <p:nvPr>
            <p:ph type="ctrTitle"/>
          </p:nvPr>
        </p:nvSpPr>
        <p:spPr>
          <a:xfrm>
            <a:off x="35496" y="158750"/>
            <a:ext cx="4319712" cy="828675"/>
          </a:xfrm>
        </p:spPr>
        <p:txBody>
          <a:bodyPr/>
          <a:lstStyle/>
          <a:p>
            <a:r>
              <a:rPr lang="ru-RU" dirty="0" smtClean="0">
                <a:solidFill>
                  <a:schemeClr val="bg1"/>
                </a:solidFill>
              </a:rPr>
              <a:t>ВАШИ ВОПРОСЫ</a:t>
            </a:r>
          </a:p>
        </p:txBody>
      </p:sp>
      <p:sp>
        <p:nvSpPr>
          <p:cNvPr id="5125" name="Объект 2"/>
          <p:cNvSpPr txBox="1">
            <a:spLocks/>
          </p:cNvSpPr>
          <p:nvPr/>
        </p:nvSpPr>
        <p:spPr bwMode="auto">
          <a:xfrm>
            <a:off x="457200" y="3076575"/>
            <a:ext cx="8229600" cy="1517650"/>
          </a:xfrm>
          <a:prstGeom prst="rect">
            <a:avLst/>
          </a:prstGeom>
          <a:noFill/>
          <a:ln w="9525">
            <a:noFill/>
            <a:miter lim="800000"/>
            <a:headEnd/>
            <a:tailEnd/>
          </a:ln>
        </p:spPr>
        <p:txBody>
          <a:bodyPr/>
          <a:lstStyle/>
          <a:p>
            <a:pPr algn="ctr">
              <a:spcBef>
                <a:spcPct val="20000"/>
              </a:spcBef>
              <a:buFont typeface="Arial" charset="0"/>
              <a:buNone/>
            </a:pPr>
            <a:endParaRPr lang="ru-RU" sz="3200">
              <a:solidFill>
                <a:srgbClr val="898989"/>
              </a:solidFill>
            </a:endParaRPr>
          </a:p>
        </p:txBody>
      </p:sp>
      <p:pic>
        <p:nvPicPr>
          <p:cNvPr id="9" name="Picture 2" descr="http://t3.gstatic.com/images?q=tbn:ANd9GcQCvmbVrfV6DW16xipvS5uaHAhzjJ_HacEbHMqtwgH_6jBvk2H8Mw&amp;t=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5620" y="1769130"/>
            <a:ext cx="2085975" cy="2190750"/>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bwMode="auto">
          <a:xfrm>
            <a:off x="4716016" y="158899"/>
            <a:ext cx="4319712" cy="8286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dirty="0" smtClean="0">
                <a:solidFill>
                  <a:schemeClr val="bg1"/>
                </a:solidFill>
              </a:rPr>
              <a:t>YOUR QUESTIONS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E:\rtc_prezent_png\rtc_shapka.png"/>
          <p:cNvPicPr>
            <a:picLocks noChangeAspect="1" noChangeArrowheads="1"/>
          </p:cNvPicPr>
          <p:nvPr/>
        </p:nvPicPr>
        <p:blipFill>
          <a:blip r:embed="rId3" cstate="print"/>
          <a:srcRect/>
          <a:stretch>
            <a:fillRect/>
          </a:stretch>
        </p:blipFill>
        <p:spPr bwMode="auto">
          <a:xfrm>
            <a:off x="0" y="0"/>
            <a:ext cx="9158288" cy="1177926"/>
          </a:xfrm>
          <a:prstGeom prst="rect">
            <a:avLst/>
          </a:prstGeom>
          <a:noFill/>
          <a:ln w="9525">
            <a:noFill/>
            <a:miter lim="800000"/>
            <a:headEnd/>
            <a:tailEnd/>
          </a:ln>
        </p:spPr>
      </p:pic>
      <p:sp>
        <p:nvSpPr>
          <p:cNvPr id="2" name="Заголовок 1"/>
          <p:cNvSpPr>
            <a:spLocks noGrp="1"/>
          </p:cNvSpPr>
          <p:nvPr>
            <p:ph type="ctrTitle"/>
          </p:nvPr>
        </p:nvSpPr>
        <p:spPr>
          <a:xfrm>
            <a:off x="323528" y="123478"/>
            <a:ext cx="4104456" cy="828675"/>
          </a:xfrm>
        </p:spPr>
        <p:txBody>
          <a:bodyPr/>
          <a:lstStyle/>
          <a:p>
            <a:pPr algn="l"/>
            <a:r>
              <a:rPr lang="ru-RU" sz="2000" dirty="0" smtClean="0">
                <a:solidFill>
                  <a:schemeClr val="bg1"/>
                </a:solidFill>
              </a:rPr>
              <a:t>Участие России в Международных сравнительных исследованиях</a:t>
            </a:r>
          </a:p>
        </p:txBody>
      </p:sp>
      <p:sp>
        <p:nvSpPr>
          <p:cNvPr id="6" name="Rectangle 3"/>
          <p:cNvSpPr txBox="1">
            <a:spLocks noChangeArrowheads="1"/>
          </p:cNvSpPr>
          <p:nvPr/>
        </p:nvSpPr>
        <p:spPr bwMode="auto">
          <a:xfrm>
            <a:off x="0" y="1229866"/>
            <a:ext cx="4579144" cy="35741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ctr">
              <a:lnSpc>
                <a:spcPct val="80000"/>
              </a:lnSpc>
              <a:spcBef>
                <a:spcPct val="20000"/>
              </a:spcBef>
              <a:defRPr/>
            </a:pPr>
            <a:r>
              <a:rPr kumimoji="0" lang="ru-RU" sz="2000" b="0" i="0" u="none" strike="noStrike" kern="1200" cap="none" spc="0" normalizeH="0" baseline="0" noProof="0" dirty="0" smtClean="0">
                <a:ln>
                  <a:noFill/>
                </a:ln>
                <a:solidFill>
                  <a:schemeClr val="tx1"/>
                </a:solidFill>
                <a:effectLst/>
                <a:uLnTx/>
                <a:uFillTx/>
                <a:latin typeface="+mn-lt"/>
                <a:cs typeface="+mn-cs"/>
              </a:rPr>
              <a:t>Международная Ассоциация по оценке образовательных достижений – </a:t>
            </a:r>
            <a:endParaRPr kumimoji="0" lang="en-US" sz="2000" b="0" i="0" u="none" strike="noStrike" kern="1200" cap="none" spc="0" normalizeH="0" baseline="0" noProof="0" dirty="0" smtClean="0">
              <a:ln>
                <a:noFill/>
              </a:ln>
              <a:solidFill>
                <a:schemeClr val="tx1"/>
              </a:solidFill>
              <a:effectLst/>
              <a:uLnTx/>
              <a:uFillTx/>
              <a:latin typeface="+mn-lt"/>
              <a:cs typeface="+mn-cs"/>
            </a:endParaRPr>
          </a:p>
          <a:p>
            <a:pPr marL="342900" lvl="0" indent="-342900" algn="ctr">
              <a:lnSpc>
                <a:spcPct val="80000"/>
              </a:lnSpc>
              <a:spcBef>
                <a:spcPct val="20000"/>
              </a:spcBef>
              <a:defRPr/>
            </a:pPr>
            <a:r>
              <a:rPr lang="en-US" sz="2000" b="1" dirty="0" smtClean="0">
                <a:latin typeface="+mn-lt"/>
                <a:cs typeface="+mn-cs"/>
              </a:rPr>
              <a:t>International </a:t>
            </a:r>
            <a:r>
              <a:rPr lang="en-US" sz="2000" b="1" dirty="0">
                <a:latin typeface="+mn-lt"/>
                <a:cs typeface="+mn-cs"/>
              </a:rPr>
              <a:t>Association for the Evaluation of Educational Achievement</a:t>
            </a:r>
            <a:endParaRPr kumimoji="0" lang="ru-RU" sz="2000" b="1" i="0" u="none" strike="noStrike" kern="1200" cap="none" spc="0" normalizeH="0" baseline="0" noProof="0" dirty="0" smtClean="0">
              <a:ln>
                <a:noFill/>
              </a:ln>
              <a:solidFill>
                <a:schemeClr val="tx1"/>
              </a:solidFill>
              <a:effectLst/>
              <a:uLnTx/>
              <a:uFillTx/>
              <a:latin typeface="+mn-lt"/>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2000" b="1" i="0" u="none" strike="noStrike" kern="1200" cap="none" spc="0" normalizeH="0" baseline="0" noProof="0" dirty="0" smtClean="0">
                <a:ln>
                  <a:noFill/>
                </a:ln>
                <a:solidFill>
                  <a:schemeClr val="tx1"/>
                </a:solidFill>
                <a:effectLst/>
                <a:uLnTx/>
                <a:uFillTx/>
                <a:latin typeface="+mn-lt"/>
                <a:cs typeface="+mn-cs"/>
              </a:rPr>
              <a:t>TIMSS</a:t>
            </a:r>
            <a:r>
              <a:rPr kumimoji="0" lang="en-US" sz="2000" b="0" i="0" u="none" strike="noStrike" kern="1200" cap="none" spc="0" normalizeH="0" baseline="0" noProof="0" dirty="0" smtClean="0">
                <a:ln>
                  <a:noFill/>
                </a:ln>
                <a:solidFill>
                  <a:schemeClr val="tx1"/>
                </a:solidFill>
                <a:effectLst/>
                <a:uLnTx/>
                <a:uFillTx/>
                <a:latin typeface="+mn-lt"/>
                <a:cs typeface="+mn-cs"/>
              </a:rPr>
              <a:t> (1995</a:t>
            </a:r>
            <a:r>
              <a:rPr kumimoji="0" lang="ru-RU" sz="2000" b="0" i="0" u="none" strike="noStrike" kern="1200" cap="none" spc="0" normalizeH="0" baseline="0" noProof="0" dirty="0" smtClean="0">
                <a:ln>
                  <a:noFill/>
                </a:ln>
                <a:solidFill>
                  <a:schemeClr val="tx1"/>
                </a:solidFill>
                <a:effectLst/>
                <a:uLnTx/>
                <a:uFillTx/>
                <a:latin typeface="+mn-lt"/>
                <a:cs typeface="+mn-cs"/>
              </a:rPr>
              <a:t>, 1999, 2003, 2007, </a:t>
            </a:r>
            <a:r>
              <a:rPr kumimoji="0" lang="en-US" sz="2000" b="0" i="0" u="none" strike="noStrike" kern="1200" cap="none" spc="0" normalizeH="0" baseline="0" noProof="0" dirty="0" smtClean="0">
                <a:ln>
                  <a:noFill/>
                </a:ln>
                <a:solidFill>
                  <a:schemeClr val="tx1"/>
                </a:solidFill>
                <a:effectLst/>
                <a:uLnTx/>
                <a:uFillTx/>
                <a:latin typeface="+mn-lt"/>
                <a:cs typeface="+mn-cs"/>
              </a:rPr>
              <a:t>2008, </a:t>
            </a:r>
            <a:r>
              <a:rPr kumimoji="0" lang="ru-RU" sz="2000" b="0" i="0" u="none" strike="noStrike" kern="1200" cap="none" spc="0" normalizeH="0" baseline="0" noProof="0" dirty="0" smtClean="0">
                <a:ln>
                  <a:noFill/>
                </a:ln>
                <a:solidFill>
                  <a:schemeClr val="tx1"/>
                </a:solidFill>
                <a:effectLst/>
                <a:uLnTx/>
                <a:uFillTx/>
                <a:latin typeface="+mn-lt"/>
                <a:cs typeface="+mn-cs"/>
              </a:rPr>
              <a:t>2011)</a:t>
            </a: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2000" b="1" i="0" u="none" strike="noStrike" kern="1200" cap="none" spc="0" normalizeH="0" baseline="0" noProof="0" dirty="0" smtClean="0">
                <a:ln>
                  <a:noFill/>
                </a:ln>
                <a:solidFill>
                  <a:schemeClr val="tx1"/>
                </a:solidFill>
                <a:effectLst/>
                <a:uLnTx/>
                <a:uFillTx/>
                <a:latin typeface="+mn-lt"/>
                <a:cs typeface="+mn-cs"/>
              </a:rPr>
              <a:t>PIRLS</a:t>
            </a:r>
            <a:r>
              <a:rPr kumimoji="0" lang="en-US" sz="2000" b="0" i="0" u="none" strike="noStrike" kern="1200" cap="none" spc="0" normalizeH="0" baseline="0" noProof="0" dirty="0" smtClean="0">
                <a:ln>
                  <a:noFill/>
                </a:ln>
                <a:solidFill>
                  <a:schemeClr val="tx1"/>
                </a:solidFill>
                <a:effectLst/>
                <a:uLnTx/>
                <a:uFillTx/>
                <a:latin typeface="+mn-lt"/>
                <a:cs typeface="+mn-cs"/>
              </a:rPr>
              <a:t> (</a:t>
            </a:r>
            <a:r>
              <a:rPr kumimoji="0" lang="ru-RU" sz="2000" b="0" i="0" u="none" strike="noStrike" kern="1200" cap="none" spc="0" normalizeH="0" baseline="0" noProof="0" dirty="0" smtClean="0">
                <a:ln>
                  <a:noFill/>
                </a:ln>
                <a:solidFill>
                  <a:schemeClr val="tx1"/>
                </a:solidFill>
                <a:effectLst/>
                <a:uLnTx/>
                <a:uFillTx/>
                <a:latin typeface="+mn-lt"/>
                <a:cs typeface="+mn-cs"/>
              </a:rPr>
              <a:t>2001, 2006, 2011)</a:t>
            </a:r>
          </a:p>
          <a:p>
            <a:pPr marL="342900" indent="-342900">
              <a:spcBef>
                <a:spcPct val="20000"/>
              </a:spcBef>
              <a:buFont typeface="Arial" charset="0"/>
              <a:buChar char="•"/>
              <a:defRPr/>
            </a:pPr>
            <a:r>
              <a:rPr lang="en-US" sz="2000" b="1" dirty="0" smtClean="0">
                <a:latin typeface="+mn-lt"/>
              </a:rPr>
              <a:t>CIVIC</a:t>
            </a:r>
            <a:r>
              <a:rPr lang="ru-RU" sz="2000" b="1" dirty="0" smtClean="0">
                <a:latin typeface="+mn-lt"/>
              </a:rPr>
              <a:t> </a:t>
            </a:r>
            <a:r>
              <a:rPr lang="en-US" sz="2000" dirty="0" smtClean="0">
                <a:latin typeface="+mn-lt"/>
              </a:rPr>
              <a:t>(1999</a:t>
            </a:r>
            <a:r>
              <a:rPr lang="en-US" sz="2000" dirty="0">
                <a:latin typeface="+mn-lt"/>
              </a:rPr>
              <a:t>, </a:t>
            </a:r>
            <a:r>
              <a:rPr lang="en-US" sz="2000" dirty="0" smtClean="0">
                <a:latin typeface="+mn-lt"/>
              </a:rPr>
              <a:t>2000</a:t>
            </a:r>
            <a:r>
              <a:rPr lang="ru-RU" sz="2000" dirty="0" smtClean="0">
                <a:latin typeface="+mn-lt"/>
              </a:rPr>
              <a:t>)</a:t>
            </a:r>
            <a:endParaRPr kumimoji="0" lang="ru-RU" sz="2000" b="0" i="0" u="none" strike="noStrike" kern="1200" cap="none" spc="0" normalizeH="0" baseline="0" noProof="0" dirty="0" smtClean="0">
              <a:ln>
                <a:noFill/>
              </a:ln>
              <a:solidFill>
                <a:schemeClr val="tx1"/>
              </a:solidFill>
              <a:effectLst/>
              <a:uLnTx/>
              <a:uFillTx/>
              <a:latin typeface="+mn-lt"/>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2000" b="1" i="0" u="none" strike="noStrike" kern="1200" cap="none" spc="0" normalizeH="0" baseline="0" noProof="0" dirty="0" smtClean="0">
                <a:ln>
                  <a:noFill/>
                </a:ln>
                <a:solidFill>
                  <a:schemeClr val="tx1"/>
                </a:solidFill>
                <a:effectLst/>
                <a:uLnTx/>
                <a:uFillTx/>
                <a:latin typeface="+mn-lt"/>
                <a:cs typeface="+mn-cs"/>
              </a:rPr>
              <a:t>ICCS</a:t>
            </a:r>
            <a:r>
              <a:rPr kumimoji="0" lang="en-US" sz="2000" b="0" i="0" u="none" strike="noStrike" kern="1200" cap="none" spc="0" normalizeH="0" baseline="0" noProof="0" dirty="0" smtClean="0">
                <a:ln>
                  <a:noFill/>
                </a:ln>
                <a:solidFill>
                  <a:schemeClr val="tx1"/>
                </a:solidFill>
                <a:effectLst/>
                <a:uLnTx/>
                <a:uFillTx/>
                <a:latin typeface="+mn-lt"/>
                <a:cs typeface="+mn-cs"/>
              </a:rPr>
              <a:t> (200</a:t>
            </a:r>
            <a:r>
              <a:rPr kumimoji="0" lang="ru-RU" sz="2000" b="0" i="0" u="none" strike="noStrike" kern="1200" cap="none" spc="0" normalizeH="0" baseline="0" noProof="0" dirty="0" smtClean="0">
                <a:ln>
                  <a:noFill/>
                </a:ln>
                <a:solidFill>
                  <a:schemeClr val="tx1"/>
                </a:solidFill>
                <a:effectLst/>
                <a:uLnTx/>
                <a:uFillTx/>
                <a:latin typeface="+mn-lt"/>
                <a:cs typeface="+mn-cs"/>
              </a:rPr>
              <a:t>9)</a:t>
            </a: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2000" b="1" i="0" u="none" strike="noStrike" kern="1200" cap="none" spc="0" normalizeH="0" baseline="0" noProof="0" dirty="0" smtClean="0">
                <a:ln>
                  <a:noFill/>
                </a:ln>
                <a:solidFill>
                  <a:schemeClr val="tx1"/>
                </a:solidFill>
                <a:effectLst/>
                <a:uLnTx/>
                <a:uFillTx/>
                <a:latin typeface="+mn-lt"/>
                <a:cs typeface="+mn-cs"/>
              </a:rPr>
              <a:t>TEDS</a:t>
            </a:r>
            <a:r>
              <a:rPr kumimoji="0" lang="en-US" sz="2000" b="0" i="0" u="none" strike="noStrike" kern="1200" cap="none" spc="0" normalizeH="0" baseline="0" noProof="0" dirty="0" smtClean="0">
                <a:ln>
                  <a:noFill/>
                </a:ln>
                <a:solidFill>
                  <a:schemeClr val="tx1"/>
                </a:solidFill>
                <a:effectLst/>
                <a:uLnTx/>
                <a:uFillTx/>
                <a:latin typeface="+mn-lt"/>
                <a:cs typeface="+mn-cs"/>
              </a:rPr>
              <a:t> (2008</a:t>
            </a:r>
            <a:r>
              <a:rPr kumimoji="0" lang="ru-RU" sz="2000" b="0" i="0" u="none" strike="noStrike" kern="1200" cap="none" spc="0" normalizeH="0" baseline="0" noProof="0" dirty="0" smtClean="0">
                <a:ln>
                  <a:noFill/>
                </a:ln>
                <a:solidFill>
                  <a:schemeClr val="tx1"/>
                </a:solidFill>
                <a:effectLst/>
                <a:uLnTx/>
                <a:uFillTx/>
                <a:latin typeface="+mn-lt"/>
                <a:cs typeface="+mn-cs"/>
              </a:rPr>
              <a:t>)</a:t>
            </a: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2000" b="1" i="0" u="none" strike="noStrike" kern="1200" cap="none" spc="0" normalizeH="0" baseline="0" noProof="0" dirty="0" smtClean="0">
                <a:ln>
                  <a:noFill/>
                </a:ln>
                <a:solidFill>
                  <a:schemeClr val="tx1"/>
                </a:solidFill>
                <a:effectLst/>
                <a:uLnTx/>
                <a:uFillTx/>
                <a:latin typeface="+mn-lt"/>
                <a:cs typeface="+mn-cs"/>
              </a:rPr>
              <a:t>ICILS </a:t>
            </a:r>
            <a:r>
              <a:rPr kumimoji="0" lang="en-US" sz="2000" b="0" i="0" u="none" strike="noStrike" kern="1200" cap="none" spc="0" normalizeH="0" baseline="0" noProof="0" dirty="0" smtClean="0">
                <a:ln>
                  <a:noFill/>
                </a:ln>
                <a:solidFill>
                  <a:schemeClr val="tx1"/>
                </a:solidFill>
                <a:effectLst/>
                <a:uLnTx/>
                <a:uFillTx/>
                <a:latin typeface="+mn-lt"/>
                <a:cs typeface="+mn-cs"/>
              </a:rPr>
              <a:t>(2013)</a:t>
            </a:r>
            <a:endParaRPr kumimoji="0" lang="ru-RU" sz="2000" b="0" i="0" u="none" strike="noStrike" kern="1200" cap="none" spc="0" normalizeH="0" baseline="0" noProof="0" dirty="0" smtClean="0">
              <a:ln>
                <a:noFill/>
              </a:ln>
              <a:solidFill>
                <a:schemeClr val="tx1"/>
              </a:solidFill>
              <a:effectLst/>
              <a:uLnTx/>
              <a:uFillTx/>
              <a:latin typeface="+mn-lt"/>
              <a:cs typeface="+mn-cs"/>
            </a:endParaRPr>
          </a:p>
        </p:txBody>
      </p:sp>
      <p:sp>
        <p:nvSpPr>
          <p:cNvPr id="8" name="Rectangle 4"/>
          <p:cNvSpPr txBox="1">
            <a:spLocks noChangeArrowheads="1"/>
          </p:cNvSpPr>
          <p:nvPr/>
        </p:nvSpPr>
        <p:spPr bwMode="auto">
          <a:xfrm>
            <a:off x="4788025" y="1229866"/>
            <a:ext cx="3960439" cy="35741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80000"/>
              </a:lnSpc>
              <a:spcBef>
                <a:spcPct val="20000"/>
              </a:spcBef>
              <a:spcAft>
                <a:spcPct val="0"/>
              </a:spcAft>
              <a:buClrTx/>
              <a:buSzTx/>
              <a:buFontTx/>
              <a:buNone/>
              <a:tabLst/>
              <a:defRPr/>
            </a:pPr>
            <a:r>
              <a:rPr kumimoji="0" lang="ru-RU" sz="2000" b="0" i="0" u="none" strike="noStrike" kern="1200" cap="none" spc="0" normalizeH="0" baseline="0" noProof="0" dirty="0" smtClean="0">
                <a:ln>
                  <a:noFill/>
                </a:ln>
                <a:solidFill>
                  <a:schemeClr val="tx1"/>
                </a:solidFill>
                <a:effectLst/>
                <a:uLnTx/>
                <a:uFillTx/>
                <a:latin typeface="+mn-lt"/>
                <a:ea typeface="+mn-ea"/>
                <a:cs typeface="+mn-cs"/>
              </a:rPr>
              <a:t>Организация экономического сотрудничества и развития – </a:t>
            </a:r>
          </a:p>
          <a:p>
            <a:pPr marL="342900" lvl="0" indent="-342900" algn="ctr">
              <a:lnSpc>
                <a:spcPct val="80000"/>
              </a:lnSpc>
              <a:spcBef>
                <a:spcPct val="20000"/>
              </a:spcBef>
              <a:defRPr/>
            </a:pPr>
            <a:r>
              <a:rPr lang="en-US" sz="2000" b="1" dirty="0" smtClean="0">
                <a:latin typeface="+mn-lt"/>
                <a:cs typeface="+mn-cs"/>
              </a:rPr>
              <a:t>Organization </a:t>
            </a:r>
            <a:r>
              <a:rPr lang="en-US" sz="2000" b="1" dirty="0">
                <a:latin typeface="+mn-lt"/>
                <a:cs typeface="+mn-cs"/>
              </a:rPr>
              <a:t>for Economic Co-operation and Development</a:t>
            </a:r>
            <a:endParaRPr kumimoji="0" lang="ru-RU" sz="2000" b="1" i="0" u="none" strike="noStrike" kern="1200" cap="none" spc="0" normalizeH="0" baseline="0" noProof="0" dirty="0" smtClean="0">
              <a:ln>
                <a:noFill/>
              </a:ln>
              <a:solidFill>
                <a:schemeClr val="tx1"/>
              </a:solidFill>
              <a:effectLst/>
              <a:uLnTx/>
              <a:uFillTx/>
              <a:latin typeface="+mn-lt"/>
              <a:cs typeface="+mn-cs"/>
            </a:endParaRPr>
          </a:p>
          <a:p>
            <a:pPr marL="342900" marR="0" lvl="0" indent="-342900" algn="ctr" defTabSz="914400" rtl="0" eaLnBrk="1" fontAlgn="base" latinLnBrk="0" hangingPunct="1">
              <a:lnSpc>
                <a:spcPct val="80000"/>
              </a:lnSpc>
              <a:spcBef>
                <a:spcPct val="20000"/>
              </a:spcBef>
              <a:spcAft>
                <a:spcPct val="0"/>
              </a:spcAft>
              <a:buClrTx/>
              <a:buSzTx/>
              <a:buFontTx/>
              <a:buNone/>
              <a:tabLst/>
              <a:defRPr/>
            </a:pPr>
            <a:endParaRPr lang="ru-RU" sz="2000" dirty="0">
              <a:latin typeface="+mn-lt"/>
              <a:cs typeface="+mn-cs"/>
            </a:endParaRPr>
          </a:p>
          <a:p>
            <a:pPr marL="342900" marR="0" lvl="0" indent="-342900" algn="ctr" defTabSz="914400" rtl="0" eaLnBrk="1" fontAlgn="base" latinLnBrk="0" hangingPunct="1">
              <a:lnSpc>
                <a:spcPct val="80000"/>
              </a:lnSpc>
              <a:spcBef>
                <a:spcPct val="20000"/>
              </a:spcBef>
              <a:spcAft>
                <a:spcPct val="0"/>
              </a:spcAft>
              <a:buClrTx/>
              <a:buSzTx/>
              <a:buFontTx/>
              <a:buNone/>
              <a:tabLst/>
              <a:defRPr/>
            </a:pPr>
            <a:endParaRPr kumimoji="0" lang="ru-RU" sz="2000" b="0" i="0" u="sng"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PISA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(2000, 2003, 2006, 2009</a:t>
            </a:r>
            <a:r>
              <a:rPr kumimoji="0" lang="ru-RU" sz="2000" b="0" i="0" u="none" strike="noStrike" kern="1200" cap="none" spc="0" normalizeH="0" baseline="0" noProof="0" dirty="0" smtClean="0">
                <a:ln>
                  <a:noFill/>
                </a:ln>
                <a:solidFill>
                  <a:schemeClr val="tx1"/>
                </a:solidFill>
                <a:effectLst/>
                <a:uLnTx/>
                <a:uFillTx/>
                <a:latin typeface="+mn-lt"/>
                <a:ea typeface="+mn-ea"/>
                <a:cs typeface="+mn-cs"/>
              </a:rPr>
              <a:t>, 201</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1</a:t>
            </a:r>
            <a:r>
              <a:rPr kumimoji="0" lang="ru-RU" sz="20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TALIS</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(2008</a:t>
            </a:r>
            <a:r>
              <a:rPr kumimoji="0" lang="ru-RU" sz="20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ru-RU" sz="2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Заголовок 1"/>
          <p:cNvSpPr txBox="1">
            <a:spLocks/>
          </p:cNvSpPr>
          <p:nvPr/>
        </p:nvSpPr>
        <p:spPr bwMode="auto">
          <a:xfrm>
            <a:off x="4788025" y="153987"/>
            <a:ext cx="3960440" cy="8286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r"/>
            <a:r>
              <a:rPr lang="en-US" sz="2000" dirty="0">
                <a:solidFill>
                  <a:schemeClr val="bg1"/>
                </a:solidFill>
              </a:rPr>
              <a:t>Russia's participation in </a:t>
            </a:r>
            <a:r>
              <a:rPr lang="en-US" sz="2000" dirty="0" smtClean="0">
                <a:solidFill>
                  <a:schemeClr val="bg1"/>
                </a:solidFill>
              </a:rPr>
              <a:t>International </a:t>
            </a:r>
            <a:r>
              <a:rPr lang="en-US" sz="2000" dirty="0">
                <a:solidFill>
                  <a:schemeClr val="bg1"/>
                </a:solidFill>
              </a:rPr>
              <a:t>comparative studies</a:t>
            </a:r>
            <a:endParaRPr lang="ru-RU" sz="2000" dirty="0" smtClean="0">
              <a:solidFill>
                <a:schemeClr val="bg1"/>
              </a:solidFill>
            </a:endParaRPr>
          </a:p>
        </p:txBody>
      </p:sp>
    </p:spTree>
    <p:extLst>
      <p:ext uri="{BB962C8B-B14F-4D97-AF65-F5344CB8AC3E}">
        <p14:creationId xmlns:p14="http://schemas.microsoft.com/office/powerpoint/2010/main" val="10989627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E:\rtc_prezent_png\rtc_shapk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20638"/>
            <a:ext cx="9158288" cy="1177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ctrTitle"/>
          </p:nvPr>
        </p:nvSpPr>
        <p:spPr>
          <a:xfrm>
            <a:off x="251520" y="-1692"/>
            <a:ext cx="5184576" cy="1080219"/>
          </a:xfrm>
        </p:spPr>
        <p:txBody>
          <a:bodyPr/>
          <a:lstStyle/>
          <a:p>
            <a:pPr algn="l" eaLnBrk="1" hangingPunct="1"/>
            <a:r>
              <a:rPr lang="ru-RU" sz="2200" dirty="0" smtClean="0">
                <a:solidFill>
                  <a:schemeClr val="bg1"/>
                </a:solidFill>
              </a:rPr>
              <a:t>Использование результатов международных сравнительных исследований</a:t>
            </a:r>
          </a:p>
        </p:txBody>
      </p:sp>
      <p:sp>
        <p:nvSpPr>
          <p:cNvPr id="6" name="Rectangle 3"/>
          <p:cNvSpPr txBox="1">
            <a:spLocks noChangeArrowheads="1"/>
          </p:cNvSpPr>
          <p:nvPr/>
        </p:nvSpPr>
        <p:spPr bwMode="auto">
          <a:xfrm>
            <a:off x="-14288" y="1098116"/>
            <a:ext cx="4579144" cy="3947678"/>
          </a:xfrm>
          <a:prstGeom prst="rect">
            <a:avLst/>
          </a:prstGeom>
          <a:noFill/>
          <a:ln w="9525">
            <a:noFill/>
            <a:miter lim="800000"/>
            <a:headEnd/>
            <a:tailEnd/>
          </a:ln>
        </p:spPr>
        <p:txBody>
          <a:bodyPr/>
          <a:lstStyle/>
          <a:p>
            <a:pPr algn="just">
              <a:spcBef>
                <a:spcPts val="0"/>
              </a:spcBef>
              <a:spcAft>
                <a:spcPts val="0"/>
              </a:spcAft>
              <a:defRPr/>
            </a:pPr>
            <a:r>
              <a:rPr lang="ru-RU" sz="1600" b="1" dirty="0" smtClean="0">
                <a:solidFill>
                  <a:srgbClr val="C00000"/>
                </a:solidFill>
                <a:latin typeface="+mn-lt"/>
                <a:cs typeface="+mn-cs"/>
              </a:rPr>
              <a:t>ИСПОЛЬЗОВАНИЕ РЕЗУЛЬТАТОВ</a:t>
            </a:r>
          </a:p>
          <a:p>
            <a:pPr marL="342900" indent="-342900" algn="just">
              <a:spcBef>
                <a:spcPts val="0"/>
              </a:spcBef>
              <a:spcAft>
                <a:spcPts val="0"/>
              </a:spcAft>
              <a:buFont typeface="Arial" pitchFamily="34" charset="0"/>
              <a:buChar char="•"/>
              <a:defRPr/>
            </a:pPr>
            <a:r>
              <a:rPr lang="ru-RU" sz="1600" dirty="0" smtClean="0">
                <a:latin typeface="+mn-lt"/>
                <a:cs typeface="+mn-cs"/>
              </a:rPr>
              <a:t>Введение образовательных стандартов нового поколения.</a:t>
            </a:r>
          </a:p>
          <a:p>
            <a:pPr marL="342900" indent="-342900" algn="just">
              <a:spcBef>
                <a:spcPts val="0"/>
              </a:spcBef>
              <a:spcAft>
                <a:spcPts val="0"/>
              </a:spcAft>
              <a:buFont typeface="Arial" pitchFamily="34" charset="0"/>
              <a:buChar char="•"/>
              <a:defRPr/>
            </a:pPr>
            <a:r>
              <a:rPr lang="ru-RU" sz="1600" dirty="0" smtClean="0">
                <a:latin typeface="+mn-lt"/>
                <a:cs typeface="+mn-cs"/>
              </a:rPr>
              <a:t>Создание новых учебников</a:t>
            </a:r>
            <a:endParaRPr lang="ru-RU" sz="1600" dirty="0">
              <a:latin typeface="+mn-lt"/>
              <a:cs typeface="+mn-cs"/>
            </a:endParaRPr>
          </a:p>
          <a:p>
            <a:pPr marL="342900" indent="-342900" algn="just">
              <a:spcBef>
                <a:spcPts val="0"/>
              </a:spcBef>
              <a:spcAft>
                <a:spcPts val="0"/>
              </a:spcAft>
              <a:buFont typeface="Arial" pitchFamily="34" charset="0"/>
              <a:buChar char="•"/>
              <a:defRPr/>
            </a:pPr>
            <a:r>
              <a:rPr lang="ru-RU" sz="1600" dirty="0" smtClean="0">
                <a:latin typeface="+mn-lt"/>
                <a:cs typeface="+mn-cs"/>
              </a:rPr>
              <a:t>Обновление программ </a:t>
            </a:r>
            <a:r>
              <a:rPr lang="ru-RU" sz="1600" dirty="0">
                <a:latin typeface="+mn-lt"/>
                <a:cs typeface="+mn-cs"/>
              </a:rPr>
              <a:t>повышения квалификации учителей</a:t>
            </a:r>
            <a:r>
              <a:rPr lang="ru-RU" sz="1600" dirty="0" smtClean="0">
                <a:latin typeface="+mn-lt"/>
                <a:cs typeface="+mn-cs"/>
              </a:rPr>
              <a:t>.</a:t>
            </a:r>
          </a:p>
          <a:p>
            <a:pPr marL="342900" indent="-342900" algn="just">
              <a:spcBef>
                <a:spcPts val="0"/>
              </a:spcBef>
              <a:spcAft>
                <a:spcPts val="0"/>
              </a:spcAft>
              <a:buFont typeface="Arial" pitchFamily="34" charset="0"/>
              <a:buChar char="•"/>
              <a:defRPr/>
            </a:pPr>
            <a:r>
              <a:rPr lang="ru-RU" sz="1600" dirty="0" smtClean="0">
                <a:latin typeface="+mn-lt"/>
                <a:cs typeface="+mn-cs"/>
              </a:rPr>
              <a:t>Проведение углублённых исследований</a:t>
            </a:r>
          </a:p>
          <a:p>
            <a:pPr algn="just">
              <a:spcBef>
                <a:spcPts val="0"/>
              </a:spcBef>
              <a:spcAft>
                <a:spcPts val="0"/>
              </a:spcAft>
              <a:defRPr/>
            </a:pPr>
            <a:r>
              <a:rPr lang="ru-RU" sz="1600" b="1" dirty="0">
                <a:solidFill>
                  <a:srgbClr val="C00000"/>
                </a:solidFill>
              </a:rPr>
              <a:t>Основой</a:t>
            </a:r>
            <a:r>
              <a:rPr lang="ru-RU" sz="1600" dirty="0"/>
              <a:t> разработки содержания и технологии проведения Единого государственного экзамена (ЕГЭ) и ряда мониторинговых исследований стало:</a:t>
            </a:r>
          </a:p>
          <a:p>
            <a:pPr marL="342900" indent="-342900" algn="just">
              <a:spcBef>
                <a:spcPts val="0"/>
              </a:spcBef>
              <a:spcAft>
                <a:spcPts val="0"/>
              </a:spcAft>
              <a:buFont typeface="Arial" pitchFamily="34" charset="0"/>
              <a:buChar char="•"/>
              <a:defRPr/>
            </a:pPr>
            <a:r>
              <a:rPr lang="ru-RU" sz="1600" dirty="0"/>
              <a:t>Опыт участия в международных программах оценки</a:t>
            </a:r>
          </a:p>
          <a:p>
            <a:pPr marL="342900" indent="-342900" algn="just">
              <a:spcBef>
                <a:spcPts val="0"/>
              </a:spcBef>
              <a:spcAft>
                <a:spcPts val="0"/>
              </a:spcAft>
              <a:buFont typeface="Arial" pitchFamily="34" charset="0"/>
              <a:buChar char="•"/>
              <a:defRPr/>
            </a:pPr>
            <a:r>
              <a:rPr lang="ru-RU" sz="1600" dirty="0"/>
              <a:t>Опыт проведения Всероссийского централизованного тестирования </a:t>
            </a:r>
            <a:r>
              <a:rPr lang="ru-RU" sz="1600" dirty="0" smtClean="0"/>
              <a:t>(</a:t>
            </a:r>
            <a:r>
              <a:rPr lang="ru-RU" sz="1600" dirty="0"/>
              <a:t>с 1986 г.)</a:t>
            </a:r>
          </a:p>
        </p:txBody>
      </p:sp>
      <p:sp>
        <p:nvSpPr>
          <p:cNvPr id="5" name="Заголовок 1"/>
          <p:cNvSpPr txBox="1">
            <a:spLocks/>
          </p:cNvSpPr>
          <p:nvPr/>
        </p:nvSpPr>
        <p:spPr bwMode="auto">
          <a:xfrm>
            <a:off x="5436096" y="38534"/>
            <a:ext cx="3576926" cy="105958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r"/>
            <a:r>
              <a:rPr lang="en-US" sz="2200" dirty="0" smtClean="0">
                <a:solidFill>
                  <a:schemeClr val="bg1"/>
                </a:solidFill>
              </a:rPr>
              <a:t>Use of </a:t>
            </a:r>
            <a:r>
              <a:rPr lang="en-US" sz="2200" dirty="0">
                <a:solidFill>
                  <a:schemeClr val="bg1"/>
                </a:solidFill>
              </a:rPr>
              <a:t>International comparative studies </a:t>
            </a:r>
            <a:r>
              <a:rPr lang="en-US" sz="2200" dirty="0" smtClean="0">
                <a:solidFill>
                  <a:schemeClr val="bg1"/>
                </a:solidFill>
              </a:rPr>
              <a:t>results </a:t>
            </a:r>
            <a:endParaRPr lang="ru-RU" sz="2200" dirty="0" smtClean="0">
              <a:solidFill>
                <a:schemeClr val="bg1"/>
              </a:solidFill>
            </a:endParaRPr>
          </a:p>
        </p:txBody>
      </p:sp>
      <p:sp>
        <p:nvSpPr>
          <p:cNvPr id="8" name="Прямоугольник 7"/>
          <p:cNvSpPr/>
          <p:nvPr/>
        </p:nvSpPr>
        <p:spPr>
          <a:xfrm>
            <a:off x="4716016" y="1157288"/>
            <a:ext cx="4297006" cy="3785652"/>
          </a:xfrm>
          <a:prstGeom prst="rect">
            <a:avLst/>
          </a:prstGeom>
        </p:spPr>
        <p:txBody>
          <a:bodyPr wrap="square">
            <a:spAutoFit/>
          </a:bodyPr>
          <a:lstStyle/>
          <a:p>
            <a:r>
              <a:rPr lang="en-US" sz="1600" b="1" dirty="0" smtClean="0">
                <a:solidFill>
                  <a:srgbClr val="C00000"/>
                </a:solidFill>
                <a:latin typeface="+mn-lt"/>
              </a:rPr>
              <a:t>USE </a:t>
            </a:r>
            <a:r>
              <a:rPr lang="en-US" sz="1600" b="1" dirty="0">
                <a:solidFill>
                  <a:srgbClr val="C00000"/>
                </a:solidFill>
                <a:latin typeface="+mn-lt"/>
              </a:rPr>
              <a:t>OF RESULTS</a:t>
            </a:r>
            <a:endParaRPr lang="ru-RU" sz="1600" b="1" dirty="0">
              <a:solidFill>
                <a:srgbClr val="C00000"/>
              </a:solidFill>
              <a:latin typeface="+mn-lt"/>
            </a:endParaRPr>
          </a:p>
          <a:p>
            <a:pPr marL="285750" lvl="0" indent="-285750">
              <a:buFont typeface="Arial" pitchFamily="34" charset="0"/>
              <a:buChar char="•"/>
            </a:pPr>
            <a:r>
              <a:rPr lang="en-US" sz="1600" dirty="0">
                <a:latin typeface="+mn-lt"/>
              </a:rPr>
              <a:t>Introduction of new generation educational standards.</a:t>
            </a:r>
            <a:endParaRPr lang="ru-RU" sz="1600" dirty="0">
              <a:latin typeface="+mn-lt"/>
            </a:endParaRPr>
          </a:p>
          <a:p>
            <a:pPr marL="285750" lvl="0" indent="-285750">
              <a:buFont typeface="Arial" pitchFamily="34" charset="0"/>
              <a:buChar char="•"/>
            </a:pPr>
            <a:r>
              <a:rPr lang="en-US" sz="1600" dirty="0">
                <a:latin typeface="+mn-lt"/>
              </a:rPr>
              <a:t>Creation of new textbooks.</a:t>
            </a:r>
            <a:endParaRPr lang="ru-RU" sz="1600" dirty="0">
              <a:latin typeface="+mn-lt"/>
            </a:endParaRPr>
          </a:p>
          <a:p>
            <a:pPr marL="285750" lvl="0" indent="-285750">
              <a:buFont typeface="Arial" pitchFamily="34" charset="0"/>
              <a:buChar char="•"/>
            </a:pPr>
            <a:r>
              <a:rPr lang="en-US" sz="1600" dirty="0">
                <a:latin typeface="+mn-lt"/>
              </a:rPr>
              <a:t>Renovation of programs for professional training of teachers.</a:t>
            </a:r>
            <a:endParaRPr lang="ru-RU" sz="1600" dirty="0">
              <a:latin typeface="+mn-lt"/>
            </a:endParaRPr>
          </a:p>
          <a:p>
            <a:pPr lvl="0"/>
            <a:r>
              <a:rPr lang="en-US" sz="1600" dirty="0">
                <a:latin typeface="+mn-lt"/>
              </a:rPr>
              <a:t>Conducting in-depth studies.</a:t>
            </a:r>
            <a:endParaRPr lang="ru-RU" sz="1600" dirty="0">
              <a:latin typeface="+mn-lt"/>
            </a:endParaRPr>
          </a:p>
          <a:p>
            <a:r>
              <a:rPr lang="en-US" sz="1600" b="1" dirty="0">
                <a:solidFill>
                  <a:srgbClr val="C00000"/>
                </a:solidFill>
                <a:latin typeface="+mn-lt"/>
              </a:rPr>
              <a:t>The basis</a:t>
            </a:r>
            <a:r>
              <a:rPr lang="en-US" sz="1600" dirty="0">
                <a:solidFill>
                  <a:srgbClr val="C00000"/>
                </a:solidFill>
                <a:latin typeface="+mn-lt"/>
              </a:rPr>
              <a:t> </a:t>
            </a:r>
            <a:r>
              <a:rPr lang="en-US" sz="1600" dirty="0">
                <a:latin typeface="+mn-lt"/>
              </a:rPr>
              <a:t>for elaboration of content and technology of Unified State Exam (USE) and a number of monitoring studies was</a:t>
            </a:r>
            <a:endParaRPr lang="ru-RU" sz="1600" dirty="0">
              <a:latin typeface="+mn-lt"/>
            </a:endParaRPr>
          </a:p>
          <a:p>
            <a:pPr marL="285750" lvl="0" indent="-285750">
              <a:buFont typeface="Arial" pitchFamily="34" charset="0"/>
              <a:buChar char="•"/>
            </a:pPr>
            <a:r>
              <a:rPr lang="en-US" sz="1600" dirty="0">
                <a:latin typeface="+mn-lt"/>
              </a:rPr>
              <a:t>Experience in international assessment programs</a:t>
            </a:r>
            <a:endParaRPr lang="ru-RU" sz="1600" dirty="0">
              <a:latin typeface="+mn-lt"/>
            </a:endParaRPr>
          </a:p>
          <a:p>
            <a:pPr marL="285750" lvl="0" indent="-285750">
              <a:buFont typeface="Arial" pitchFamily="34" charset="0"/>
              <a:buChar char="•"/>
            </a:pPr>
            <a:r>
              <a:rPr lang="en-US" sz="1600" dirty="0">
                <a:latin typeface="+mn-lt"/>
              </a:rPr>
              <a:t>Experience in conducting All-Russian centralized testing (since </a:t>
            </a:r>
            <a:r>
              <a:rPr lang="en-US" sz="1600" dirty="0" smtClean="0">
                <a:latin typeface="+mn-lt"/>
              </a:rPr>
              <a:t>1986)</a:t>
            </a:r>
            <a:endParaRPr lang="ru-RU" sz="1600" dirty="0" smtClean="0">
              <a:latin typeface="+mn-lt"/>
            </a:endParaRPr>
          </a:p>
          <a:p>
            <a:r>
              <a:rPr lang="en-US" sz="1600" dirty="0" smtClean="0">
                <a:solidFill>
                  <a:schemeClr val="bg1"/>
                </a:solidFill>
                <a:latin typeface="+mn-lt"/>
              </a:rPr>
              <a:t>studies</a:t>
            </a:r>
            <a:endParaRPr lang="ru-RU" sz="1600" dirty="0">
              <a:latin typeface="+mn-lt"/>
            </a:endParaRPr>
          </a:p>
        </p:txBody>
      </p:sp>
    </p:spTree>
    <p:extLst>
      <p:ext uri="{BB962C8B-B14F-4D97-AF65-F5344CB8AC3E}">
        <p14:creationId xmlns:p14="http://schemas.microsoft.com/office/powerpoint/2010/main" val="519064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descr="E:\rtc_prezent_png\rtc_shapka.png"/>
          <p:cNvPicPr>
            <a:picLocks noChangeAspect="1" noChangeArrowheads="1"/>
          </p:cNvPicPr>
          <p:nvPr/>
        </p:nvPicPr>
        <p:blipFill>
          <a:blip r:embed="rId3" cstate="print"/>
          <a:srcRect/>
          <a:stretch>
            <a:fillRect/>
          </a:stretch>
        </p:blipFill>
        <p:spPr bwMode="auto">
          <a:xfrm>
            <a:off x="-14288" y="-20638"/>
            <a:ext cx="9158288" cy="1177926"/>
          </a:xfrm>
          <a:prstGeom prst="rect">
            <a:avLst/>
          </a:prstGeom>
          <a:noFill/>
          <a:ln w="9525">
            <a:noFill/>
            <a:miter lim="800000"/>
            <a:headEnd/>
            <a:tailEnd/>
          </a:ln>
        </p:spPr>
      </p:pic>
      <p:sp>
        <p:nvSpPr>
          <p:cNvPr id="2" name="Заголовок 1"/>
          <p:cNvSpPr>
            <a:spLocks noGrp="1"/>
          </p:cNvSpPr>
          <p:nvPr>
            <p:ph type="ctrTitle"/>
          </p:nvPr>
        </p:nvSpPr>
        <p:spPr>
          <a:xfrm>
            <a:off x="144463" y="123825"/>
            <a:ext cx="5147617" cy="828675"/>
          </a:xfrm>
        </p:spPr>
        <p:txBody>
          <a:bodyPr/>
          <a:lstStyle/>
          <a:p>
            <a:pPr algn="l" eaLnBrk="1" hangingPunct="1"/>
            <a:r>
              <a:rPr lang="ru-RU" sz="2200" dirty="0" smtClean="0">
                <a:solidFill>
                  <a:schemeClr val="bg1"/>
                </a:solidFill>
              </a:rPr>
              <a:t>Введение Единого государственного экзамена</a:t>
            </a:r>
          </a:p>
        </p:txBody>
      </p:sp>
      <p:sp>
        <p:nvSpPr>
          <p:cNvPr id="7172" name="Подзаголовок 2"/>
          <p:cNvSpPr txBox="1">
            <a:spLocks/>
          </p:cNvSpPr>
          <p:nvPr/>
        </p:nvSpPr>
        <p:spPr bwMode="auto">
          <a:xfrm>
            <a:off x="144463" y="1143000"/>
            <a:ext cx="8785225" cy="3805238"/>
          </a:xfrm>
          <a:prstGeom prst="rect">
            <a:avLst/>
          </a:prstGeom>
          <a:noFill/>
          <a:ln>
            <a:noFill/>
          </a:ln>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defRPr/>
            </a:pPr>
            <a:endParaRPr lang="ru-RU" sz="2800" i="1" dirty="0" smtClean="0"/>
          </a:p>
          <a:p>
            <a:pPr marL="457200" indent="-457200" algn="just" eaLnBrk="1" hangingPunct="1">
              <a:buFont typeface="Arial" pitchFamily="34" charset="0"/>
              <a:buChar char="•"/>
              <a:defRPr/>
            </a:pPr>
            <a:endParaRPr lang="ru-RU" sz="2800" i="1" dirty="0" smtClean="0"/>
          </a:p>
          <a:p>
            <a:pPr algn="just" eaLnBrk="1" hangingPunct="1">
              <a:defRPr/>
            </a:pPr>
            <a:endParaRPr lang="ru-RU" sz="2800" dirty="0" smtClean="0"/>
          </a:p>
          <a:p>
            <a:pPr algn="just" eaLnBrk="1" hangingPunct="1">
              <a:defRPr/>
            </a:pPr>
            <a:r>
              <a:rPr lang="ru-RU" sz="2800" i="1" dirty="0" smtClean="0"/>
              <a:t> </a:t>
            </a:r>
          </a:p>
          <a:p>
            <a:pPr algn="just" eaLnBrk="1" hangingPunct="1">
              <a:defRPr/>
            </a:pPr>
            <a:endParaRPr lang="ru-RU" sz="2800" dirty="0" smtClean="0"/>
          </a:p>
        </p:txBody>
      </p:sp>
      <p:graphicFrame>
        <p:nvGraphicFramePr>
          <p:cNvPr id="3" name="Таблица 2"/>
          <p:cNvGraphicFramePr>
            <a:graphicFrameLocks noGrp="1"/>
          </p:cNvGraphicFramePr>
          <p:nvPr>
            <p:extLst>
              <p:ext uri="{D42A27DB-BD31-4B8C-83A1-F6EECF244321}">
                <p14:modId xmlns:p14="http://schemas.microsoft.com/office/powerpoint/2010/main" val="1980046409"/>
              </p:ext>
            </p:extLst>
          </p:nvPr>
        </p:nvGraphicFramePr>
        <p:xfrm>
          <a:off x="323528" y="1851670"/>
          <a:ext cx="8496944" cy="3160984"/>
        </p:xfrm>
        <a:graphic>
          <a:graphicData uri="http://schemas.openxmlformats.org/drawingml/2006/table">
            <a:tbl>
              <a:tblPr firstRow="1" firstCol="1" bandRow="1">
                <a:tableStyleId>{5C22544A-7EE6-4342-B048-85BDC9FD1C3A}</a:tableStyleId>
              </a:tblPr>
              <a:tblGrid>
                <a:gridCol w="5184576"/>
                <a:gridCol w="1728192"/>
                <a:gridCol w="1584176"/>
              </a:tblGrid>
              <a:tr h="415796">
                <a:tc>
                  <a:txBody>
                    <a:bodyPr/>
                    <a:lstStyle/>
                    <a:p>
                      <a:pPr algn="ctr">
                        <a:lnSpc>
                          <a:spcPct val="115000"/>
                        </a:lnSpc>
                        <a:spcAft>
                          <a:spcPts val="0"/>
                        </a:spcAft>
                      </a:pPr>
                      <a:r>
                        <a:rPr lang="ru-RU" sz="1600" dirty="0" smtClean="0">
                          <a:effectLst/>
                          <a:latin typeface="+mn-lt"/>
                        </a:rPr>
                        <a:t>ГОД</a:t>
                      </a:r>
                      <a:r>
                        <a:rPr lang="en-US" sz="1600" dirty="0" smtClean="0">
                          <a:effectLst/>
                          <a:latin typeface="+mn-lt"/>
                        </a:rPr>
                        <a:t>/YEAR</a:t>
                      </a:r>
                      <a:endParaRPr lang="ru-RU" sz="1600" dirty="0">
                        <a:effectLst/>
                        <a:latin typeface="+mn-lt"/>
                        <a:ea typeface="Calibri"/>
                        <a:cs typeface="Times New Roman"/>
                      </a:endParaRPr>
                    </a:p>
                  </a:txBody>
                  <a:tcPr marL="46118" marR="46118" marT="0" marB="0"/>
                </a:tc>
                <a:tc>
                  <a:txBody>
                    <a:bodyPr/>
                    <a:lstStyle/>
                    <a:p>
                      <a:pPr algn="ctr">
                        <a:lnSpc>
                          <a:spcPct val="115000"/>
                        </a:lnSpc>
                        <a:spcAft>
                          <a:spcPts val="0"/>
                        </a:spcAft>
                      </a:pPr>
                      <a:r>
                        <a:rPr lang="ru-RU" sz="1600" dirty="0">
                          <a:effectLst/>
                        </a:rPr>
                        <a:t>2001</a:t>
                      </a:r>
                      <a:endParaRPr lang="ru-RU" sz="1600" dirty="0">
                        <a:effectLst/>
                        <a:latin typeface="Calibri"/>
                        <a:ea typeface="Calibri"/>
                        <a:cs typeface="Times New Roman"/>
                      </a:endParaRPr>
                    </a:p>
                  </a:txBody>
                  <a:tcPr marL="46118" marR="46118" marT="0" marB="0"/>
                </a:tc>
                <a:tc>
                  <a:txBody>
                    <a:bodyPr/>
                    <a:lstStyle/>
                    <a:p>
                      <a:pPr algn="ctr">
                        <a:lnSpc>
                          <a:spcPct val="115000"/>
                        </a:lnSpc>
                        <a:spcAft>
                          <a:spcPts val="0"/>
                        </a:spcAft>
                      </a:pPr>
                      <a:r>
                        <a:rPr lang="ru-RU" sz="1600" dirty="0">
                          <a:solidFill>
                            <a:srgbClr val="FFFF00"/>
                          </a:solidFill>
                          <a:effectLst/>
                        </a:rPr>
                        <a:t>2008</a:t>
                      </a:r>
                      <a:endParaRPr lang="ru-RU" sz="1600" dirty="0">
                        <a:solidFill>
                          <a:srgbClr val="FFFF00"/>
                        </a:solidFill>
                        <a:effectLst/>
                        <a:latin typeface="Calibri"/>
                        <a:ea typeface="Calibri"/>
                        <a:cs typeface="Times New Roman"/>
                      </a:endParaRPr>
                    </a:p>
                  </a:txBody>
                  <a:tcPr marL="46118" marR="46118" marT="0" marB="0"/>
                </a:tc>
              </a:tr>
              <a:tr h="672529">
                <a:tc>
                  <a:txBody>
                    <a:bodyPr/>
                    <a:lstStyle/>
                    <a:p>
                      <a:pPr>
                        <a:lnSpc>
                          <a:spcPct val="115000"/>
                        </a:lnSpc>
                        <a:spcAft>
                          <a:spcPts val="0"/>
                        </a:spcAft>
                      </a:pPr>
                      <a:r>
                        <a:rPr lang="ru-RU" sz="1600" dirty="0">
                          <a:effectLst/>
                          <a:latin typeface="+mn-lt"/>
                        </a:rPr>
                        <a:t>Кол-во субъектов </a:t>
                      </a:r>
                      <a:r>
                        <a:rPr lang="ru-RU" sz="1600" dirty="0" smtClean="0">
                          <a:effectLst/>
                          <a:latin typeface="+mn-lt"/>
                        </a:rPr>
                        <a:t>РФ</a:t>
                      </a:r>
                      <a:endParaRPr lang="en-US" sz="1600" dirty="0" smtClean="0">
                        <a:effectLst/>
                        <a:latin typeface="+mn-lt"/>
                      </a:endParaRPr>
                    </a:p>
                    <a:p>
                      <a:pPr>
                        <a:lnSpc>
                          <a:spcPct val="115000"/>
                        </a:lnSpc>
                        <a:spcAft>
                          <a:spcPts val="0"/>
                        </a:spcAft>
                      </a:pPr>
                      <a:r>
                        <a:rPr lang="en-US" sz="1600" dirty="0" smtClean="0">
                          <a:effectLst/>
                          <a:latin typeface="+mn-lt"/>
                        </a:rPr>
                        <a:t>Number</a:t>
                      </a:r>
                      <a:r>
                        <a:rPr lang="en-US" sz="1600" baseline="0" dirty="0" smtClean="0">
                          <a:effectLst/>
                          <a:latin typeface="+mn-lt"/>
                        </a:rPr>
                        <a:t> of constituent territories in Russia</a:t>
                      </a:r>
                      <a:endParaRPr lang="ru-RU" sz="1600" dirty="0">
                        <a:effectLst/>
                        <a:latin typeface="+mn-lt"/>
                        <a:ea typeface="Calibri"/>
                        <a:cs typeface="Times New Roman"/>
                      </a:endParaRPr>
                    </a:p>
                  </a:txBody>
                  <a:tcPr marL="46118" marR="46118" marT="0" marB="0"/>
                </a:tc>
                <a:tc>
                  <a:txBody>
                    <a:bodyPr/>
                    <a:lstStyle/>
                    <a:p>
                      <a:pPr marL="0" algn="ctr">
                        <a:lnSpc>
                          <a:spcPct val="115000"/>
                        </a:lnSpc>
                        <a:spcBef>
                          <a:spcPts val="2400"/>
                        </a:spcBef>
                        <a:spcAft>
                          <a:spcPts val="0"/>
                        </a:spcAft>
                      </a:pPr>
                      <a:r>
                        <a:rPr lang="ru-RU" sz="1600" b="1" dirty="0">
                          <a:effectLst/>
                        </a:rPr>
                        <a:t>5</a:t>
                      </a:r>
                      <a:endParaRPr lang="ru-RU" sz="1600" b="1" dirty="0">
                        <a:effectLst/>
                        <a:latin typeface="Calibri"/>
                        <a:ea typeface="Calibri"/>
                        <a:cs typeface="Times New Roman"/>
                      </a:endParaRPr>
                    </a:p>
                  </a:txBody>
                  <a:tcPr marL="46118" marR="46118" marT="0" marB="0"/>
                </a:tc>
                <a:tc>
                  <a:txBody>
                    <a:bodyPr/>
                    <a:lstStyle/>
                    <a:p>
                      <a:pPr marL="0" algn="ctr">
                        <a:lnSpc>
                          <a:spcPct val="115000"/>
                        </a:lnSpc>
                        <a:spcBef>
                          <a:spcPts val="2400"/>
                        </a:spcBef>
                        <a:spcAft>
                          <a:spcPts val="0"/>
                        </a:spcAft>
                      </a:pPr>
                      <a:r>
                        <a:rPr lang="ru-RU" sz="1600" b="1" dirty="0">
                          <a:effectLst/>
                        </a:rPr>
                        <a:t>84</a:t>
                      </a:r>
                      <a:endParaRPr lang="ru-RU" sz="1600" b="1" dirty="0">
                        <a:effectLst/>
                        <a:latin typeface="Calibri"/>
                        <a:ea typeface="Calibri"/>
                        <a:cs typeface="Times New Roman"/>
                      </a:endParaRPr>
                    </a:p>
                  </a:txBody>
                  <a:tcPr marL="46118" marR="46118" marT="0" marB="0"/>
                </a:tc>
              </a:tr>
              <a:tr h="470771">
                <a:tc>
                  <a:txBody>
                    <a:bodyPr/>
                    <a:lstStyle/>
                    <a:p>
                      <a:pPr>
                        <a:lnSpc>
                          <a:spcPct val="115000"/>
                        </a:lnSpc>
                        <a:spcAft>
                          <a:spcPts val="0"/>
                        </a:spcAft>
                      </a:pPr>
                      <a:r>
                        <a:rPr lang="ru-RU" sz="1600" dirty="0">
                          <a:effectLst/>
                          <a:latin typeface="+mn-lt"/>
                        </a:rPr>
                        <a:t>Кол-во </a:t>
                      </a:r>
                      <a:r>
                        <a:rPr lang="ru-RU" sz="1600" dirty="0" smtClean="0">
                          <a:effectLst/>
                          <a:latin typeface="+mn-lt"/>
                        </a:rPr>
                        <a:t>предметов</a:t>
                      </a:r>
                      <a:endParaRPr lang="en-US" sz="1600" dirty="0" smtClean="0">
                        <a:effectLst/>
                        <a:latin typeface="+mn-lt"/>
                      </a:endParaRPr>
                    </a:p>
                    <a:p>
                      <a:pPr>
                        <a:lnSpc>
                          <a:spcPct val="115000"/>
                        </a:lnSpc>
                        <a:spcAft>
                          <a:spcPts val="0"/>
                        </a:spcAft>
                      </a:pPr>
                      <a:r>
                        <a:rPr lang="en-US" sz="1600" dirty="0" smtClean="0">
                          <a:effectLst/>
                          <a:latin typeface="+mn-lt"/>
                        </a:rPr>
                        <a:t>Number of subjects</a:t>
                      </a:r>
                      <a:endParaRPr lang="ru-RU" sz="1600" dirty="0">
                        <a:effectLst/>
                        <a:latin typeface="+mn-lt"/>
                        <a:ea typeface="Calibri"/>
                        <a:cs typeface="Times New Roman"/>
                      </a:endParaRPr>
                    </a:p>
                  </a:txBody>
                  <a:tcPr marL="46118" marR="46118" marT="0" marB="0"/>
                </a:tc>
                <a:tc>
                  <a:txBody>
                    <a:bodyPr/>
                    <a:lstStyle/>
                    <a:p>
                      <a:pPr marL="0" algn="ctr">
                        <a:lnSpc>
                          <a:spcPct val="115000"/>
                        </a:lnSpc>
                        <a:spcBef>
                          <a:spcPts val="2400"/>
                        </a:spcBef>
                        <a:spcAft>
                          <a:spcPts val="0"/>
                        </a:spcAft>
                      </a:pPr>
                      <a:r>
                        <a:rPr lang="ru-RU" sz="1600" b="1" dirty="0">
                          <a:effectLst/>
                        </a:rPr>
                        <a:t>8</a:t>
                      </a:r>
                      <a:endParaRPr lang="ru-RU" sz="1600" b="1" dirty="0">
                        <a:effectLst/>
                        <a:latin typeface="Calibri"/>
                        <a:ea typeface="Calibri"/>
                        <a:cs typeface="Times New Roman"/>
                      </a:endParaRPr>
                    </a:p>
                  </a:txBody>
                  <a:tcPr marL="46118" marR="46118" marT="0" marB="0"/>
                </a:tc>
                <a:tc>
                  <a:txBody>
                    <a:bodyPr/>
                    <a:lstStyle/>
                    <a:p>
                      <a:pPr marL="0" algn="ctr">
                        <a:lnSpc>
                          <a:spcPct val="115000"/>
                        </a:lnSpc>
                        <a:spcBef>
                          <a:spcPts val="2400"/>
                        </a:spcBef>
                        <a:spcAft>
                          <a:spcPts val="0"/>
                        </a:spcAft>
                      </a:pPr>
                      <a:r>
                        <a:rPr lang="ru-RU" sz="1600" b="1" dirty="0">
                          <a:effectLst/>
                        </a:rPr>
                        <a:t>13</a:t>
                      </a:r>
                      <a:endParaRPr lang="ru-RU" sz="1600" b="1" dirty="0">
                        <a:effectLst/>
                        <a:latin typeface="Calibri"/>
                        <a:ea typeface="Calibri"/>
                        <a:cs typeface="Times New Roman"/>
                      </a:endParaRPr>
                    </a:p>
                  </a:txBody>
                  <a:tcPr marL="46118" marR="46118" marT="0" marB="0"/>
                </a:tc>
              </a:tr>
              <a:tr h="672529">
                <a:tc>
                  <a:txBody>
                    <a:bodyPr/>
                    <a:lstStyle/>
                    <a:p>
                      <a:pPr>
                        <a:lnSpc>
                          <a:spcPct val="115000"/>
                        </a:lnSpc>
                        <a:spcAft>
                          <a:spcPts val="0"/>
                        </a:spcAft>
                      </a:pPr>
                      <a:r>
                        <a:rPr lang="ru-RU" sz="1600" dirty="0">
                          <a:effectLst/>
                          <a:latin typeface="+mn-lt"/>
                        </a:rPr>
                        <a:t>Кол-во ВУЗов (и </a:t>
                      </a:r>
                      <a:r>
                        <a:rPr lang="ru-RU" sz="1600" dirty="0" smtClean="0">
                          <a:effectLst/>
                          <a:latin typeface="+mn-lt"/>
                        </a:rPr>
                        <a:t>филиалов)</a:t>
                      </a:r>
                      <a:endParaRPr lang="en-US" sz="1600" dirty="0" smtClean="0">
                        <a:effectLst/>
                        <a:latin typeface="+mn-lt"/>
                      </a:endParaRPr>
                    </a:p>
                    <a:p>
                      <a:pPr>
                        <a:lnSpc>
                          <a:spcPct val="115000"/>
                        </a:lnSpc>
                        <a:spcAft>
                          <a:spcPts val="0"/>
                        </a:spcAft>
                      </a:pPr>
                      <a:r>
                        <a:rPr lang="en-US" sz="1600" dirty="0" smtClean="0">
                          <a:effectLst/>
                          <a:latin typeface="+mn-lt"/>
                        </a:rPr>
                        <a:t>Number of Higher education institutions (and branches)</a:t>
                      </a:r>
                      <a:endParaRPr lang="ru-RU" sz="1600" dirty="0">
                        <a:effectLst/>
                        <a:latin typeface="+mn-lt"/>
                        <a:ea typeface="Calibri"/>
                        <a:cs typeface="Times New Roman"/>
                      </a:endParaRPr>
                    </a:p>
                  </a:txBody>
                  <a:tcPr marL="46118" marR="46118" marT="0" marB="0"/>
                </a:tc>
                <a:tc>
                  <a:txBody>
                    <a:bodyPr/>
                    <a:lstStyle/>
                    <a:p>
                      <a:pPr marL="0" algn="ctr">
                        <a:lnSpc>
                          <a:spcPct val="115000"/>
                        </a:lnSpc>
                        <a:spcBef>
                          <a:spcPts val="2400"/>
                        </a:spcBef>
                        <a:spcAft>
                          <a:spcPts val="0"/>
                        </a:spcAft>
                      </a:pPr>
                      <a:r>
                        <a:rPr lang="ru-RU" sz="1600" b="1">
                          <a:effectLst/>
                        </a:rPr>
                        <a:t>16</a:t>
                      </a:r>
                      <a:endParaRPr lang="ru-RU" sz="1600" b="1">
                        <a:effectLst/>
                        <a:latin typeface="Calibri"/>
                        <a:ea typeface="Calibri"/>
                        <a:cs typeface="Times New Roman"/>
                      </a:endParaRPr>
                    </a:p>
                  </a:txBody>
                  <a:tcPr marL="46118" marR="46118" marT="0" marB="0"/>
                </a:tc>
                <a:tc>
                  <a:txBody>
                    <a:bodyPr/>
                    <a:lstStyle/>
                    <a:p>
                      <a:pPr marL="0" algn="ctr">
                        <a:lnSpc>
                          <a:spcPct val="115000"/>
                        </a:lnSpc>
                        <a:spcBef>
                          <a:spcPts val="2400"/>
                        </a:spcBef>
                        <a:spcAft>
                          <a:spcPts val="0"/>
                        </a:spcAft>
                      </a:pPr>
                      <a:r>
                        <a:rPr lang="ru-RU" sz="1600" b="1" dirty="0" smtClean="0">
                          <a:effectLst/>
                        </a:rPr>
                        <a:t>1800</a:t>
                      </a:r>
                      <a:endParaRPr lang="ru-RU" sz="1600" b="1" dirty="0">
                        <a:effectLst/>
                        <a:latin typeface="Calibri"/>
                        <a:ea typeface="Calibri"/>
                        <a:cs typeface="Times New Roman"/>
                      </a:endParaRPr>
                    </a:p>
                  </a:txBody>
                  <a:tcPr marL="46118" marR="46118" marT="0" marB="0"/>
                </a:tc>
              </a:tr>
              <a:tr h="839298">
                <a:tc>
                  <a:txBody>
                    <a:bodyPr/>
                    <a:lstStyle/>
                    <a:p>
                      <a:pPr>
                        <a:lnSpc>
                          <a:spcPct val="115000"/>
                        </a:lnSpc>
                        <a:spcAft>
                          <a:spcPts val="0"/>
                        </a:spcAft>
                      </a:pPr>
                      <a:r>
                        <a:rPr lang="ru-RU" sz="1600" dirty="0" smtClean="0">
                          <a:effectLst/>
                          <a:latin typeface="+mn-lt"/>
                          <a:ea typeface="Calibri"/>
                          <a:cs typeface="Times New Roman"/>
                        </a:rPr>
                        <a:t>Число экзаменов</a:t>
                      </a:r>
                      <a:r>
                        <a:rPr lang="en-US" sz="1600" dirty="0" smtClean="0">
                          <a:effectLst/>
                          <a:latin typeface="+mn-lt"/>
                          <a:ea typeface="Calibri"/>
                          <a:cs typeface="Times New Roman"/>
                        </a:rPr>
                        <a:t/>
                      </a:r>
                      <a:br>
                        <a:rPr lang="en-US" sz="1600" dirty="0" smtClean="0">
                          <a:effectLst/>
                          <a:latin typeface="+mn-lt"/>
                          <a:ea typeface="Calibri"/>
                          <a:cs typeface="Times New Roman"/>
                        </a:rPr>
                      </a:br>
                      <a:r>
                        <a:rPr lang="en-US" sz="1600" dirty="0" smtClean="0">
                          <a:effectLst/>
                          <a:latin typeface="+mn-lt"/>
                          <a:ea typeface="Calibri"/>
                          <a:cs typeface="Times New Roman"/>
                        </a:rPr>
                        <a:t>Number of exams</a:t>
                      </a:r>
                      <a:endParaRPr lang="ru-RU" sz="1600" dirty="0">
                        <a:effectLst/>
                        <a:latin typeface="+mn-lt"/>
                        <a:ea typeface="Calibri"/>
                        <a:cs typeface="Times New Roman"/>
                      </a:endParaRPr>
                    </a:p>
                  </a:txBody>
                  <a:tcPr marL="46118" marR="46118" marT="0" marB="0"/>
                </a:tc>
                <a:tc>
                  <a:txBody>
                    <a:bodyPr/>
                    <a:lstStyle/>
                    <a:p>
                      <a:pPr marL="0" algn="ctr">
                        <a:lnSpc>
                          <a:spcPct val="115000"/>
                        </a:lnSpc>
                        <a:spcBef>
                          <a:spcPts val="2400"/>
                        </a:spcBef>
                        <a:spcAft>
                          <a:spcPts val="0"/>
                        </a:spcAft>
                      </a:pPr>
                      <a:r>
                        <a:rPr lang="ru-RU" sz="1600" b="1" dirty="0" smtClean="0">
                          <a:effectLst/>
                          <a:latin typeface="Calibri"/>
                          <a:ea typeface="Calibri"/>
                          <a:cs typeface="Times New Roman"/>
                        </a:rPr>
                        <a:t>45000</a:t>
                      </a:r>
                      <a:endParaRPr lang="ru-RU" sz="1600" b="1" dirty="0">
                        <a:effectLst/>
                        <a:latin typeface="Calibri"/>
                        <a:ea typeface="Calibri"/>
                        <a:cs typeface="Times New Roman"/>
                      </a:endParaRPr>
                    </a:p>
                  </a:txBody>
                  <a:tcPr marL="46118" marR="46118" marT="0" marB="0"/>
                </a:tc>
                <a:tc>
                  <a:txBody>
                    <a:bodyPr/>
                    <a:lstStyle/>
                    <a:p>
                      <a:pPr marL="0" algn="ctr">
                        <a:lnSpc>
                          <a:spcPct val="115000"/>
                        </a:lnSpc>
                        <a:spcBef>
                          <a:spcPts val="2400"/>
                        </a:spcBef>
                        <a:spcAft>
                          <a:spcPts val="0"/>
                        </a:spcAft>
                      </a:pPr>
                      <a:r>
                        <a:rPr lang="ru-RU" sz="1600" b="1" dirty="0" smtClean="0">
                          <a:effectLst/>
                          <a:latin typeface="Calibri"/>
                          <a:ea typeface="Calibri"/>
                          <a:cs typeface="Times New Roman"/>
                        </a:rPr>
                        <a:t>2666000</a:t>
                      </a:r>
                      <a:endParaRPr lang="ru-RU" sz="1600" b="1" dirty="0">
                        <a:effectLst/>
                        <a:latin typeface="Calibri"/>
                        <a:ea typeface="Calibri"/>
                        <a:cs typeface="Times New Roman"/>
                      </a:endParaRPr>
                    </a:p>
                  </a:txBody>
                  <a:tcPr marL="46118" marR="46118" marT="0" marB="0"/>
                </a:tc>
              </a:tr>
            </a:tbl>
          </a:graphicData>
        </a:graphic>
      </p:graphicFrame>
      <p:sp>
        <p:nvSpPr>
          <p:cNvPr id="4" name="TextBox 3"/>
          <p:cNvSpPr txBox="1"/>
          <p:nvPr/>
        </p:nvSpPr>
        <p:spPr>
          <a:xfrm>
            <a:off x="179512" y="1131590"/>
            <a:ext cx="8750176" cy="707886"/>
          </a:xfrm>
          <a:prstGeom prst="rect">
            <a:avLst/>
          </a:prstGeom>
          <a:noFill/>
        </p:spPr>
        <p:txBody>
          <a:bodyPr wrap="square" rtlCol="0">
            <a:spAutoFit/>
          </a:bodyPr>
          <a:lstStyle/>
          <a:p>
            <a:r>
              <a:rPr lang="ru-RU" sz="2000" dirty="0" smtClean="0">
                <a:latin typeface="+mn-lt"/>
              </a:rPr>
              <a:t>Беспрецедентный по срокам и массовости участия образовательный проект</a:t>
            </a:r>
            <a:endParaRPr lang="en-US" sz="2000" dirty="0" smtClean="0">
              <a:latin typeface="+mn-lt"/>
            </a:endParaRPr>
          </a:p>
          <a:p>
            <a:r>
              <a:rPr lang="en-US" sz="2000" dirty="0" smtClean="0">
                <a:latin typeface="+mn-lt"/>
              </a:rPr>
              <a:t>Unprecedented project in terms of timeframe and mass participat</a:t>
            </a:r>
            <a:r>
              <a:rPr lang="en-US" sz="2000" dirty="0" smtClean="0"/>
              <a:t>ion </a:t>
            </a:r>
            <a:endParaRPr lang="ru-RU" sz="2000" dirty="0"/>
          </a:p>
        </p:txBody>
      </p:sp>
      <p:sp>
        <p:nvSpPr>
          <p:cNvPr id="6" name="Прямоугольник 5"/>
          <p:cNvSpPr/>
          <p:nvPr/>
        </p:nvSpPr>
        <p:spPr>
          <a:xfrm>
            <a:off x="5076056" y="123478"/>
            <a:ext cx="3858312" cy="769441"/>
          </a:xfrm>
          <a:prstGeom prst="rect">
            <a:avLst/>
          </a:prstGeom>
        </p:spPr>
        <p:txBody>
          <a:bodyPr wrap="square">
            <a:spAutoFit/>
          </a:bodyPr>
          <a:lstStyle/>
          <a:p>
            <a:pPr algn="r"/>
            <a:r>
              <a:rPr lang="en-US" sz="2200" dirty="0">
                <a:solidFill>
                  <a:schemeClr val="bg1"/>
                </a:solidFill>
                <a:latin typeface="+mj-lt"/>
              </a:rPr>
              <a:t>Introduction of Unified </a:t>
            </a:r>
            <a:r>
              <a:rPr lang="en-US" sz="2200" dirty="0" smtClean="0">
                <a:solidFill>
                  <a:schemeClr val="bg1"/>
                </a:solidFill>
                <a:latin typeface="+mj-lt"/>
              </a:rPr>
              <a:t>state exam  </a:t>
            </a:r>
            <a:endParaRPr lang="ru-RU" sz="2200" dirty="0">
              <a:latin typeface="+mj-lt"/>
            </a:endParaRPr>
          </a:p>
        </p:txBody>
      </p:sp>
    </p:spTree>
    <p:extLst>
      <p:ext uri="{BB962C8B-B14F-4D97-AF65-F5344CB8AC3E}">
        <p14:creationId xmlns:p14="http://schemas.microsoft.com/office/powerpoint/2010/main" val="756363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E:\rtc_prezent_png\rtc_shapka.png"/>
          <p:cNvPicPr>
            <a:picLocks noChangeAspect="1" noChangeArrowheads="1"/>
          </p:cNvPicPr>
          <p:nvPr/>
        </p:nvPicPr>
        <p:blipFill>
          <a:blip r:embed="rId3" cstate="print"/>
          <a:srcRect/>
          <a:stretch>
            <a:fillRect/>
          </a:stretch>
        </p:blipFill>
        <p:spPr bwMode="auto">
          <a:xfrm>
            <a:off x="-14288" y="-20638"/>
            <a:ext cx="9158288" cy="1177926"/>
          </a:xfrm>
          <a:prstGeom prst="rect">
            <a:avLst/>
          </a:prstGeom>
          <a:noFill/>
          <a:ln w="9525">
            <a:noFill/>
            <a:miter lim="800000"/>
            <a:headEnd/>
            <a:tailEnd/>
          </a:ln>
        </p:spPr>
      </p:pic>
      <p:sp>
        <p:nvSpPr>
          <p:cNvPr id="2" name="Заголовок 1"/>
          <p:cNvSpPr>
            <a:spLocks noGrp="1"/>
          </p:cNvSpPr>
          <p:nvPr>
            <p:ph type="ctrTitle"/>
          </p:nvPr>
        </p:nvSpPr>
        <p:spPr>
          <a:xfrm>
            <a:off x="-14288" y="88070"/>
            <a:ext cx="4392166" cy="828675"/>
          </a:xfrm>
        </p:spPr>
        <p:txBody>
          <a:bodyPr/>
          <a:lstStyle/>
          <a:p>
            <a:pPr algn="l" eaLnBrk="1" hangingPunct="1">
              <a:defRPr/>
            </a:pPr>
            <a:r>
              <a:rPr lang="ru-RU" sz="2200" dirty="0" smtClean="0">
                <a:solidFill>
                  <a:schemeClr val="bg1">
                    <a:lumMod val="95000"/>
                  </a:schemeClr>
                </a:solidFill>
              </a:rPr>
              <a:t>РАЗВОРАЧИВАНИЕ ЭКСПЕРИМЕНТА</a:t>
            </a:r>
            <a:endParaRPr lang="ru-RU" sz="2200" dirty="0" smtClean="0">
              <a:solidFill>
                <a:schemeClr val="bg1">
                  <a:lumMod val="95000"/>
                </a:schemeClr>
              </a:solidFill>
              <a:latin typeface="+mn-lt"/>
            </a:endParaRPr>
          </a:p>
        </p:txBody>
      </p:sp>
      <p:sp>
        <p:nvSpPr>
          <p:cNvPr id="13316" name="Подзаголовок 2"/>
          <p:cNvSpPr txBox="1">
            <a:spLocks/>
          </p:cNvSpPr>
          <p:nvPr/>
        </p:nvSpPr>
        <p:spPr bwMode="auto">
          <a:xfrm>
            <a:off x="-36512" y="1066800"/>
            <a:ext cx="4370834" cy="4000500"/>
          </a:xfrm>
          <a:prstGeom prst="rect">
            <a:avLst/>
          </a:prstGeom>
          <a:noFill/>
          <a:ln w="9525">
            <a:noFill/>
            <a:miter lim="800000"/>
            <a:headEnd/>
            <a:tailEnd/>
          </a:ln>
        </p:spPr>
        <p:txBody>
          <a:bodyPr/>
          <a:lstStyle/>
          <a:p>
            <a:pPr algn="just"/>
            <a:r>
              <a:rPr lang="ru-RU" b="1" i="1" dirty="0"/>
              <a:t>Публичная открытость</a:t>
            </a:r>
          </a:p>
          <a:p>
            <a:pPr algn="just"/>
            <a:r>
              <a:rPr lang="ru-RU" dirty="0"/>
              <a:t>Пресс-конференции, публикации в СМИ, работа с регионами.</a:t>
            </a:r>
          </a:p>
          <a:p>
            <a:pPr algn="just"/>
            <a:endParaRPr lang="ru-RU" sz="2800" dirty="0"/>
          </a:p>
          <a:p>
            <a:pPr algn="just"/>
            <a:endParaRPr lang="ru-RU" sz="2800" dirty="0"/>
          </a:p>
        </p:txBody>
      </p:sp>
      <p:pic>
        <p:nvPicPr>
          <p:cNvPr id="13317" name="Picture 2" descr="Картинка 15 из 167"/>
          <p:cNvPicPr>
            <a:picLocks noChangeAspect="1" noChangeArrowheads="1"/>
          </p:cNvPicPr>
          <p:nvPr/>
        </p:nvPicPr>
        <p:blipFill>
          <a:blip r:embed="rId4" cstate="print"/>
          <a:srcRect/>
          <a:stretch>
            <a:fillRect/>
          </a:stretch>
        </p:blipFill>
        <p:spPr bwMode="auto">
          <a:xfrm>
            <a:off x="3456208" y="2643759"/>
            <a:ext cx="2087308" cy="1565816"/>
          </a:xfrm>
          <a:prstGeom prst="rect">
            <a:avLst/>
          </a:prstGeom>
          <a:noFill/>
          <a:ln w="9525">
            <a:noFill/>
            <a:miter lim="800000"/>
            <a:headEnd/>
            <a:tailEnd/>
          </a:ln>
        </p:spPr>
      </p:pic>
      <p:pic>
        <p:nvPicPr>
          <p:cNvPr id="13318" name="Picture 2"/>
          <p:cNvPicPr>
            <a:picLocks noChangeAspect="1" noChangeArrowheads="1"/>
          </p:cNvPicPr>
          <p:nvPr/>
        </p:nvPicPr>
        <p:blipFill>
          <a:blip r:embed="rId5" cstate="print"/>
          <a:srcRect/>
          <a:stretch>
            <a:fillRect/>
          </a:stretch>
        </p:blipFill>
        <p:spPr bwMode="auto">
          <a:xfrm>
            <a:off x="95524" y="3263836"/>
            <a:ext cx="3360684" cy="1449686"/>
          </a:xfrm>
          <a:prstGeom prst="rect">
            <a:avLst/>
          </a:prstGeom>
          <a:noFill/>
          <a:ln w="9525">
            <a:noFill/>
            <a:miter lim="800000"/>
            <a:headEnd/>
            <a:tailEnd/>
          </a:ln>
        </p:spPr>
      </p:pic>
      <p:pic>
        <p:nvPicPr>
          <p:cNvPr id="13319" name="Picture 3"/>
          <p:cNvPicPr>
            <a:picLocks noChangeAspect="1" noChangeArrowheads="1"/>
          </p:cNvPicPr>
          <p:nvPr/>
        </p:nvPicPr>
        <p:blipFill>
          <a:blip r:embed="rId6" cstate="print"/>
          <a:srcRect/>
          <a:stretch>
            <a:fillRect/>
          </a:stretch>
        </p:blipFill>
        <p:spPr bwMode="auto">
          <a:xfrm>
            <a:off x="395535" y="2424684"/>
            <a:ext cx="2211387" cy="438150"/>
          </a:xfrm>
          <a:prstGeom prst="rect">
            <a:avLst/>
          </a:prstGeom>
          <a:noFill/>
          <a:ln w="9525">
            <a:noFill/>
            <a:miter lim="800000"/>
            <a:headEnd/>
            <a:tailEnd/>
          </a:ln>
        </p:spPr>
      </p:pic>
      <p:sp>
        <p:nvSpPr>
          <p:cNvPr id="3" name="Прямоугольник 2"/>
          <p:cNvSpPr/>
          <p:nvPr/>
        </p:nvSpPr>
        <p:spPr>
          <a:xfrm>
            <a:off x="5183560" y="303542"/>
            <a:ext cx="3960440" cy="769441"/>
          </a:xfrm>
          <a:prstGeom prst="rect">
            <a:avLst/>
          </a:prstGeom>
        </p:spPr>
        <p:txBody>
          <a:bodyPr wrap="square">
            <a:spAutoFit/>
          </a:bodyPr>
          <a:lstStyle/>
          <a:p>
            <a:pPr algn="r">
              <a:spcBef>
                <a:spcPts val="1800"/>
              </a:spcBef>
              <a:defRPr/>
            </a:pPr>
            <a:r>
              <a:rPr lang="en-US" sz="2200" dirty="0" smtClean="0">
                <a:solidFill>
                  <a:schemeClr val="bg1">
                    <a:lumMod val="95000"/>
                  </a:schemeClr>
                </a:solidFill>
                <a:latin typeface="+mj-lt"/>
                <a:ea typeface="+mj-ea"/>
                <a:cs typeface="+mj-cs"/>
              </a:rPr>
              <a:t>LAUNCHING </a:t>
            </a:r>
            <a:r>
              <a:rPr lang="en-US" sz="2200" dirty="0">
                <a:solidFill>
                  <a:schemeClr val="bg1">
                    <a:lumMod val="95000"/>
                  </a:schemeClr>
                </a:solidFill>
                <a:latin typeface="+mj-lt"/>
                <a:ea typeface="+mj-ea"/>
                <a:cs typeface="+mj-cs"/>
              </a:rPr>
              <a:t>EXPERIMENT</a:t>
            </a:r>
          </a:p>
          <a:p>
            <a:pPr algn="r"/>
            <a:endParaRPr lang="ru-RU" sz="2200" dirty="0"/>
          </a:p>
        </p:txBody>
      </p:sp>
      <p:sp>
        <p:nvSpPr>
          <p:cNvPr id="10" name="Подзаголовок 2"/>
          <p:cNvSpPr txBox="1">
            <a:spLocks/>
          </p:cNvSpPr>
          <p:nvPr/>
        </p:nvSpPr>
        <p:spPr bwMode="auto">
          <a:xfrm>
            <a:off x="4644007" y="1066800"/>
            <a:ext cx="4536505" cy="1285875"/>
          </a:xfrm>
          <a:prstGeom prst="rect">
            <a:avLst/>
          </a:prstGeom>
          <a:noFill/>
          <a:ln w="9525">
            <a:noFill/>
            <a:miter lim="800000"/>
            <a:headEnd/>
            <a:tailEnd/>
          </a:ln>
        </p:spPr>
        <p:txBody>
          <a:bodyPr/>
          <a:lstStyle/>
          <a:p>
            <a:pPr algn="r"/>
            <a:r>
              <a:rPr lang="en-US" b="1" i="1" dirty="0" smtClean="0"/>
              <a:t>Public transparency</a:t>
            </a:r>
            <a:endParaRPr lang="ru-RU" b="1" i="1" dirty="0"/>
          </a:p>
          <a:p>
            <a:pPr algn="r"/>
            <a:r>
              <a:rPr lang="en-US" dirty="0" smtClean="0"/>
              <a:t>Press conferences, publications in mass media, working with constituent territories</a:t>
            </a:r>
            <a:endParaRPr lang="ru-RU" dirty="0"/>
          </a:p>
          <a:p>
            <a:pPr algn="r"/>
            <a:endParaRPr lang="en-US" dirty="0" smtClean="0"/>
          </a:p>
          <a:p>
            <a:pPr algn="r"/>
            <a:endParaRPr lang="en-US" dirty="0"/>
          </a:p>
          <a:p>
            <a:pPr algn="r"/>
            <a:endParaRPr lang="en-US" dirty="0" smtClean="0"/>
          </a:p>
          <a:p>
            <a:pPr algn="r"/>
            <a:r>
              <a:rPr lang="en-US" sz="1200" dirty="0" smtClean="0">
                <a:latin typeface="Arial" pitchFamily="34" charset="0"/>
                <a:cs typeface="Arial" pitchFamily="34" charset="0"/>
              </a:rPr>
              <a:t> </a:t>
            </a:r>
            <a:endParaRPr lang="ru-RU" sz="1200" dirty="0" smtClean="0">
              <a:latin typeface="Arial" pitchFamily="34" charset="0"/>
              <a:cs typeface="Arial" pitchFamily="34" charset="0"/>
            </a:endParaRPr>
          </a:p>
          <a:p>
            <a:pPr algn="just"/>
            <a:endParaRPr lang="ru-RU" sz="2800" dirty="0"/>
          </a:p>
        </p:txBody>
      </p:sp>
      <p:sp>
        <p:nvSpPr>
          <p:cNvPr id="12" name="Подзаголовок 2"/>
          <p:cNvSpPr txBox="1">
            <a:spLocks/>
          </p:cNvSpPr>
          <p:nvPr/>
        </p:nvSpPr>
        <p:spPr bwMode="auto">
          <a:xfrm>
            <a:off x="5505579" y="2643759"/>
            <a:ext cx="3638421" cy="2379315"/>
          </a:xfrm>
          <a:prstGeom prst="rect">
            <a:avLst/>
          </a:prstGeom>
          <a:noFill/>
          <a:ln w="9525">
            <a:noFill/>
            <a:miter lim="800000"/>
            <a:headEnd/>
            <a:tailEnd/>
          </a:ln>
        </p:spPr>
        <p:txBody>
          <a:bodyPr/>
          <a:lstStyle/>
          <a:p>
            <a:pPr algn="r"/>
            <a:r>
              <a:rPr lang="en-US" sz="1400" b="1" dirty="0" smtClean="0">
                <a:solidFill>
                  <a:schemeClr val="accent1">
                    <a:lumMod val="75000"/>
                  </a:schemeClr>
                </a:solidFill>
                <a:latin typeface="Times New Roman" pitchFamily="18" charset="0"/>
                <a:cs typeface="Times New Roman" pitchFamily="18" charset="0"/>
              </a:rPr>
              <a:t>Unified </a:t>
            </a:r>
            <a:r>
              <a:rPr lang="en-US" sz="1400" b="1" dirty="0">
                <a:solidFill>
                  <a:schemeClr val="accent1">
                    <a:lumMod val="75000"/>
                  </a:schemeClr>
                </a:solidFill>
                <a:latin typeface="Times New Roman" pitchFamily="18" charset="0"/>
                <a:cs typeface="Times New Roman" pitchFamily="18" charset="0"/>
              </a:rPr>
              <a:t>state exam tasks</a:t>
            </a:r>
          </a:p>
          <a:p>
            <a:pPr algn="r"/>
            <a:r>
              <a:rPr lang="en-US" sz="1400" b="1" dirty="0">
                <a:solidFill>
                  <a:schemeClr val="accent1">
                    <a:lumMod val="75000"/>
                  </a:schemeClr>
                </a:solidFill>
                <a:latin typeface="Times New Roman" pitchFamily="18" charset="0"/>
                <a:cs typeface="Times New Roman" pitchFamily="18" charset="0"/>
              </a:rPr>
              <a:t> can be solved beforehand</a:t>
            </a:r>
          </a:p>
          <a:p>
            <a:pPr algn="r"/>
            <a:r>
              <a:rPr lang="en-US" sz="1100" dirty="0">
                <a:latin typeface="Times New Roman" pitchFamily="18" charset="0"/>
                <a:cs typeface="Times New Roman" pitchFamily="18" charset="0"/>
              </a:rPr>
              <a:t>The head of Federal service for supervision</a:t>
            </a:r>
          </a:p>
          <a:p>
            <a:pPr algn="r"/>
            <a:r>
              <a:rPr lang="en-US" sz="1100" dirty="0">
                <a:latin typeface="Times New Roman" pitchFamily="18" charset="0"/>
                <a:cs typeface="Times New Roman" pitchFamily="18" charset="0"/>
              </a:rPr>
              <a:t>in the sphere of science and education Victor A. </a:t>
            </a:r>
            <a:r>
              <a:rPr lang="en-US" sz="1100" dirty="0" err="1">
                <a:latin typeface="Times New Roman" pitchFamily="18" charset="0"/>
                <a:cs typeface="Times New Roman" pitchFamily="18" charset="0"/>
              </a:rPr>
              <a:t>Bolotov</a:t>
            </a:r>
            <a:r>
              <a:rPr lang="en-US" sz="1100" dirty="0">
                <a:latin typeface="Times New Roman" pitchFamily="18" charset="0"/>
                <a:cs typeface="Times New Roman" pitchFamily="18" charset="0"/>
              </a:rPr>
              <a:t> highlights what awaits school graduates this year </a:t>
            </a:r>
          </a:p>
          <a:p>
            <a:pPr algn="r"/>
            <a:endParaRPr lang="en-US" sz="1200" dirty="0" smtClean="0">
              <a:latin typeface="Times New Roman" pitchFamily="18" charset="0"/>
              <a:cs typeface="Times New Roman" pitchFamily="18" charset="0"/>
            </a:endParaRPr>
          </a:p>
          <a:p>
            <a:pPr algn="r"/>
            <a:r>
              <a:rPr lang="en-US" sz="1000" dirty="0">
                <a:latin typeface="Times New Roman" pitchFamily="18" charset="0"/>
                <a:cs typeface="Times New Roman" pitchFamily="18" charset="0"/>
              </a:rPr>
              <a:t>Victor </a:t>
            </a:r>
            <a:r>
              <a:rPr lang="en-US" sz="1000" dirty="0" err="1">
                <a:latin typeface="Times New Roman" pitchFamily="18" charset="0"/>
                <a:cs typeface="Times New Roman" pitchFamily="18" charset="0"/>
              </a:rPr>
              <a:t>Aleksandrovich</a:t>
            </a:r>
            <a:r>
              <a:rPr lang="en-US" sz="1000" dirty="0">
                <a:latin typeface="Times New Roman" pitchFamily="18" charset="0"/>
                <a:cs typeface="Times New Roman" pitchFamily="18" charset="0"/>
              </a:rPr>
              <a:t>, let’s start with a letter from children from </a:t>
            </a:r>
            <a:r>
              <a:rPr lang="en-US" sz="1000" dirty="0" err="1">
                <a:latin typeface="Times New Roman" pitchFamily="18" charset="0"/>
                <a:cs typeface="Times New Roman" pitchFamily="18" charset="0"/>
              </a:rPr>
              <a:t>Ivanteevsky</a:t>
            </a:r>
            <a:r>
              <a:rPr lang="en-US" sz="1000" dirty="0">
                <a:latin typeface="Times New Roman" pitchFamily="18" charset="0"/>
                <a:cs typeface="Times New Roman" pitchFamily="18" charset="0"/>
              </a:rPr>
              <a:t> district of Saratov region. “Soon we are going to face the USE. But it’s typical that good grades are given only to those who have paid or whose relatives are superior authorities. They are provided with ready solutions. What are those without money or personal ties supposed to do?”</a:t>
            </a:r>
            <a:endParaRPr lang="ru-RU" sz="1000" dirty="0" smtClean="0">
              <a:latin typeface="Times New Roman" pitchFamily="18" charset="0"/>
              <a:cs typeface="Times New Roman" pitchFamily="18" charset="0"/>
            </a:endParaRPr>
          </a:p>
          <a:p>
            <a:pPr algn="just"/>
            <a:endParaRPr lang="ru-RU" sz="2800" dirty="0"/>
          </a:p>
        </p:txBody>
      </p:sp>
    </p:spTree>
    <p:extLst>
      <p:ext uri="{BB962C8B-B14F-4D97-AF65-F5344CB8AC3E}">
        <p14:creationId xmlns:p14="http://schemas.microsoft.com/office/powerpoint/2010/main" val="30935244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E:\rtc_prezent_png\rtc_shapk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20638"/>
            <a:ext cx="9158288" cy="1177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ctrTitle"/>
          </p:nvPr>
        </p:nvSpPr>
        <p:spPr>
          <a:xfrm>
            <a:off x="35496" y="123825"/>
            <a:ext cx="3384376" cy="828675"/>
          </a:xfrm>
        </p:spPr>
        <p:txBody>
          <a:bodyPr/>
          <a:lstStyle/>
          <a:p>
            <a:pPr algn="l" eaLnBrk="1" hangingPunct="1"/>
            <a:r>
              <a:rPr lang="ru-RU" sz="2800" dirty="0" smtClean="0">
                <a:solidFill>
                  <a:schemeClr val="bg1"/>
                </a:solidFill>
              </a:rPr>
              <a:t>СОДЕРЖАНИЕ И ТЕХНОЛОГИЯ ЕГЭ</a:t>
            </a:r>
          </a:p>
        </p:txBody>
      </p:sp>
      <p:sp>
        <p:nvSpPr>
          <p:cNvPr id="6" name="Rectangle 3"/>
          <p:cNvSpPr txBox="1">
            <a:spLocks noChangeArrowheads="1"/>
          </p:cNvSpPr>
          <p:nvPr/>
        </p:nvSpPr>
        <p:spPr bwMode="auto">
          <a:xfrm>
            <a:off x="107950" y="1171426"/>
            <a:ext cx="4104010" cy="3848596"/>
          </a:xfrm>
          <a:prstGeom prst="rect">
            <a:avLst/>
          </a:prstGeom>
          <a:noFill/>
          <a:ln w="9525">
            <a:noFill/>
            <a:miter lim="800000"/>
            <a:headEnd/>
            <a:tailEnd/>
          </a:ln>
        </p:spPr>
        <p:txBody>
          <a:bodyPr/>
          <a:lstStyle/>
          <a:p>
            <a:pPr algn="just">
              <a:lnSpc>
                <a:spcPct val="80000"/>
              </a:lnSpc>
              <a:spcBef>
                <a:spcPct val="20000"/>
              </a:spcBef>
              <a:spcAft>
                <a:spcPts val="600"/>
              </a:spcAft>
              <a:defRPr/>
            </a:pPr>
            <a:r>
              <a:rPr lang="ru-RU" b="1" dirty="0" smtClean="0">
                <a:solidFill>
                  <a:srgbClr val="C00000"/>
                </a:solidFill>
                <a:latin typeface="+mn-lt"/>
                <a:cs typeface="+mn-cs"/>
              </a:rPr>
              <a:t>СТРУКТУРА ТЕСТА</a:t>
            </a:r>
          </a:p>
          <a:p>
            <a:pPr algn="just">
              <a:lnSpc>
                <a:spcPct val="80000"/>
              </a:lnSpc>
              <a:spcBef>
                <a:spcPct val="20000"/>
              </a:spcBef>
              <a:spcAft>
                <a:spcPts val="600"/>
              </a:spcAft>
              <a:defRPr/>
            </a:pPr>
            <a:r>
              <a:rPr lang="ru-RU" dirty="0" smtClean="0">
                <a:latin typeface="+mn-lt"/>
                <a:cs typeface="+mn-cs"/>
              </a:rPr>
              <a:t>Часть А. Задания с множественным выбором.</a:t>
            </a:r>
          </a:p>
          <a:p>
            <a:pPr algn="just">
              <a:lnSpc>
                <a:spcPct val="80000"/>
              </a:lnSpc>
              <a:spcBef>
                <a:spcPct val="20000"/>
              </a:spcBef>
              <a:spcAft>
                <a:spcPts val="600"/>
              </a:spcAft>
              <a:defRPr/>
            </a:pPr>
            <a:r>
              <a:rPr lang="ru-RU" dirty="0" smtClean="0">
                <a:latin typeface="+mn-lt"/>
                <a:cs typeface="+mn-cs"/>
              </a:rPr>
              <a:t>Часть В. Задания с кратким ответом.</a:t>
            </a:r>
          </a:p>
          <a:p>
            <a:pPr algn="just">
              <a:lnSpc>
                <a:spcPct val="80000"/>
              </a:lnSpc>
              <a:spcBef>
                <a:spcPct val="20000"/>
              </a:spcBef>
              <a:spcAft>
                <a:spcPts val="600"/>
              </a:spcAft>
              <a:defRPr/>
            </a:pPr>
            <a:r>
              <a:rPr lang="ru-RU" dirty="0" smtClean="0">
                <a:latin typeface="+mn-lt"/>
                <a:cs typeface="+mn-cs"/>
              </a:rPr>
              <a:t>Часть С. Задания с развёрнутым ответом (рассуждение, эссе, решение задачи и т.п.)</a:t>
            </a:r>
          </a:p>
          <a:p>
            <a:pPr algn="just">
              <a:lnSpc>
                <a:spcPct val="80000"/>
              </a:lnSpc>
              <a:spcBef>
                <a:spcPct val="20000"/>
              </a:spcBef>
              <a:spcAft>
                <a:spcPts val="600"/>
              </a:spcAft>
              <a:defRPr/>
            </a:pPr>
            <a:r>
              <a:rPr lang="ru-RU" b="1" dirty="0" smtClean="0">
                <a:solidFill>
                  <a:srgbClr val="C00000"/>
                </a:solidFill>
                <a:latin typeface="+mn-lt"/>
                <a:cs typeface="+mn-cs"/>
              </a:rPr>
              <a:t>ТЕХНОЛОГИЯ</a:t>
            </a:r>
            <a:r>
              <a:rPr lang="ru-RU" dirty="0" smtClean="0">
                <a:latin typeface="+mn-lt"/>
                <a:cs typeface="+mn-cs"/>
              </a:rPr>
              <a:t> </a:t>
            </a:r>
          </a:p>
          <a:p>
            <a:pPr algn="just">
              <a:lnSpc>
                <a:spcPct val="80000"/>
              </a:lnSpc>
              <a:spcBef>
                <a:spcPct val="20000"/>
              </a:spcBef>
              <a:spcAft>
                <a:spcPts val="600"/>
              </a:spcAft>
              <a:defRPr/>
            </a:pPr>
            <a:r>
              <a:rPr lang="ru-RU" dirty="0" smtClean="0">
                <a:latin typeface="+mn-lt"/>
                <a:cs typeface="+mn-cs"/>
              </a:rPr>
              <a:t>Ответы на задания </a:t>
            </a:r>
            <a:r>
              <a:rPr lang="ru-RU" dirty="0">
                <a:latin typeface="+mn-lt"/>
                <a:cs typeface="+mn-cs"/>
              </a:rPr>
              <a:t>частей А и В проверяются </a:t>
            </a:r>
            <a:r>
              <a:rPr lang="ru-RU" dirty="0" smtClean="0">
                <a:latin typeface="+mn-lt"/>
                <a:cs typeface="+mn-cs"/>
              </a:rPr>
              <a:t>автоматизировано, на задания части </a:t>
            </a:r>
            <a:r>
              <a:rPr lang="ru-RU" dirty="0">
                <a:latin typeface="+mn-lt"/>
                <a:cs typeface="+mn-cs"/>
              </a:rPr>
              <a:t>С </a:t>
            </a:r>
            <a:r>
              <a:rPr lang="ru-RU" dirty="0" smtClean="0">
                <a:latin typeface="+mn-lt"/>
                <a:cs typeface="+mn-cs"/>
              </a:rPr>
              <a:t>– экспертами</a:t>
            </a:r>
            <a:r>
              <a:rPr lang="ru-RU" dirty="0">
                <a:latin typeface="+mn-lt"/>
                <a:cs typeface="+mn-cs"/>
              </a:rPr>
              <a:t>.</a:t>
            </a:r>
          </a:p>
          <a:p>
            <a:pPr algn="just">
              <a:lnSpc>
                <a:spcPct val="80000"/>
              </a:lnSpc>
              <a:spcBef>
                <a:spcPct val="20000"/>
              </a:spcBef>
              <a:spcAft>
                <a:spcPts val="600"/>
              </a:spcAft>
              <a:defRPr/>
            </a:pPr>
            <a:r>
              <a:rPr lang="ru-RU" dirty="0" smtClean="0">
                <a:latin typeface="+mn-lt"/>
                <a:cs typeface="+mn-cs"/>
              </a:rPr>
              <a:t>Проверка результатов - до </a:t>
            </a:r>
            <a:r>
              <a:rPr lang="ru-RU" dirty="0" smtClean="0">
                <a:solidFill>
                  <a:srgbClr val="FF0000"/>
                </a:solidFill>
                <a:latin typeface="+mn-lt"/>
                <a:cs typeface="+mn-cs"/>
              </a:rPr>
              <a:t>6 дней</a:t>
            </a:r>
            <a:r>
              <a:rPr lang="ru-RU" dirty="0">
                <a:latin typeface="+mn-lt"/>
                <a:cs typeface="+mn-cs"/>
              </a:rPr>
              <a:t> </a:t>
            </a:r>
            <a:r>
              <a:rPr lang="ru-RU" dirty="0" smtClean="0">
                <a:latin typeface="+mn-lt"/>
                <a:cs typeface="+mn-cs"/>
              </a:rPr>
              <a:t>на рус. язык и математику, до </a:t>
            </a:r>
            <a:r>
              <a:rPr lang="ru-RU" dirty="0" smtClean="0">
                <a:solidFill>
                  <a:srgbClr val="FF0000"/>
                </a:solidFill>
                <a:latin typeface="+mn-lt"/>
                <a:cs typeface="+mn-cs"/>
              </a:rPr>
              <a:t>4 дней </a:t>
            </a:r>
            <a:r>
              <a:rPr lang="ru-RU" dirty="0" smtClean="0">
                <a:latin typeface="+mn-lt"/>
                <a:cs typeface="+mn-cs"/>
              </a:rPr>
              <a:t>на предметы по выбору.</a:t>
            </a:r>
            <a:endParaRPr lang="ru-RU" dirty="0">
              <a:latin typeface="+mn-lt"/>
              <a:cs typeface="+mn-cs"/>
            </a:endParaRPr>
          </a:p>
        </p:txBody>
      </p:sp>
      <p:sp>
        <p:nvSpPr>
          <p:cNvPr id="5" name="Заголовок 1"/>
          <p:cNvSpPr txBox="1">
            <a:spLocks/>
          </p:cNvSpPr>
          <p:nvPr/>
        </p:nvSpPr>
        <p:spPr bwMode="auto">
          <a:xfrm>
            <a:off x="4067944" y="153987"/>
            <a:ext cx="5040560" cy="8286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r"/>
            <a:r>
              <a:rPr lang="en-US" sz="2800" dirty="0" smtClean="0">
                <a:solidFill>
                  <a:schemeClr val="bg1"/>
                </a:solidFill>
              </a:rPr>
              <a:t>CONTENT AND TECHNOLOGY OF UNIFIED STATE EXAM</a:t>
            </a:r>
            <a:endParaRPr lang="ru-RU" sz="2800" dirty="0" smtClean="0">
              <a:solidFill>
                <a:schemeClr val="bg1"/>
              </a:solidFill>
            </a:endParaRPr>
          </a:p>
        </p:txBody>
      </p:sp>
      <p:sp>
        <p:nvSpPr>
          <p:cNvPr id="7" name="Rectangle 3"/>
          <p:cNvSpPr txBox="1">
            <a:spLocks noChangeArrowheads="1"/>
          </p:cNvSpPr>
          <p:nvPr/>
        </p:nvSpPr>
        <p:spPr bwMode="auto">
          <a:xfrm>
            <a:off x="5004494" y="1171426"/>
            <a:ext cx="4176018" cy="3972074"/>
          </a:xfrm>
          <a:prstGeom prst="rect">
            <a:avLst/>
          </a:prstGeom>
          <a:noFill/>
          <a:ln w="9525">
            <a:noFill/>
            <a:miter lim="800000"/>
            <a:headEnd/>
            <a:tailEnd/>
          </a:ln>
        </p:spPr>
        <p:txBody>
          <a:bodyPr/>
          <a:lstStyle/>
          <a:p>
            <a:pPr>
              <a:lnSpc>
                <a:spcPct val="80000"/>
              </a:lnSpc>
              <a:spcBef>
                <a:spcPct val="20000"/>
              </a:spcBef>
              <a:spcAft>
                <a:spcPts val="600"/>
              </a:spcAft>
              <a:defRPr/>
            </a:pPr>
            <a:r>
              <a:rPr lang="en-US" b="1" dirty="0" smtClean="0">
                <a:solidFill>
                  <a:srgbClr val="C00000"/>
                </a:solidFill>
                <a:latin typeface="+mn-lt"/>
                <a:cs typeface="+mn-cs"/>
              </a:rPr>
              <a:t>TEST STRUCTURE</a:t>
            </a:r>
            <a:endParaRPr lang="ru-RU" b="1" dirty="0" smtClean="0">
              <a:solidFill>
                <a:srgbClr val="C00000"/>
              </a:solidFill>
              <a:latin typeface="+mn-lt"/>
              <a:cs typeface="+mn-cs"/>
            </a:endParaRPr>
          </a:p>
          <a:p>
            <a:pPr>
              <a:lnSpc>
                <a:spcPct val="80000"/>
              </a:lnSpc>
              <a:spcBef>
                <a:spcPct val="20000"/>
              </a:spcBef>
              <a:spcAft>
                <a:spcPts val="600"/>
              </a:spcAft>
              <a:defRPr/>
            </a:pPr>
            <a:r>
              <a:rPr lang="en-US" dirty="0" smtClean="0">
                <a:latin typeface="+mn-lt"/>
                <a:cs typeface="+mn-cs"/>
              </a:rPr>
              <a:t>Part A</a:t>
            </a:r>
            <a:r>
              <a:rPr lang="ru-RU" dirty="0" smtClean="0">
                <a:latin typeface="+mn-lt"/>
                <a:cs typeface="+mn-cs"/>
              </a:rPr>
              <a:t>. </a:t>
            </a:r>
            <a:r>
              <a:rPr lang="en-US" dirty="0" smtClean="0">
                <a:latin typeface="+mn-lt"/>
                <a:cs typeface="+mn-cs"/>
              </a:rPr>
              <a:t>Multiple choice tasks.</a:t>
            </a:r>
            <a:endParaRPr lang="ru-RU" dirty="0" smtClean="0">
              <a:latin typeface="+mn-lt"/>
              <a:cs typeface="+mn-cs"/>
            </a:endParaRPr>
          </a:p>
          <a:p>
            <a:pPr>
              <a:lnSpc>
                <a:spcPct val="80000"/>
              </a:lnSpc>
              <a:spcBef>
                <a:spcPct val="20000"/>
              </a:spcBef>
              <a:spcAft>
                <a:spcPts val="600"/>
              </a:spcAft>
              <a:defRPr/>
            </a:pPr>
            <a:r>
              <a:rPr lang="en-US" dirty="0" smtClean="0">
                <a:latin typeface="+mn-lt"/>
                <a:cs typeface="+mn-cs"/>
              </a:rPr>
              <a:t>Part</a:t>
            </a:r>
            <a:r>
              <a:rPr lang="ru-RU" dirty="0" smtClean="0">
                <a:latin typeface="+mn-lt"/>
                <a:cs typeface="+mn-cs"/>
              </a:rPr>
              <a:t> В. </a:t>
            </a:r>
            <a:r>
              <a:rPr lang="en-US" dirty="0" smtClean="0">
                <a:latin typeface="+mn-lt"/>
                <a:cs typeface="+mn-cs"/>
              </a:rPr>
              <a:t>Short </a:t>
            </a:r>
            <a:r>
              <a:rPr lang="en-US" dirty="0">
                <a:latin typeface="+mn-lt"/>
                <a:cs typeface="+mn-cs"/>
              </a:rPr>
              <a:t>answer tasks</a:t>
            </a:r>
            <a:r>
              <a:rPr lang="ru-RU" dirty="0" smtClean="0">
                <a:latin typeface="+mn-lt"/>
                <a:cs typeface="+mn-cs"/>
              </a:rPr>
              <a:t>.</a:t>
            </a:r>
          </a:p>
          <a:p>
            <a:pPr>
              <a:lnSpc>
                <a:spcPct val="80000"/>
              </a:lnSpc>
              <a:spcBef>
                <a:spcPct val="20000"/>
              </a:spcBef>
              <a:spcAft>
                <a:spcPts val="600"/>
              </a:spcAft>
              <a:defRPr/>
            </a:pPr>
            <a:r>
              <a:rPr lang="en-US" dirty="0" smtClean="0">
                <a:latin typeface="+mn-lt"/>
                <a:cs typeface="+mn-cs"/>
              </a:rPr>
              <a:t>Part </a:t>
            </a:r>
            <a:r>
              <a:rPr lang="ru-RU" dirty="0" smtClean="0">
                <a:latin typeface="+mn-lt"/>
                <a:cs typeface="+mn-cs"/>
              </a:rPr>
              <a:t>С. </a:t>
            </a:r>
            <a:r>
              <a:rPr lang="en-US" dirty="0" smtClean="0">
                <a:latin typeface="+mn-lt"/>
                <a:cs typeface="+mn-cs"/>
              </a:rPr>
              <a:t>Detailed response tasks </a:t>
            </a:r>
            <a:r>
              <a:rPr lang="ru-RU" dirty="0" smtClean="0">
                <a:latin typeface="+mn-lt"/>
                <a:cs typeface="+mn-cs"/>
              </a:rPr>
              <a:t>(</a:t>
            </a:r>
            <a:r>
              <a:rPr lang="en-US" dirty="0" smtClean="0">
                <a:latin typeface="+mn-lt"/>
                <a:cs typeface="+mn-cs"/>
              </a:rPr>
              <a:t>discursive and other types of essays, 	</a:t>
            </a:r>
            <a:r>
              <a:rPr lang="en-US" dirty="0">
                <a:latin typeface="+mn-lt"/>
                <a:cs typeface="+mn-cs"/>
              </a:rPr>
              <a:t> problem solving</a:t>
            </a:r>
            <a:r>
              <a:rPr lang="ru-RU" dirty="0" smtClean="0">
                <a:latin typeface="+mn-lt"/>
                <a:cs typeface="+mn-cs"/>
              </a:rPr>
              <a:t> </a:t>
            </a:r>
            <a:r>
              <a:rPr lang="en-US" dirty="0" smtClean="0">
                <a:latin typeface="+mn-lt"/>
                <a:cs typeface="+mn-cs"/>
              </a:rPr>
              <a:t>etc.</a:t>
            </a:r>
            <a:r>
              <a:rPr lang="ru-RU" dirty="0" smtClean="0">
                <a:latin typeface="+mn-lt"/>
                <a:cs typeface="+mn-cs"/>
              </a:rPr>
              <a:t>)</a:t>
            </a:r>
          </a:p>
          <a:p>
            <a:pPr>
              <a:lnSpc>
                <a:spcPct val="80000"/>
              </a:lnSpc>
              <a:spcBef>
                <a:spcPct val="20000"/>
              </a:spcBef>
              <a:spcAft>
                <a:spcPts val="600"/>
              </a:spcAft>
              <a:defRPr/>
            </a:pPr>
            <a:r>
              <a:rPr lang="en-US" b="1" dirty="0" smtClean="0">
                <a:solidFill>
                  <a:srgbClr val="C00000"/>
                </a:solidFill>
                <a:latin typeface="+mn-lt"/>
                <a:cs typeface="+mn-cs"/>
              </a:rPr>
              <a:t>TECHNOLOGY</a:t>
            </a:r>
            <a:r>
              <a:rPr lang="ru-RU" dirty="0" smtClean="0">
                <a:latin typeface="+mn-lt"/>
                <a:cs typeface="+mn-cs"/>
              </a:rPr>
              <a:t> </a:t>
            </a:r>
          </a:p>
          <a:p>
            <a:pPr>
              <a:lnSpc>
                <a:spcPct val="80000"/>
              </a:lnSpc>
              <a:spcBef>
                <a:spcPct val="20000"/>
              </a:spcBef>
              <a:spcAft>
                <a:spcPts val="600"/>
              </a:spcAft>
              <a:defRPr/>
            </a:pPr>
            <a:r>
              <a:rPr lang="en-US" dirty="0" smtClean="0">
                <a:latin typeface="+mn-lt"/>
                <a:cs typeface="+mn-cs"/>
              </a:rPr>
              <a:t>Answers to A and B parts are checked automatically</a:t>
            </a:r>
            <a:r>
              <a:rPr lang="ru-RU" dirty="0" smtClean="0">
                <a:latin typeface="+mn-lt"/>
                <a:cs typeface="+mn-cs"/>
              </a:rPr>
              <a:t>, </a:t>
            </a:r>
            <a:r>
              <a:rPr lang="en-US" dirty="0" smtClean="0">
                <a:latin typeface="+mn-lt"/>
                <a:cs typeface="+mn-cs"/>
              </a:rPr>
              <a:t>whereas answers to part C are checked by experts.</a:t>
            </a:r>
            <a:endParaRPr lang="ru-RU" dirty="0">
              <a:latin typeface="+mn-lt"/>
              <a:cs typeface="+mn-cs"/>
            </a:endParaRPr>
          </a:p>
          <a:p>
            <a:pPr>
              <a:lnSpc>
                <a:spcPct val="80000"/>
              </a:lnSpc>
              <a:spcBef>
                <a:spcPct val="20000"/>
              </a:spcBef>
              <a:spcAft>
                <a:spcPts val="600"/>
              </a:spcAft>
              <a:defRPr/>
            </a:pPr>
            <a:r>
              <a:rPr lang="en-US" dirty="0" smtClean="0">
                <a:latin typeface="+mn-lt"/>
                <a:cs typeface="+mn-cs"/>
              </a:rPr>
              <a:t>It takes up to </a:t>
            </a:r>
            <a:r>
              <a:rPr lang="en-US" dirty="0" smtClean="0">
                <a:solidFill>
                  <a:srgbClr val="FF0000"/>
                </a:solidFill>
                <a:latin typeface="+mn-lt"/>
                <a:cs typeface="+mn-cs"/>
              </a:rPr>
              <a:t>6 days </a:t>
            </a:r>
            <a:r>
              <a:rPr lang="en-US" dirty="0" smtClean="0">
                <a:latin typeface="+mn-lt"/>
                <a:cs typeface="+mn-cs"/>
              </a:rPr>
              <a:t>to check math and Russian language results and up to </a:t>
            </a:r>
            <a:r>
              <a:rPr lang="en-US" dirty="0" smtClean="0">
                <a:solidFill>
                  <a:srgbClr val="FF0000"/>
                </a:solidFill>
                <a:latin typeface="+mn-lt"/>
                <a:cs typeface="+mn-cs"/>
              </a:rPr>
              <a:t>4 days </a:t>
            </a:r>
            <a:r>
              <a:rPr lang="en-US" dirty="0" smtClean="0">
                <a:latin typeface="+mn-lt"/>
                <a:cs typeface="+mn-cs"/>
              </a:rPr>
              <a:t>concerning the electives.</a:t>
            </a:r>
            <a:endParaRPr lang="ru-RU" dirty="0">
              <a:latin typeface="+mn-lt"/>
              <a:cs typeface="+mn-cs"/>
            </a:endParaRPr>
          </a:p>
        </p:txBody>
      </p:sp>
    </p:spTree>
    <p:extLst>
      <p:ext uri="{BB962C8B-B14F-4D97-AF65-F5344CB8AC3E}">
        <p14:creationId xmlns:p14="http://schemas.microsoft.com/office/powerpoint/2010/main" val="3350748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descr="E:\rtc_prezent_png\rtc_shapka.png"/>
          <p:cNvPicPr>
            <a:picLocks noChangeAspect="1" noChangeArrowheads="1"/>
          </p:cNvPicPr>
          <p:nvPr/>
        </p:nvPicPr>
        <p:blipFill>
          <a:blip r:embed="rId3" cstate="print"/>
          <a:srcRect/>
          <a:stretch>
            <a:fillRect/>
          </a:stretch>
        </p:blipFill>
        <p:spPr bwMode="auto">
          <a:xfrm>
            <a:off x="-14288" y="-20638"/>
            <a:ext cx="9158288" cy="1177926"/>
          </a:xfrm>
          <a:prstGeom prst="rect">
            <a:avLst/>
          </a:prstGeom>
          <a:noFill/>
          <a:ln w="9525">
            <a:noFill/>
            <a:miter lim="800000"/>
            <a:headEnd/>
            <a:tailEnd/>
          </a:ln>
        </p:spPr>
      </p:pic>
      <p:sp>
        <p:nvSpPr>
          <p:cNvPr id="2" name="Заголовок 1"/>
          <p:cNvSpPr>
            <a:spLocks noGrp="1"/>
          </p:cNvSpPr>
          <p:nvPr>
            <p:ph type="ctrTitle"/>
          </p:nvPr>
        </p:nvSpPr>
        <p:spPr>
          <a:xfrm>
            <a:off x="107504" y="128737"/>
            <a:ext cx="4032448" cy="828675"/>
          </a:xfrm>
        </p:spPr>
        <p:txBody>
          <a:bodyPr/>
          <a:lstStyle/>
          <a:p>
            <a:pPr algn="l" eaLnBrk="1" hangingPunct="1">
              <a:defRPr/>
            </a:pPr>
            <a:r>
              <a:rPr lang="ru-RU" sz="2800" dirty="0" smtClean="0">
                <a:solidFill>
                  <a:schemeClr val="bg1">
                    <a:lumMod val="95000"/>
                  </a:schemeClr>
                </a:solidFill>
              </a:rPr>
              <a:t>РЕФЛЕКСИЯ ОПЫТА</a:t>
            </a:r>
            <a:endParaRPr lang="ru-RU" sz="2800" dirty="0" smtClean="0">
              <a:solidFill>
                <a:schemeClr val="bg1">
                  <a:lumMod val="95000"/>
                </a:schemeClr>
              </a:solidFill>
              <a:latin typeface="+mn-lt"/>
            </a:endParaRPr>
          </a:p>
        </p:txBody>
      </p:sp>
      <p:sp>
        <p:nvSpPr>
          <p:cNvPr id="11268" name="Подзаголовок 2"/>
          <p:cNvSpPr txBox="1">
            <a:spLocks/>
          </p:cNvSpPr>
          <p:nvPr/>
        </p:nvSpPr>
        <p:spPr bwMode="auto">
          <a:xfrm>
            <a:off x="0" y="1039034"/>
            <a:ext cx="4283968" cy="4175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lang="ru-RU" sz="2000" i="1" dirty="0" smtClean="0">
                <a:solidFill>
                  <a:srgbClr val="FF0000"/>
                </a:solidFill>
                <a:latin typeface="+mn-lt"/>
              </a:rPr>
              <a:t>Проанализированы и описаны успехи и ошибки </a:t>
            </a:r>
            <a:endParaRPr lang="ru-RU" sz="2000" dirty="0">
              <a:latin typeface="+mn-lt"/>
            </a:endParaRPr>
          </a:p>
          <a:p>
            <a:pPr algn="just"/>
            <a:r>
              <a:rPr lang="ru-RU" sz="2000" b="1" i="1" dirty="0" smtClean="0">
                <a:latin typeface="+mn-lt"/>
              </a:rPr>
              <a:t>Уроки</a:t>
            </a:r>
            <a:endParaRPr lang="ru-RU" sz="2000" b="1" dirty="0">
              <a:latin typeface="+mn-lt"/>
            </a:endParaRPr>
          </a:p>
          <a:p>
            <a:pPr marL="457200" indent="-457200" algn="just">
              <a:buAutoNum type="arabicPeriod"/>
            </a:pPr>
            <a:r>
              <a:rPr lang="ru-RU" sz="2000" dirty="0" smtClean="0">
                <a:latin typeface="+mn-lt"/>
              </a:rPr>
              <a:t>Политическая поддержка.</a:t>
            </a:r>
          </a:p>
          <a:p>
            <a:pPr marL="457200" indent="-457200" algn="just">
              <a:buAutoNum type="arabicPeriod"/>
            </a:pPr>
            <a:r>
              <a:rPr lang="ru-RU" sz="2000" dirty="0" smtClean="0">
                <a:latin typeface="+mn-lt"/>
              </a:rPr>
              <a:t>Шаг за шагом.</a:t>
            </a:r>
          </a:p>
          <a:p>
            <a:pPr marL="457200" indent="-457200" algn="just">
              <a:buAutoNum type="arabicPeriod"/>
            </a:pPr>
            <a:r>
              <a:rPr lang="ru-RU" sz="2000" dirty="0" smtClean="0">
                <a:latin typeface="+mn-lt"/>
              </a:rPr>
              <a:t>Общественная дискуссия.</a:t>
            </a:r>
          </a:p>
          <a:p>
            <a:pPr marL="457200" indent="-457200" algn="just">
              <a:buAutoNum type="arabicPeriod"/>
            </a:pPr>
            <a:r>
              <a:rPr lang="ru-RU" sz="2000" dirty="0" smtClean="0">
                <a:latin typeface="+mn-lt"/>
              </a:rPr>
              <a:t>Общественный контроль.</a:t>
            </a:r>
          </a:p>
          <a:p>
            <a:pPr marL="457200" indent="-457200" algn="just">
              <a:buAutoNum type="arabicPeriod"/>
            </a:pPr>
            <a:r>
              <a:rPr lang="ru-RU" sz="2000" dirty="0" smtClean="0">
                <a:latin typeface="+mn-lt"/>
              </a:rPr>
              <a:t>Интерпретация результатов.</a:t>
            </a:r>
          </a:p>
          <a:p>
            <a:pPr marL="457200" indent="-457200" algn="just">
              <a:buAutoNum type="arabicPeriod"/>
            </a:pPr>
            <a:r>
              <a:rPr lang="ru-RU" sz="2000" dirty="0" smtClean="0">
                <a:latin typeface="+mn-lt"/>
              </a:rPr>
              <a:t>Проведение дополнительных исследований.</a:t>
            </a:r>
          </a:p>
          <a:p>
            <a:pPr algn="just"/>
            <a:endParaRPr lang="ru-RU" sz="2000" dirty="0" smtClean="0">
              <a:latin typeface="+mn-lt"/>
            </a:endParaRPr>
          </a:p>
          <a:p>
            <a:pPr algn="just"/>
            <a:r>
              <a:rPr lang="ru-RU" sz="1050" dirty="0" smtClean="0">
                <a:latin typeface="+mn-lt"/>
              </a:rPr>
              <a:t>См. подробнее: </a:t>
            </a:r>
            <a:r>
              <a:rPr lang="ru-RU" sz="1050" dirty="0" err="1" smtClean="0">
                <a:latin typeface="+mn-lt"/>
              </a:rPr>
              <a:t>Болотов</a:t>
            </a:r>
            <a:r>
              <a:rPr lang="ru-RU" sz="1050" dirty="0" smtClean="0">
                <a:latin typeface="+mn-lt"/>
              </a:rPr>
              <a:t> </a:t>
            </a:r>
            <a:r>
              <a:rPr lang="ru-RU" sz="1050" dirty="0">
                <a:latin typeface="+mn-lt"/>
              </a:rPr>
              <a:t>В.А., </a:t>
            </a:r>
            <a:r>
              <a:rPr lang="ru-RU" sz="1050" dirty="0" err="1">
                <a:latin typeface="+mn-lt"/>
              </a:rPr>
              <a:t>Вальдман</a:t>
            </a:r>
            <a:r>
              <a:rPr lang="ru-RU" sz="1050" dirty="0">
                <a:latin typeface="+mn-lt"/>
              </a:rPr>
              <a:t> И.А., Ковалёва Г.С., </a:t>
            </a:r>
            <a:r>
              <a:rPr lang="ru-RU" sz="1050" dirty="0" err="1">
                <a:latin typeface="+mn-lt"/>
              </a:rPr>
              <a:t>Пинская</a:t>
            </a:r>
            <a:r>
              <a:rPr lang="ru-RU" sz="1050" dirty="0">
                <a:latin typeface="+mn-lt"/>
              </a:rPr>
              <a:t> М.А.. </a:t>
            </a:r>
            <a:r>
              <a:rPr lang="ru-RU" sz="1050" i="1" dirty="0">
                <a:latin typeface="+mn-lt"/>
              </a:rPr>
              <a:t>Анализ опыта создания российской системы оценки качества образования</a:t>
            </a:r>
            <a:r>
              <a:rPr lang="ru-RU" sz="1050" dirty="0">
                <a:latin typeface="+mn-lt"/>
              </a:rPr>
              <a:t>.</a:t>
            </a:r>
          </a:p>
          <a:p>
            <a:pPr algn="just"/>
            <a:endParaRPr lang="ru-RU" sz="2000" dirty="0"/>
          </a:p>
          <a:p>
            <a:pPr algn="just"/>
            <a:endParaRPr lang="ru-RU" sz="2000" dirty="0"/>
          </a:p>
        </p:txBody>
      </p:sp>
      <p:sp>
        <p:nvSpPr>
          <p:cNvPr id="5" name="Заголовок 1"/>
          <p:cNvSpPr txBox="1">
            <a:spLocks/>
          </p:cNvSpPr>
          <p:nvPr/>
        </p:nvSpPr>
        <p:spPr bwMode="auto">
          <a:xfrm>
            <a:off x="4518248" y="123478"/>
            <a:ext cx="4518248" cy="8286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r">
              <a:defRPr/>
            </a:pPr>
            <a:r>
              <a:rPr lang="en-US" sz="2800" dirty="0">
                <a:solidFill>
                  <a:schemeClr val="bg1">
                    <a:lumMod val="95000"/>
                  </a:schemeClr>
                </a:solidFill>
              </a:rPr>
              <a:t>REFLECTION OF EXPERIENCE</a:t>
            </a:r>
            <a:endParaRPr lang="ru-RU" sz="2800" dirty="0" smtClean="0">
              <a:solidFill>
                <a:schemeClr val="bg1">
                  <a:lumMod val="95000"/>
                </a:schemeClr>
              </a:solidFill>
              <a:latin typeface="+mn-lt"/>
            </a:endParaRPr>
          </a:p>
        </p:txBody>
      </p:sp>
      <p:sp>
        <p:nvSpPr>
          <p:cNvPr id="7" name="Подзаголовок 2"/>
          <p:cNvSpPr txBox="1">
            <a:spLocks/>
          </p:cNvSpPr>
          <p:nvPr/>
        </p:nvSpPr>
        <p:spPr bwMode="auto">
          <a:xfrm>
            <a:off x="4635388" y="1059583"/>
            <a:ext cx="4283968" cy="3888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lang="en-US" sz="2000" i="1" dirty="0" smtClean="0">
                <a:solidFill>
                  <a:srgbClr val="FF0000"/>
                </a:solidFill>
                <a:latin typeface="+mn-lt"/>
              </a:rPr>
              <a:t>Successes </a:t>
            </a:r>
            <a:r>
              <a:rPr lang="en-US" sz="2000" i="1" dirty="0">
                <a:solidFill>
                  <a:srgbClr val="FF0000"/>
                </a:solidFill>
                <a:latin typeface="+mn-lt"/>
              </a:rPr>
              <a:t>and </a:t>
            </a:r>
            <a:r>
              <a:rPr lang="en-US" sz="2000" i="1" dirty="0" smtClean="0">
                <a:solidFill>
                  <a:srgbClr val="FF0000"/>
                </a:solidFill>
                <a:latin typeface="+mn-lt"/>
              </a:rPr>
              <a:t>failures have been analyzed and described</a:t>
            </a:r>
          </a:p>
          <a:p>
            <a:pPr algn="just"/>
            <a:r>
              <a:rPr lang="en-US" sz="2000" b="1" i="1" dirty="0" smtClean="0">
                <a:latin typeface="+mn-lt"/>
              </a:rPr>
              <a:t>Lessons</a:t>
            </a:r>
            <a:endParaRPr lang="ru-RU" sz="2000" b="1" dirty="0">
              <a:latin typeface="+mn-lt"/>
            </a:endParaRPr>
          </a:p>
          <a:p>
            <a:pPr marL="457200" indent="-457200" algn="just">
              <a:buAutoNum type="arabicPeriod"/>
            </a:pPr>
            <a:r>
              <a:rPr lang="en-US" sz="2000" dirty="0" smtClean="0">
                <a:latin typeface="+mn-lt"/>
              </a:rPr>
              <a:t>Political support</a:t>
            </a:r>
            <a:r>
              <a:rPr lang="ru-RU" sz="2000" dirty="0" smtClean="0">
                <a:latin typeface="+mn-lt"/>
              </a:rPr>
              <a:t>.</a:t>
            </a:r>
          </a:p>
          <a:p>
            <a:pPr marL="457200" indent="-457200" algn="just">
              <a:buAutoNum type="arabicPeriod"/>
            </a:pPr>
            <a:r>
              <a:rPr lang="en-US" sz="2000" dirty="0" smtClean="0">
                <a:latin typeface="+mn-lt"/>
              </a:rPr>
              <a:t>Step by step</a:t>
            </a:r>
            <a:r>
              <a:rPr lang="ru-RU" sz="2000" dirty="0" smtClean="0">
                <a:latin typeface="+mn-lt"/>
              </a:rPr>
              <a:t>.</a:t>
            </a:r>
          </a:p>
          <a:p>
            <a:pPr marL="457200" indent="-457200" algn="just">
              <a:buAutoNum type="arabicPeriod"/>
            </a:pPr>
            <a:r>
              <a:rPr lang="en-US" sz="2000" dirty="0" smtClean="0">
                <a:latin typeface="+mn-lt"/>
              </a:rPr>
              <a:t>Public discussion</a:t>
            </a:r>
            <a:r>
              <a:rPr lang="ru-RU" sz="2000" dirty="0" smtClean="0">
                <a:latin typeface="+mn-lt"/>
              </a:rPr>
              <a:t>.</a:t>
            </a:r>
          </a:p>
          <a:p>
            <a:pPr marL="457200" indent="-457200" algn="just">
              <a:buAutoNum type="arabicPeriod"/>
            </a:pPr>
            <a:r>
              <a:rPr lang="en-US" sz="2000" dirty="0" smtClean="0">
                <a:latin typeface="+mn-lt"/>
              </a:rPr>
              <a:t>Public control</a:t>
            </a:r>
            <a:r>
              <a:rPr lang="ru-RU" sz="2000" dirty="0" smtClean="0">
                <a:latin typeface="+mn-lt"/>
              </a:rPr>
              <a:t>.</a:t>
            </a:r>
          </a:p>
          <a:p>
            <a:pPr marL="457200" indent="-457200" algn="just">
              <a:buAutoNum type="arabicPeriod"/>
            </a:pPr>
            <a:r>
              <a:rPr lang="en-US" sz="2000" dirty="0" smtClean="0">
                <a:latin typeface="+mn-lt"/>
              </a:rPr>
              <a:t>Interpretation of results</a:t>
            </a:r>
            <a:r>
              <a:rPr lang="ru-RU" sz="2000" dirty="0" smtClean="0">
                <a:latin typeface="+mn-lt"/>
              </a:rPr>
              <a:t>.</a:t>
            </a:r>
          </a:p>
          <a:p>
            <a:pPr marL="457200" indent="-457200" algn="just">
              <a:buAutoNum type="arabicPeriod"/>
            </a:pPr>
            <a:r>
              <a:rPr lang="en-US" sz="2000" dirty="0" smtClean="0">
                <a:latin typeface="+mn-lt"/>
              </a:rPr>
              <a:t>Conducting additional studies</a:t>
            </a:r>
            <a:r>
              <a:rPr lang="ru-RU" sz="2000" dirty="0" smtClean="0">
                <a:latin typeface="+mn-lt"/>
              </a:rPr>
              <a:t>.</a:t>
            </a:r>
            <a:endParaRPr lang="en-US" sz="2000" dirty="0" smtClean="0">
              <a:latin typeface="+mn-lt"/>
            </a:endParaRPr>
          </a:p>
          <a:p>
            <a:pPr algn="just"/>
            <a:endParaRPr lang="ru-RU" sz="2000" dirty="0" smtClean="0">
              <a:latin typeface="+mn-lt"/>
            </a:endParaRPr>
          </a:p>
          <a:p>
            <a:pPr algn="just"/>
            <a:endParaRPr lang="ru-RU" sz="2000" dirty="0" smtClean="0">
              <a:latin typeface="+mn-lt"/>
            </a:endParaRPr>
          </a:p>
          <a:p>
            <a:pPr algn="just"/>
            <a:r>
              <a:rPr lang="en-US" sz="1050" dirty="0" smtClean="0">
                <a:latin typeface="+mn-lt"/>
              </a:rPr>
              <a:t>For further reference:</a:t>
            </a:r>
            <a:r>
              <a:rPr lang="ru-RU" sz="1050" dirty="0" smtClean="0">
                <a:latin typeface="+mn-lt"/>
              </a:rPr>
              <a:t> </a:t>
            </a:r>
            <a:r>
              <a:rPr lang="en-US" sz="1050" dirty="0" err="1" smtClean="0">
                <a:latin typeface="+mn-lt"/>
              </a:rPr>
              <a:t>Bolotov</a:t>
            </a:r>
            <a:r>
              <a:rPr lang="en-US" sz="1050" dirty="0" smtClean="0">
                <a:latin typeface="+mn-lt"/>
              </a:rPr>
              <a:t> V.A., </a:t>
            </a:r>
            <a:r>
              <a:rPr lang="en-US" sz="1050" dirty="0" err="1" smtClean="0">
                <a:latin typeface="+mn-lt"/>
              </a:rPr>
              <a:t>Valdman</a:t>
            </a:r>
            <a:r>
              <a:rPr lang="en-US" sz="1050" dirty="0" smtClean="0">
                <a:latin typeface="+mn-lt"/>
              </a:rPr>
              <a:t> I.A., </a:t>
            </a:r>
            <a:r>
              <a:rPr lang="en-US" sz="1050" dirty="0" err="1" smtClean="0">
                <a:latin typeface="+mn-lt"/>
              </a:rPr>
              <a:t>Kovaleva</a:t>
            </a:r>
            <a:r>
              <a:rPr lang="en-US" sz="1050" dirty="0" smtClean="0">
                <a:latin typeface="+mn-lt"/>
              </a:rPr>
              <a:t> G.S., M.A. </a:t>
            </a:r>
            <a:r>
              <a:rPr lang="en-US" sz="1050" dirty="0" err="1" smtClean="0">
                <a:latin typeface="+mn-lt"/>
              </a:rPr>
              <a:t>Pinskaja</a:t>
            </a:r>
            <a:r>
              <a:rPr lang="en-US" sz="1050" dirty="0" smtClean="0">
                <a:latin typeface="+mn-lt"/>
              </a:rPr>
              <a:t> </a:t>
            </a:r>
            <a:r>
              <a:rPr lang="en-US" sz="1050" i="1" dirty="0" err="1" smtClean="0">
                <a:latin typeface="+mn-lt"/>
              </a:rPr>
              <a:t>Analysing</a:t>
            </a:r>
            <a:r>
              <a:rPr lang="en-US" sz="1050" i="1" dirty="0" smtClean="0">
                <a:latin typeface="+mn-lt"/>
              </a:rPr>
              <a:t> experience </a:t>
            </a:r>
            <a:r>
              <a:rPr lang="en-US" sz="1050" i="1" dirty="0">
                <a:latin typeface="+mn-lt"/>
              </a:rPr>
              <a:t>of creating the Russian system of education quality assessment</a:t>
            </a:r>
            <a:r>
              <a:rPr lang="ru-RU" sz="1050" dirty="0" smtClean="0">
                <a:latin typeface="+mn-lt"/>
              </a:rPr>
              <a:t>.</a:t>
            </a:r>
            <a:endParaRPr lang="ru-RU" sz="1050" dirty="0">
              <a:latin typeface="+mn-lt"/>
            </a:endParaRPr>
          </a:p>
          <a:p>
            <a:pPr algn="just"/>
            <a:endParaRPr lang="ru-RU" sz="2000" dirty="0"/>
          </a:p>
          <a:p>
            <a:pPr algn="just"/>
            <a:endParaRPr lang="ru-RU" sz="2000" dirty="0"/>
          </a:p>
        </p:txBody>
      </p:sp>
    </p:spTree>
    <p:extLst>
      <p:ext uri="{BB962C8B-B14F-4D97-AF65-F5344CB8AC3E}">
        <p14:creationId xmlns:p14="http://schemas.microsoft.com/office/powerpoint/2010/main" val="2671093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E:\rtc_prezent_png\rtc_shapka.png"/>
          <p:cNvPicPr>
            <a:picLocks noChangeAspect="1" noChangeArrowheads="1"/>
          </p:cNvPicPr>
          <p:nvPr/>
        </p:nvPicPr>
        <p:blipFill>
          <a:blip r:embed="rId3" cstate="print"/>
          <a:srcRect/>
          <a:stretch>
            <a:fillRect/>
          </a:stretch>
        </p:blipFill>
        <p:spPr bwMode="auto">
          <a:xfrm>
            <a:off x="-14288" y="-20638"/>
            <a:ext cx="9158288" cy="1177926"/>
          </a:xfrm>
          <a:prstGeom prst="rect">
            <a:avLst/>
          </a:prstGeom>
          <a:noFill/>
          <a:ln w="9525">
            <a:noFill/>
            <a:miter lim="800000"/>
            <a:headEnd/>
            <a:tailEnd/>
          </a:ln>
        </p:spPr>
      </p:pic>
      <p:sp>
        <p:nvSpPr>
          <p:cNvPr id="2" name="Заголовок 1"/>
          <p:cNvSpPr>
            <a:spLocks noGrp="1"/>
          </p:cNvSpPr>
          <p:nvPr>
            <p:ph type="ctrTitle"/>
          </p:nvPr>
        </p:nvSpPr>
        <p:spPr>
          <a:xfrm>
            <a:off x="323850" y="123825"/>
            <a:ext cx="3096022" cy="828675"/>
          </a:xfrm>
        </p:spPr>
        <p:txBody>
          <a:bodyPr/>
          <a:lstStyle/>
          <a:p>
            <a:pPr algn="l" eaLnBrk="1" hangingPunct="1">
              <a:defRPr/>
            </a:pPr>
            <a:r>
              <a:rPr lang="ru-RU" sz="2400" dirty="0" smtClean="0">
                <a:solidFill>
                  <a:schemeClr val="bg1">
                    <a:lumMod val="95000"/>
                  </a:schemeClr>
                </a:solidFill>
              </a:rPr>
              <a:t>Обсуждение хода введения ЕГЭ</a:t>
            </a:r>
          </a:p>
        </p:txBody>
      </p:sp>
      <p:sp>
        <p:nvSpPr>
          <p:cNvPr id="3076" name="Подзаголовок 2"/>
          <p:cNvSpPr txBox="1">
            <a:spLocks/>
          </p:cNvSpPr>
          <p:nvPr/>
        </p:nvSpPr>
        <p:spPr bwMode="auto">
          <a:xfrm>
            <a:off x="107950" y="1143000"/>
            <a:ext cx="8891588" cy="4000500"/>
          </a:xfrm>
          <a:prstGeom prst="rect">
            <a:avLst/>
          </a:prstGeom>
          <a:noFill/>
          <a:ln w="9525">
            <a:noFill/>
            <a:miter lim="800000"/>
            <a:headEnd/>
            <a:tailEnd/>
          </a:ln>
        </p:spPr>
        <p:txBody>
          <a:bodyPr/>
          <a:lstStyle/>
          <a:p>
            <a:pPr algn="just"/>
            <a:r>
              <a:rPr lang="ru-RU" sz="2000" i="1" dirty="0" smtClean="0">
                <a:latin typeface="+mn-lt"/>
              </a:rPr>
              <a:t>Систематическое обсуждение хода введения ЕГЭ с коллегами из СНГ и стран дальнего зарубежья</a:t>
            </a:r>
            <a:r>
              <a:rPr lang="ru-RU" sz="2000" dirty="0" smtClean="0">
                <a:latin typeface="+mn-lt"/>
              </a:rPr>
              <a:t>.</a:t>
            </a:r>
            <a:endParaRPr lang="en-US" sz="2000" dirty="0" smtClean="0">
              <a:latin typeface="+mn-lt"/>
            </a:endParaRPr>
          </a:p>
          <a:p>
            <a:pPr algn="just"/>
            <a:r>
              <a:rPr lang="en-US" sz="2000" i="1" dirty="0">
                <a:latin typeface="+mn-lt"/>
              </a:rPr>
              <a:t>Systematic </a:t>
            </a:r>
            <a:r>
              <a:rPr lang="en-US" sz="2000" i="1" dirty="0" smtClean="0">
                <a:latin typeface="+mn-lt"/>
              </a:rPr>
              <a:t>discussion of implementation of Unified state exam with colleagues from CIS and other countries.</a:t>
            </a:r>
            <a:endParaRPr lang="ru-RU" sz="2000" i="1" dirty="0">
              <a:latin typeface="+mn-lt"/>
            </a:endParaRPr>
          </a:p>
          <a:p>
            <a:pPr algn="just"/>
            <a:r>
              <a:rPr lang="ru-RU" sz="2800" i="1" dirty="0" smtClean="0"/>
              <a:t>                                   </a:t>
            </a:r>
            <a:endParaRPr lang="ru-RU" sz="2800" i="1" dirty="0"/>
          </a:p>
          <a:p>
            <a:pPr algn="just"/>
            <a:endParaRPr lang="ru-RU" sz="2800" dirty="0"/>
          </a:p>
        </p:txBody>
      </p:sp>
      <p:pic>
        <p:nvPicPr>
          <p:cNvPr id="3077" name="Picture 2" descr="http://www.cross-agency.nl/images/top_menu_2_1.gif"/>
          <p:cNvPicPr>
            <a:picLocks noChangeAspect="1" noChangeArrowheads="1"/>
          </p:cNvPicPr>
          <p:nvPr/>
        </p:nvPicPr>
        <p:blipFill>
          <a:blip r:embed="rId4" cstate="print"/>
          <a:srcRect/>
          <a:stretch>
            <a:fillRect/>
          </a:stretch>
        </p:blipFill>
        <p:spPr bwMode="auto">
          <a:xfrm>
            <a:off x="2699792" y="3716162"/>
            <a:ext cx="1178049" cy="571529"/>
          </a:xfrm>
          <a:prstGeom prst="rect">
            <a:avLst/>
          </a:prstGeom>
          <a:noFill/>
          <a:ln w="9525">
            <a:noFill/>
            <a:miter lim="800000"/>
            <a:headEnd/>
            <a:tailEnd/>
          </a:ln>
        </p:spPr>
      </p:pic>
      <p:pic>
        <p:nvPicPr>
          <p:cNvPr id="3078" name="Picture 4" descr="British Council logo - home"/>
          <p:cNvPicPr>
            <a:picLocks noChangeAspect="1" noChangeArrowheads="1"/>
          </p:cNvPicPr>
          <p:nvPr/>
        </p:nvPicPr>
        <p:blipFill>
          <a:blip r:embed="rId5" cstate="print"/>
          <a:srcRect/>
          <a:stretch>
            <a:fillRect/>
          </a:stretch>
        </p:blipFill>
        <p:spPr bwMode="auto">
          <a:xfrm>
            <a:off x="3419872" y="2695833"/>
            <a:ext cx="1797823" cy="514921"/>
          </a:xfrm>
          <a:prstGeom prst="rect">
            <a:avLst/>
          </a:prstGeom>
          <a:noFill/>
          <a:ln w="9525">
            <a:noFill/>
            <a:miter lim="800000"/>
            <a:headEnd/>
            <a:tailEnd/>
          </a:ln>
        </p:spPr>
      </p:pic>
      <p:pic>
        <p:nvPicPr>
          <p:cNvPr id="3079" name="Picture 2" descr="http://www.rtc-edu.ru/sites/default/files/pict/wb.png">
            <a:hlinkClick r:id="rId6"/>
          </p:cNvPr>
          <p:cNvPicPr>
            <a:picLocks noChangeAspect="1" noChangeArrowheads="1"/>
          </p:cNvPicPr>
          <p:nvPr/>
        </p:nvPicPr>
        <p:blipFill>
          <a:blip r:embed="rId7" cstate="print"/>
          <a:srcRect/>
          <a:stretch>
            <a:fillRect/>
          </a:stretch>
        </p:blipFill>
        <p:spPr bwMode="auto">
          <a:xfrm>
            <a:off x="762633" y="2493133"/>
            <a:ext cx="648072" cy="650117"/>
          </a:xfrm>
          <a:prstGeom prst="rect">
            <a:avLst/>
          </a:prstGeom>
          <a:noFill/>
          <a:ln w="9525">
            <a:noFill/>
            <a:miter lim="800000"/>
            <a:headEnd/>
            <a:tailEnd/>
          </a:ln>
        </p:spPr>
      </p:pic>
      <p:pic>
        <p:nvPicPr>
          <p:cNvPr id="205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68144" y="3474180"/>
            <a:ext cx="823978" cy="800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213928" y="2565942"/>
            <a:ext cx="1206892" cy="708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79888" y="4567755"/>
            <a:ext cx="481965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67544" y="4001927"/>
            <a:ext cx="1238250"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Заголовок 1"/>
          <p:cNvSpPr txBox="1">
            <a:spLocks/>
          </p:cNvSpPr>
          <p:nvPr/>
        </p:nvSpPr>
        <p:spPr bwMode="auto">
          <a:xfrm>
            <a:off x="3779912" y="123478"/>
            <a:ext cx="5126931" cy="8286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r">
              <a:defRPr/>
            </a:pPr>
            <a:r>
              <a:rPr lang="en-US" sz="2400" dirty="0" smtClean="0">
                <a:solidFill>
                  <a:schemeClr val="bg1">
                    <a:lumMod val="95000"/>
                  </a:schemeClr>
                </a:solidFill>
              </a:rPr>
              <a:t>Discussing the process of implementing </a:t>
            </a:r>
          </a:p>
          <a:p>
            <a:pPr algn="r">
              <a:defRPr/>
            </a:pPr>
            <a:r>
              <a:rPr lang="en-US" sz="2400" dirty="0" smtClean="0">
                <a:solidFill>
                  <a:schemeClr val="bg1">
                    <a:lumMod val="95000"/>
                  </a:schemeClr>
                </a:solidFill>
              </a:rPr>
              <a:t>Unified State exam</a:t>
            </a:r>
          </a:p>
        </p:txBody>
      </p:sp>
    </p:spTree>
    <p:extLst>
      <p:ext uri="{BB962C8B-B14F-4D97-AF65-F5344CB8AC3E}">
        <p14:creationId xmlns:p14="http://schemas.microsoft.com/office/powerpoint/2010/main" val="39254261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3" descr="E:\rtc_prezent_png\rtc_shapka.png"/>
          <p:cNvPicPr>
            <a:picLocks noChangeAspect="1" noChangeArrowheads="1"/>
          </p:cNvPicPr>
          <p:nvPr/>
        </p:nvPicPr>
        <p:blipFill>
          <a:blip r:embed="rId3" cstate="print"/>
          <a:srcRect/>
          <a:stretch>
            <a:fillRect/>
          </a:stretch>
        </p:blipFill>
        <p:spPr bwMode="auto">
          <a:xfrm>
            <a:off x="-14288" y="-20638"/>
            <a:ext cx="9158288" cy="1177926"/>
          </a:xfrm>
          <a:prstGeom prst="rect">
            <a:avLst/>
          </a:prstGeom>
          <a:noFill/>
          <a:ln w="9525">
            <a:noFill/>
            <a:miter lim="800000"/>
            <a:headEnd/>
            <a:tailEnd/>
          </a:ln>
        </p:spPr>
      </p:pic>
      <p:sp>
        <p:nvSpPr>
          <p:cNvPr id="2" name="Заголовок 1"/>
          <p:cNvSpPr>
            <a:spLocks noGrp="1"/>
          </p:cNvSpPr>
          <p:nvPr>
            <p:ph type="ctrTitle"/>
          </p:nvPr>
        </p:nvSpPr>
        <p:spPr>
          <a:xfrm>
            <a:off x="323850" y="123825"/>
            <a:ext cx="4104134" cy="828675"/>
          </a:xfrm>
        </p:spPr>
        <p:txBody>
          <a:bodyPr/>
          <a:lstStyle/>
          <a:p>
            <a:pPr algn="l" eaLnBrk="1" hangingPunct="1">
              <a:defRPr/>
            </a:pPr>
            <a:r>
              <a:rPr lang="ru-RU" sz="2600" dirty="0" smtClean="0">
                <a:solidFill>
                  <a:schemeClr val="bg1">
                    <a:lumMod val="95000"/>
                  </a:schemeClr>
                </a:solidFill>
              </a:rPr>
              <a:t>СЕГОДНЯШНИЙ ДЕНЬ ЕГЭ</a:t>
            </a:r>
            <a:endParaRPr lang="ru-RU" sz="2600" dirty="0" smtClean="0">
              <a:solidFill>
                <a:schemeClr val="bg1">
                  <a:lumMod val="95000"/>
                </a:schemeClr>
              </a:solidFill>
              <a:latin typeface="+mn-lt"/>
            </a:endParaRPr>
          </a:p>
        </p:txBody>
      </p:sp>
      <p:sp>
        <p:nvSpPr>
          <p:cNvPr id="14340" name="Подзаголовок 2"/>
          <p:cNvSpPr txBox="1">
            <a:spLocks/>
          </p:cNvSpPr>
          <p:nvPr/>
        </p:nvSpPr>
        <p:spPr bwMode="auto">
          <a:xfrm>
            <a:off x="5220072" y="1266967"/>
            <a:ext cx="4010794" cy="4000500"/>
          </a:xfrm>
          <a:prstGeom prst="rect">
            <a:avLst/>
          </a:prstGeom>
          <a:noFill/>
          <a:ln w="9525">
            <a:noFill/>
            <a:miter lim="800000"/>
            <a:headEnd/>
            <a:tailEnd/>
          </a:ln>
        </p:spPr>
        <p:txBody>
          <a:bodyPr/>
          <a:lstStyle/>
          <a:p>
            <a:r>
              <a:rPr lang="en-US" sz="2000" dirty="0" smtClean="0">
                <a:latin typeface="+mn-lt"/>
              </a:rPr>
              <a:t>Unified state exam is overloaded</a:t>
            </a:r>
            <a:endParaRPr lang="ru-RU" sz="2000" dirty="0">
              <a:latin typeface="+mn-lt"/>
            </a:endParaRPr>
          </a:p>
          <a:p>
            <a:r>
              <a:rPr lang="en-US" sz="2000" dirty="0" smtClean="0">
                <a:latin typeface="+mn-lt"/>
              </a:rPr>
              <a:t>There are many cases of </a:t>
            </a:r>
            <a:r>
              <a:rPr lang="en-US" sz="2000" dirty="0">
                <a:latin typeface="+mn-lt"/>
              </a:rPr>
              <a:t>illegal and </a:t>
            </a:r>
            <a:r>
              <a:rPr lang="en-US" sz="2000" dirty="0" smtClean="0">
                <a:latin typeface="+mn-lt"/>
              </a:rPr>
              <a:t>wrongful use of results:</a:t>
            </a:r>
            <a:endParaRPr lang="ru-RU" sz="2000" dirty="0">
              <a:latin typeface="+mn-lt"/>
            </a:endParaRPr>
          </a:p>
          <a:p>
            <a:pPr>
              <a:buFont typeface="Arial" charset="0"/>
              <a:buChar char="•"/>
            </a:pPr>
            <a:r>
              <a:rPr lang="ru-RU" sz="2000" dirty="0">
                <a:latin typeface="+mn-lt"/>
              </a:rPr>
              <a:t> </a:t>
            </a:r>
            <a:r>
              <a:rPr lang="en-US" sz="2000" dirty="0">
                <a:latin typeface="+mn-lt"/>
              </a:rPr>
              <a:t>Ratings of schools and municipalities</a:t>
            </a:r>
            <a:endParaRPr lang="ru-RU" sz="2000" dirty="0">
              <a:latin typeface="+mn-lt"/>
            </a:endParaRPr>
          </a:p>
          <a:p>
            <a:pPr>
              <a:buFont typeface="Arial" charset="0"/>
              <a:buChar char="•"/>
            </a:pPr>
            <a:r>
              <a:rPr lang="ru-RU" sz="2000" dirty="0">
                <a:latin typeface="+mn-lt"/>
              </a:rPr>
              <a:t> </a:t>
            </a:r>
            <a:r>
              <a:rPr lang="en-US" sz="2000" dirty="0" smtClean="0">
                <a:latin typeface="+mn-lt"/>
              </a:rPr>
              <a:t>Certification </a:t>
            </a:r>
            <a:r>
              <a:rPr lang="en-US" sz="2000" dirty="0">
                <a:latin typeface="+mn-lt"/>
              </a:rPr>
              <a:t>of </a:t>
            </a:r>
            <a:r>
              <a:rPr lang="en-US" sz="2000" dirty="0" smtClean="0">
                <a:latin typeface="+mn-lt"/>
              </a:rPr>
              <a:t>teachers </a:t>
            </a:r>
            <a:endParaRPr lang="ru-RU" sz="2000" dirty="0">
              <a:latin typeface="+mn-lt"/>
            </a:endParaRPr>
          </a:p>
          <a:p>
            <a:pPr>
              <a:buFont typeface="Arial" charset="0"/>
              <a:buChar char="•"/>
            </a:pPr>
            <a:r>
              <a:rPr lang="ru-RU" sz="2000" dirty="0">
                <a:latin typeface="+mn-lt"/>
              </a:rPr>
              <a:t> </a:t>
            </a:r>
            <a:r>
              <a:rPr lang="en-US" sz="2000" dirty="0" smtClean="0">
                <a:latin typeface="+mn-lt"/>
              </a:rPr>
              <a:t>Evaluation of governors’ performance</a:t>
            </a:r>
            <a:endParaRPr lang="ru-RU" sz="2000" dirty="0">
              <a:latin typeface="+mn-lt"/>
            </a:endParaRPr>
          </a:p>
          <a:p>
            <a:pPr algn="ctr"/>
            <a:r>
              <a:rPr lang="ru-RU" sz="2000" i="1" dirty="0" smtClean="0">
                <a:solidFill>
                  <a:srgbClr val="FF0000"/>
                </a:solidFill>
                <a:latin typeface="+mn-lt"/>
              </a:rPr>
              <a:t>«</a:t>
            </a:r>
            <a:r>
              <a:rPr lang="en-US" sz="2000" i="1" dirty="0">
                <a:solidFill>
                  <a:srgbClr val="FF0000"/>
                </a:solidFill>
                <a:latin typeface="+mn-lt"/>
              </a:rPr>
              <a:t>Punishment of the </a:t>
            </a:r>
            <a:r>
              <a:rPr lang="en-US" sz="2000" i="1" dirty="0" smtClean="0">
                <a:solidFill>
                  <a:srgbClr val="FF0000"/>
                </a:solidFill>
                <a:latin typeface="+mn-lt"/>
              </a:rPr>
              <a:t>innocent and reward </a:t>
            </a:r>
            <a:r>
              <a:rPr lang="en-US" sz="2000" i="1" dirty="0">
                <a:solidFill>
                  <a:srgbClr val="FF0000"/>
                </a:solidFill>
                <a:latin typeface="+mn-lt"/>
              </a:rPr>
              <a:t>for the </a:t>
            </a:r>
            <a:r>
              <a:rPr lang="en-US" sz="2000" i="1" dirty="0" smtClean="0">
                <a:solidFill>
                  <a:srgbClr val="FF0000"/>
                </a:solidFill>
                <a:latin typeface="+mn-lt"/>
              </a:rPr>
              <a:t>uninvolved</a:t>
            </a:r>
            <a:r>
              <a:rPr lang="ru-RU" sz="2000" i="1" dirty="0" smtClean="0">
                <a:solidFill>
                  <a:srgbClr val="FF0000"/>
                </a:solidFill>
                <a:latin typeface="+mn-lt"/>
              </a:rPr>
              <a:t>»</a:t>
            </a:r>
            <a:endParaRPr lang="ru-RU" sz="2000" i="1" dirty="0">
              <a:solidFill>
                <a:srgbClr val="FF0000"/>
              </a:solidFill>
              <a:latin typeface="+mn-lt"/>
            </a:endParaRPr>
          </a:p>
          <a:p>
            <a:pPr algn="just"/>
            <a:endParaRPr lang="ru-RU" sz="3200" dirty="0">
              <a:latin typeface="+mn-lt"/>
            </a:endParaRPr>
          </a:p>
        </p:txBody>
      </p:sp>
      <p:sp>
        <p:nvSpPr>
          <p:cNvPr id="5" name="Заголовок 1"/>
          <p:cNvSpPr txBox="1">
            <a:spLocks/>
          </p:cNvSpPr>
          <p:nvPr/>
        </p:nvSpPr>
        <p:spPr bwMode="auto">
          <a:xfrm>
            <a:off x="4600575" y="123478"/>
            <a:ext cx="4291905" cy="8286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r">
              <a:defRPr/>
            </a:pPr>
            <a:r>
              <a:rPr lang="en-US" sz="2600" dirty="0" smtClean="0">
                <a:solidFill>
                  <a:schemeClr val="bg1">
                    <a:lumMod val="95000"/>
                  </a:schemeClr>
                </a:solidFill>
              </a:rPr>
              <a:t>UNIFIED STATE EXAM TODAY</a:t>
            </a:r>
            <a:endParaRPr lang="ru-RU" sz="2600" dirty="0" smtClean="0">
              <a:solidFill>
                <a:schemeClr val="bg1">
                  <a:lumMod val="95000"/>
                </a:schemeClr>
              </a:solidFill>
              <a:latin typeface="+mn-lt"/>
            </a:endParaRPr>
          </a:p>
        </p:txBody>
      </p:sp>
      <p:sp>
        <p:nvSpPr>
          <p:cNvPr id="6" name="Подзаголовок 2"/>
          <p:cNvSpPr txBox="1">
            <a:spLocks/>
          </p:cNvSpPr>
          <p:nvPr/>
        </p:nvSpPr>
        <p:spPr bwMode="auto">
          <a:xfrm>
            <a:off x="209550" y="1270000"/>
            <a:ext cx="4010794" cy="4000500"/>
          </a:xfrm>
          <a:prstGeom prst="rect">
            <a:avLst/>
          </a:prstGeom>
          <a:noFill/>
          <a:ln w="9525">
            <a:noFill/>
            <a:miter lim="800000"/>
            <a:headEnd/>
            <a:tailEnd/>
          </a:ln>
        </p:spPr>
        <p:txBody>
          <a:bodyPr/>
          <a:lstStyle/>
          <a:p>
            <a:r>
              <a:rPr lang="ru-RU" sz="2000" dirty="0">
                <a:latin typeface="+mn-lt"/>
              </a:rPr>
              <a:t>ЕГЭ перегружен</a:t>
            </a:r>
          </a:p>
          <a:p>
            <a:r>
              <a:rPr lang="ru-RU" sz="2000" dirty="0">
                <a:latin typeface="+mn-lt"/>
              </a:rPr>
              <a:t>Много случаев неправомерного использования </a:t>
            </a:r>
            <a:r>
              <a:rPr lang="ru-RU" sz="2000" dirty="0" smtClean="0">
                <a:latin typeface="+mn-lt"/>
              </a:rPr>
              <a:t>результатов:</a:t>
            </a:r>
            <a:endParaRPr lang="ru-RU" sz="2000" dirty="0">
              <a:latin typeface="+mn-lt"/>
            </a:endParaRPr>
          </a:p>
          <a:p>
            <a:pPr>
              <a:buFont typeface="Arial" charset="0"/>
              <a:buChar char="•"/>
            </a:pPr>
            <a:r>
              <a:rPr lang="ru-RU" sz="2000" dirty="0">
                <a:latin typeface="+mn-lt"/>
              </a:rPr>
              <a:t> Рейтинги школ и муниципалитетов</a:t>
            </a:r>
          </a:p>
          <a:p>
            <a:pPr>
              <a:buFont typeface="Arial" charset="0"/>
              <a:buChar char="•"/>
            </a:pPr>
            <a:r>
              <a:rPr lang="ru-RU" sz="2000" dirty="0">
                <a:latin typeface="+mn-lt"/>
              </a:rPr>
              <a:t> Аттестация педагогов</a:t>
            </a:r>
          </a:p>
          <a:p>
            <a:pPr>
              <a:buFont typeface="Arial" charset="0"/>
              <a:buChar char="•"/>
            </a:pPr>
            <a:r>
              <a:rPr lang="ru-RU" sz="2000" dirty="0">
                <a:latin typeface="+mn-lt"/>
              </a:rPr>
              <a:t> Оценка деятельности губернаторов</a:t>
            </a:r>
          </a:p>
          <a:p>
            <a:pPr algn="ctr"/>
            <a:r>
              <a:rPr lang="ru-RU" sz="2000" i="1" dirty="0">
                <a:solidFill>
                  <a:srgbClr val="FF0000"/>
                </a:solidFill>
                <a:latin typeface="+mn-lt"/>
              </a:rPr>
              <a:t>«Наказание невиновных и награждение непричастных»</a:t>
            </a:r>
          </a:p>
          <a:p>
            <a:pPr algn="just"/>
            <a:endParaRPr lang="ru-RU" sz="3200" dirty="0">
              <a:latin typeface="+mn-lt"/>
            </a:endParaRPr>
          </a:p>
        </p:txBody>
      </p:sp>
    </p:spTree>
    <p:extLst>
      <p:ext uri="{BB962C8B-B14F-4D97-AF65-F5344CB8AC3E}">
        <p14:creationId xmlns:p14="http://schemas.microsoft.com/office/powerpoint/2010/main" val="908708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5917</TotalTime>
  <Words>1297</Words>
  <Application>Microsoft Office PowerPoint</Application>
  <PresentationFormat>Экран (16:9)</PresentationFormat>
  <Paragraphs>255</Paragraphs>
  <Slides>14</Slides>
  <Notes>14</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 </vt:lpstr>
      <vt:lpstr>Участие России в Международных сравнительных исследованиях</vt:lpstr>
      <vt:lpstr>Использование результатов международных сравнительных исследований</vt:lpstr>
      <vt:lpstr>Введение Единого государственного экзамена</vt:lpstr>
      <vt:lpstr>РАЗВОРАЧИВАНИЕ ЭКСПЕРИМЕНТА</vt:lpstr>
      <vt:lpstr>СОДЕРЖАНИЕ И ТЕХНОЛОГИЯ ЕГЭ</vt:lpstr>
      <vt:lpstr>РЕФЛЕКСИЯ ОПЫТА</vt:lpstr>
      <vt:lpstr>Обсуждение хода введения ЕГЭ</vt:lpstr>
      <vt:lpstr>СЕГОДНЯШНИЙ ДЕНЬ ЕГЭ</vt:lpstr>
      <vt:lpstr>ЗАВТРАШНИЙ ДЕНЬ ЕГЭ</vt:lpstr>
      <vt:lpstr>РАЗВИТИЕ СИСТЕМЫ ОЦЕНКИ КАЧЕСТВА ОБРАЗОВАНИЯ</vt:lpstr>
      <vt:lpstr>Гос. политика: приоритеты в сфере ОКО Госпрограмма «Развитие образования» на 2013-2020 гг.</vt:lpstr>
      <vt:lpstr>Программы оценки учебных достижений школьников в России</vt:lpstr>
      <vt:lpstr>ВАШИ ВОПРОСЫ</vt:lpstr>
    </vt:vector>
  </TitlesOfParts>
  <Company>CtrlSoft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PR</dc:creator>
  <cp:lastModifiedBy>андрей трифанов</cp:lastModifiedBy>
  <cp:revision>236</cp:revision>
  <cp:lastPrinted>2013-04-11T06:41:50Z</cp:lastPrinted>
  <dcterms:created xsi:type="dcterms:W3CDTF">2011-08-25T06:09:31Z</dcterms:created>
  <dcterms:modified xsi:type="dcterms:W3CDTF">2013-04-11T15:03:39Z</dcterms:modified>
</cp:coreProperties>
</file>