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22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4"/>
  </p:notesMasterIdLst>
  <p:sldIdLst>
    <p:sldId id="256" r:id="rId2"/>
    <p:sldId id="272" r:id="rId3"/>
    <p:sldId id="270" r:id="rId4"/>
    <p:sldId id="277" r:id="rId5"/>
    <p:sldId id="271" r:id="rId6"/>
    <p:sldId id="266" r:id="rId7"/>
    <p:sldId id="267" r:id="rId8"/>
    <p:sldId id="268" r:id="rId9"/>
    <p:sldId id="257" r:id="rId10"/>
    <p:sldId id="258" r:id="rId11"/>
    <p:sldId id="259" r:id="rId12"/>
    <p:sldId id="260" r:id="rId13"/>
    <p:sldId id="261" r:id="rId14"/>
    <p:sldId id="262" r:id="rId15"/>
    <p:sldId id="263" r:id="rId16"/>
    <p:sldId id="264" r:id="rId17"/>
    <p:sldId id="265" r:id="rId18"/>
    <p:sldId id="273" r:id="rId19"/>
    <p:sldId id="274" r:id="rId20"/>
    <p:sldId id="275" r:id="rId21"/>
    <p:sldId id="276" r:id="rId22"/>
    <p:sldId id="269" r:id="rId23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443" autoAdjust="0"/>
    <p:restoredTop sz="94660"/>
  </p:normalViewPr>
  <p:slideViewPr>
    <p:cSldViewPr>
      <p:cViewPr varScale="1">
        <p:scale>
          <a:sx n="53" d="100"/>
          <a:sy n="53" d="100"/>
        </p:scale>
        <p:origin x="-84" y="-59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74CF8E6-E6BC-4254-85B1-DFC45025E3BC}" type="datetimeFigureOut">
              <a:rPr lang="en-US" smtClean="0"/>
              <a:pPr/>
              <a:t>4/17/2013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244629-4B5F-41FA-95E1-1F55EDA37B6B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22688019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244629-4B5F-41FA-95E1-1F55EDA37B6B}" type="slidenum">
              <a:rPr lang="en-GB" smtClean="0"/>
              <a:pPr/>
              <a:t>1</a:t>
            </a:fld>
            <a:endParaRPr lang="en-GB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244629-4B5F-41FA-95E1-1F55EDA37B6B}" type="slidenum">
              <a:rPr lang="en-GB" smtClean="0"/>
              <a:pPr/>
              <a:t>10</a:t>
            </a:fld>
            <a:endParaRPr lang="en-GB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244629-4B5F-41FA-95E1-1F55EDA37B6B}" type="slidenum">
              <a:rPr lang="en-GB" smtClean="0"/>
              <a:pPr/>
              <a:t>11</a:t>
            </a:fld>
            <a:endParaRPr lang="en-GB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244629-4B5F-41FA-95E1-1F55EDA37B6B}" type="slidenum">
              <a:rPr lang="en-GB" smtClean="0"/>
              <a:pPr/>
              <a:t>12</a:t>
            </a:fld>
            <a:endParaRPr lang="en-GB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244629-4B5F-41FA-95E1-1F55EDA37B6B}" type="slidenum">
              <a:rPr lang="en-GB" smtClean="0"/>
              <a:pPr/>
              <a:t>13</a:t>
            </a:fld>
            <a:endParaRPr lang="en-GB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244629-4B5F-41FA-95E1-1F55EDA37B6B}" type="slidenum">
              <a:rPr lang="en-GB" smtClean="0"/>
              <a:pPr/>
              <a:t>14</a:t>
            </a:fld>
            <a:endParaRPr lang="en-GB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244629-4B5F-41FA-95E1-1F55EDA37B6B}" type="slidenum">
              <a:rPr lang="en-GB" smtClean="0"/>
              <a:pPr/>
              <a:t>15</a:t>
            </a:fld>
            <a:endParaRPr lang="en-GB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244629-4B5F-41FA-95E1-1F55EDA37B6B}" type="slidenum">
              <a:rPr lang="en-GB" smtClean="0"/>
              <a:pPr/>
              <a:t>16</a:t>
            </a:fld>
            <a:endParaRPr lang="en-GB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244629-4B5F-41FA-95E1-1F55EDA37B6B}" type="slidenum">
              <a:rPr lang="en-GB" smtClean="0"/>
              <a:pPr/>
              <a:t>17</a:t>
            </a:fld>
            <a:endParaRPr lang="en-GB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244629-4B5F-41FA-95E1-1F55EDA37B6B}" type="slidenum">
              <a:rPr lang="en-GB" smtClean="0"/>
              <a:pPr/>
              <a:t>18</a:t>
            </a:fld>
            <a:endParaRPr lang="en-GB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244629-4B5F-41FA-95E1-1F55EDA37B6B}" type="slidenum">
              <a:rPr lang="en-GB" smtClean="0"/>
              <a:pPr/>
              <a:t>19</a:t>
            </a:fld>
            <a:endParaRPr lang="en-GB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244629-4B5F-41FA-95E1-1F55EDA37B6B}" type="slidenum">
              <a:rPr lang="en-GB" smtClean="0"/>
              <a:pPr/>
              <a:t>2</a:t>
            </a:fld>
            <a:endParaRPr lang="en-GB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244629-4B5F-41FA-95E1-1F55EDA37B6B}" type="slidenum">
              <a:rPr lang="en-GB" smtClean="0"/>
              <a:pPr/>
              <a:t>20</a:t>
            </a:fld>
            <a:endParaRPr lang="en-GB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244629-4B5F-41FA-95E1-1F55EDA37B6B}" type="slidenum">
              <a:rPr lang="en-GB" smtClean="0"/>
              <a:pPr/>
              <a:t>21</a:t>
            </a:fld>
            <a:endParaRPr lang="en-GB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244629-4B5F-41FA-95E1-1F55EDA37B6B}" type="slidenum">
              <a:rPr lang="en-GB" smtClean="0"/>
              <a:pPr/>
              <a:t>22</a:t>
            </a:fld>
            <a:endParaRPr lang="en-GB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244629-4B5F-41FA-95E1-1F55EDA37B6B}" type="slidenum">
              <a:rPr lang="en-GB" smtClean="0"/>
              <a:pPr/>
              <a:t>3</a:t>
            </a:fld>
            <a:endParaRPr lang="en-GB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244629-4B5F-41FA-95E1-1F55EDA37B6B}" type="slidenum">
              <a:rPr lang="en-GB" smtClean="0"/>
              <a:pPr/>
              <a:t>4</a:t>
            </a:fld>
            <a:endParaRPr lang="en-GB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244629-4B5F-41FA-95E1-1F55EDA37B6B}" type="slidenum">
              <a:rPr lang="en-GB" smtClean="0"/>
              <a:pPr/>
              <a:t>5</a:t>
            </a:fld>
            <a:endParaRPr lang="en-GB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244629-4B5F-41FA-95E1-1F55EDA37B6B}" type="slidenum">
              <a:rPr lang="en-GB" smtClean="0"/>
              <a:pPr/>
              <a:t>6</a:t>
            </a:fld>
            <a:endParaRPr lang="en-GB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244629-4B5F-41FA-95E1-1F55EDA37B6B}" type="slidenum">
              <a:rPr lang="en-GB" smtClean="0"/>
              <a:pPr/>
              <a:t>7</a:t>
            </a:fld>
            <a:endParaRPr lang="en-GB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244629-4B5F-41FA-95E1-1F55EDA37B6B}" type="slidenum">
              <a:rPr lang="en-GB" smtClean="0"/>
              <a:pPr/>
              <a:t>8</a:t>
            </a:fld>
            <a:endParaRPr lang="en-GB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244629-4B5F-41FA-95E1-1F55EDA37B6B}" type="slidenum">
              <a:rPr lang="en-GB" smtClean="0"/>
              <a:pPr/>
              <a:t>9</a:t>
            </a:fld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23ED5-2418-4A09-B5D9-9130C5139141}" type="datetime1">
              <a:rPr lang="en-US" smtClean="0"/>
              <a:t>4/17/2013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C5A67-A57D-47B2-AFDB-511C0407805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813AE-BFE3-4E1C-9481-E823A783B55D}" type="datetime1">
              <a:rPr lang="en-US" smtClean="0"/>
              <a:t>4/17/2013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C5A67-A57D-47B2-AFDB-511C0407805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A8B0A-BF9E-4EB2-B808-347271F34456}" type="datetime1">
              <a:rPr lang="en-US" smtClean="0"/>
              <a:t>4/17/2013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C5A67-A57D-47B2-AFDB-511C0407805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CEB0E5-6F95-4810-9F3E-EA01100E5527}" type="datetime1">
              <a:rPr lang="en-US" smtClean="0"/>
              <a:t>4/17/2013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C5A67-A57D-47B2-AFDB-511C0407805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69059-4F88-45D8-91C1-5AE2807A1E2D}" type="datetime1">
              <a:rPr lang="en-US" smtClean="0"/>
              <a:t>4/17/2013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C5A67-A57D-47B2-AFDB-511C0407805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2D1A5-C28A-42AE-BEEF-DD02188B73DA}" type="datetime1">
              <a:rPr lang="en-US" smtClean="0"/>
              <a:t>4/17/2013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C5A67-A57D-47B2-AFDB-511C0407805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AAC7C-FE02-4F27-A941-82307722F888}" type="datetime1">
              <a:rPr lang="en-US" smtClean="0"/>
              <a:t>4/17/2013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C5A67-A57D-47B2-AFDB-511C0407805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5C3205-44BD-44AC-B91D-E98BE8D00B2E}" type="datetime1">
              <a:rPr lang="en-US" smtClean="0"/>
              <a:t>4/17/2013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C5A67-A57D-47B2-AFDB-511C0407805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07F92-C38E-488D-BA74-7F6C64396C1B}" type="datetime1">
              <a:rPr lang="en-US" smtClean="0"/>
              <a:t>4/17/2013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C5A67-A57D-47B2-AFDB-511C0407805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C8597-943A-4BBE-95D2-C8C1F93E344D}" type="datetime1">
              <a:rPr lang="en-US" smtClean="0"/>
              <a:t>4/17/2013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C5A67-A57D-47B2-AFDB-511C0407805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5CEE8-A696-4999-AB88-27F721936228}" type="datetime1">
              <a:rPr lang="en-US" smtClean="0"/>
              <a:t>4/17/2013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C5A67-A57D-47B2-AFDB-511C0407805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8C21D2-84D9-44F7-982E-69606851429C}" type="datetime1">
              <a:rPr lang="en-US" smtClean="0"/>
              <a:t>4/17/2013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BC5A67-A57D-47B2-AFDB-511C04078057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 smtClean="0"/>
              <a:t>Внутриклассное</a:t>
            </a:r>
            <a:r>
              <a:rPr lang="ru-RU" dirty="0" smtClean="0"/>
              <a:t> оценивание для</a:t>
            </a:r>
            <a:r>
              <a:rPr lang="en-GB" dirty="0" smtClean="0"/>
              <a:t> </a:t>
            </a:r>
            <a:r>
              <a:rPr lang="ru-RU" dirty="0" smtClean="0"/>
              <a:t>руководителей школ</a:t>
            </a:r>
            <a:br>
              <a:rPr lang="ru-RU" dirty="0" smtClean="0"/>
            </a:br>
            <a:r>
              <a:rPr lang="ru-RU" dirty="0" err="1" smtClean="0"/>
              <a:t>Формативное</a:t>
            </a:r>
            <a:r>
              <a:rPr lang="ru-RU" dirty="0" smtClean="0"/>
              <a:t> оценивание: его </a:t>
            </a:r>
            <a:r>
              <a:rPr lang="en-GB" dirty="0" smtClean="0"/>
              <a:t> </a:t>
            </a:r>
            <a:r>
              <a:rPr lang="ru-RU" dirty="0" smtClean="0"/>
              <a:t>влияние на обучение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dirty="0"/>
              <a:t/>
            </a:r>
            <a:br>
              <a:rPr lang="en-GB" dirty="0"/>
            </a:br>
            <a:r>
              <a:rPr lang="ru-RU" dirty="0" smtClean="0"/>
              <a:t>Профессор Уильям </a:t>
            </a:r>
            <a:r>
              <a:rPr lang="ru-RU" dirty="0" err="1" smtClean="0"/>
              <a:t>Бойл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University of Manchester, UK</a:t>
            </a:r>
            <a:br>
              <a:rPr lang="en-GB" dirty="0" smtClean="0"/>
            </a:br>
            <a:r>
              <a:rPr lang="en-GB" dirty="0"/>
              <a:t/>
            </a:r>
            <a:br>
              <a:rPr lang="en-GB" dirty="0"/>
            </a:br>
            <a:r>
              <a:rPr lang="ru-RU" dirty="0" smtClean="0"/>
              <a:t>18</a:t>
            </a:r>
            <a:r>
              <a:rPr lang="en-GB" dirty="0" smtClean="0"/>
              <a:t> </a:t>
            </a:r>
            <a:r>
              <a:rPr lang="en-US" dirty="0" smtClean="0"/>
              <a:t>April</a:t>
            </a:r>
            <a:r>
              <a:rPr lang="en-GB" dirty="0" smtClean="0"/>
              <a:t> 2013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Дифференциация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/>
              <a:t>Исходя из того, что ученики не имеют одинаковых способностей, потребностей, одного и того же способа действий – оптимальная ситуация для одного из них НЕ БУДЕТ  оптимальной для другого</a:t>
            </a:r>
            <a:r>
              <a:rPr lang="en-GB" dirty="0" smtClean="0"/>
              <a:t>: </a:t>
            </a:r>
            <a:r>
              <a:rPr lang="ru-RU" dirty="0" smtClean="0"/>
              <a:t>может быть выведено простое равенство:</a:t>
            </a:r>
            <a:endParaRPr lang="en-GB" dirty="0" smtClean="0"/>
          </a:p>
          <a:p>
            <a:r>
              <a:rPr lang="ru-RU" b="1" dirty="0" smtClean="0"/>
              <a:t>Разнообразие обучающихся</a:t>
            </a:r>
            <a:r>
              <a:rPr lang="en-GB" b="1" dirty="0" smtClean="0"/>
              <a:t> + </a:t>
            </a:r>
            <a:r>
              <a:rPr lang="ru-RU" b="1" dirty="0" smtClean="0"/>
              <a:t>индивидуальный подход к каждому</a:t>
            </a:r>
            <a:r>
              <a:rPr lang="en-GB" b="1" dirty="0" smtClean="0"/>
              <a:t> = </a:t>
            </a:r>
            <a:r>
              <a:rPr lang="ru-RU" b="1" dirty="0" smtClean="0"/>
              <a:t>разнообразие учительских подходов</a:t>
            </a:r>
            <a:r>
              <a:rPr lang="en-GB" dirty="0" smtClean="0"/>
              <a:t>.</a:t>
            </a:r>
          </a:p>
          <a:p>
            <a:pPr>
              <a:buNone/>
            </a:pPr>
            <a:r>
              <a:rPr lang="en-GB" dirty="0" smtClean="0"/>
              <a:t>(</a:t>
            </a:r>
            <a:r>
              <a:rPr lang="ru-RU" dirty="0" err="1" smtClean="0"/>
              <a:t>Перну</a:t>
            </a:r>
            <a:r>
              <a:rPr lang="en-GB" dirty="0" smtClean="0"/>
              <a:t> 1998)</a:t>
            </a:r>
            <a:endParaRPr lang="en-GB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C5A67-A57D-47B2-AFDB-511C04078057}" type="slidenum">
              <a:rPr lang="en-GB" smtClean="0"/>
              <a:pPr/>
              <a:t>10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Наблюдение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/>
              <a:t>Наблюдение за процессом должно быть спланированным. Оно должно быть </a:t>
            </a:r>
            <a:r>
              <a:rPr lang="ru-RU" b="1" dirty="0" smtClean="0"/>
              <a:t>аналитическим, целевыми </a:t>
            </a:r>
            <a:r>
              <a:rPr lang="ru-RU" dirty="0" smtClean="0"/>
              <a:t>и </a:t>
            </a:r>
            <a:r>
              <a:rPr lang="ru-RU" b="1" dirty="0" smtClean="0"/>
              <a:t>структурированным,</a:t>
            </a:r>
            <a:r>
              <a:rPr lang="ru-RU" dirty="0" smtClean="0"/>
              <a:t> </a:t>
            </a:r>
            <a:r>
              <a:rPr lang="ru-RU" dirty="0" smtClean="0"/>
              <a:t>чтобы наметить и попасть в индивидуальные траектории обучения.</a:t>
            </a:r>
            <a:endParaRPr lang="en-GB" dirty="0" smtClean="0"/>
          </a:p>
          <a:p>
            <a:r>
              <a:rPr lang="ru-RU" dirty="0" smtClean="0"/>
              <a:t>Где находится ученик по отношению к его обучению?</a:t>
            </a:r>
          </a:p>
          <a:p>
            <a:r>
              <a:rPr lang="ru-RU" dirty="0" smtClean="0"/>
              <a:t>Что нужно делать ученику?</a:t>
            </a:r>
          </a:p>
          <a:p>
            <a:r>
              <a:rPr lang="ru-RU" dirty="0" smtClean="0"/>
              <a:t>Куда ученик направляется в своём обучении? </a:t>
            </a:r>
            <a:endParaRPr lang="en-GB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C5A67-A57D-47B2-AFDB-511C04078057}" type="slidenum">
              <a:rPr lang="en-GB" smtClean="0"/>
              <a:pPr/>
              <a:t>11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Направляемая групповая педагогика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ru-RU" dirty="0" smtClean="0"/>
              <a:t>Направляемое групповое преподавание предлагает много разных вещей:</a:t>
            </a:r>
            <a:endParaRPr lang="en-GB" dirty="0" smtClean="0"/>
          </a:p>
          <a:p>
            <a:r>
              <a:rPr lang="ru-RU" dirty="0" smtClean="0"/>
              <a:t>Стратегический организационный механизм</a:t>
            </a:r>
            <a:r>
              <a:rPr lang="en-US" dirty="0" smtClean="0"/>
              <a:t>;</a:t>
            </a:r>
            <a:endParaRPr lang="en-GB" dirty="0" smtClean="0"/>
          </a:p>
          <a:p>
            <a:r>
              <a:rPr lang="ru-RU" dirty="0" smtClean="0"/>
              <a:t>Оптимальную возможность  для индивидуального и фокусированного преподавания</a:t>
            </a:r>
            <a:r>
              <a:rPr lang="en-US" dirty="0" smtClean="0"/>
              <a:t>;</a:t>
            </a:r>
            <a:endParaRPr lang="en-GB" dirty="0" smtClean="0"/>
          </a:p>
          <a:p>
            <a:r>
              <a:rPr lang="ru-RU" dirty="0" smtClean="0"/>
              <a:t>Ситуация малой группы позволяет обучению быть спланированным плотно, предлагая прямой доступ для ученика к учителю</a:t>
            </a:r>
            <a:r>
              <a:rPr lang="en-US" dirty="0" smtClean="0"/>
              <a:t>;</a:t>
            </a:r>
            <a:endParaRPr lang="en-GB" dirty="0" smtClean="0"/>
          </a:p>
          <a:p>
            <a:r>
              <a:rPr lang="ru-RU" dirty="0" smtClean="0"/>
              <a:t>Богатые возможности  для учителя сфокусировать  оценивающее наблюдение внутри малой группы</a:t>
            </a:r>
            <a:r>
              <a:rPr lang="en-US" dirty="0" smtClean="0"/>
              <a:t>;</a:t>
            </a:r>
            <a:endParaRPr lang="en-GB" dirty="0" smtClean="0"/>
          </a:p>
          <a:p>
            <a:r>
              <a:rPr lang="ru-RU" dirty="0" smtClean="0"/>
              <a:t>Ученики становятся частью процесса совместного </a:t>
            </a:r>
            <a:r>
              <a:rPr lang="ru-RU" dirty="0" smtClean="0"/>
              <a:t>построения </a:t>
            </a:r>
            <a:r>
              <a:rPr lang="ru-RU" dirty="0" smtClean="0"/>
              <a:t>знаний.</a:t>
            </a:r>
            <a:endParaRPr lang="en-GB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C5A67-A57D-47B2-AFDB-511C04078057}" type="slidenum">
              <a:rPr lang="en-GB" smtClean="0"/>
              <a:pPr/>
              <a:t>12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Совместное построение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Совместное построение вовлекает ученика в активное участие вместе с учителем и сверстниками  в обмене </a:t>
            </a:r>
            <a:r>
              <a:rPr lang="ru-RU" dirty="0" smtClean="0"/>
              <a:t>построениями знаний</a:t>
            </a:r>
            <a:r>
              <a:rPr lang="en-GB" dirty="0" smtClean="0"/>
              <a:t> </a:t>
            </a:r>
            <a:endParaRPr lang="en-GB" dirty="0" smtClean="0"/>
          </a:p>
          <a:p>
            <a:r>
              <a:rPr lang="ru-RU" dirty="0" smtClean="0"/>
              <a:t>Ученик становится скорее активным, чем пассивным на пути к знаниям.</a:t>
            </a:r>
            <a:endParaRPr lang="en-GB" dirty="0" smtClean="0"/>
          </a:p>
          <a:p>
            <a:r>
              <a:rPr lang="ru-RU" dirty="0" smtClean="0"/>
              <a:t>Ученики учатся оттачивать и углублять своё понимание и мнения в спорах с ровесниками</a:t>
            </a:r>
            <a:r>
              <a:rPr lang="en-GB" dirty="0" smtClean="0"/>
              <a:t>.  </a:t>
            </a:r>
            <a:endParaRPr lang="en-GB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C5A67-A57D-47B2-AFDB-511C04078057}" type="slidenum">
              <a:rPr lang="en-GB" smtClean="0"/>
              <a:pPr/>
              <a:t>13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Саморегуляция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Требуется </a:t>
            </a:r>
            <a:r>
              <a:rPr lang="ru-RU" dirty="0" err="1" smtClean="0"/>
              <a:t>дерегулирование</a:t>
            </a:r>
            <a:r>
              <a:rPr lang="ru-RU" dirty="0" smtClean="0"/>
              <a:t> традиционной </a:t>
            </a:r>
            <a:r>
              <a:rPr lang="ru-RU" dirty="0" smtClean="0"/>
              <a:t>модели </a:t>
            </a:r>
            <a:r>
              <a:rPr lang="ru-RU" b="1" dirty="0" smtClean="0"/>
              <a:t>передачи</a:t>
            </a:r>
            <a:r>
              <a:rPr lang="ru-RU" dirty="0" smtClean="0"/>
              <a:t> </a:t>
            </a:r>
            <a:r>
              <a:rPr lang="ru-RU" dirty="0" smtClean="0"/>
              <a:t>и </a:t>
            </a:r>
            <a:r>
              <a:rPr lang="ru-RU" b="1" dirty="0" smtClean="0"/>
              <a:t>пассивного приема</a:t>
            </a:r>
            <a:r>
              <a:rPr lang="ru-RU" dirty="0" smtClean="0"/>
              <a:t>.</a:t>
            </a:r>
          </a:p>
          <a:p>
            <a:pPr>
              <a:buNone/>
            </a:pPr>
            <a:r>
              <a:rPr lang="en-GB" dirty="0" smtClean="0"/>
              <a:t> </a:t>
            </a:r>
          </a:p>
          <a:p>
            <a:r>
              <a:rPr lang="ru-RU" dirty="0" smtClean="0"/>
              <a:t>Учитель моделирует </a:t>
            </a:r>
            <a:r>
              <a:rPr lang="ru-RU" b="1" dirty="0" smtClean="0"/>
              <a:t>транзакционную</a:t>
            </a:r>
            <a:r>
              <a:rPr lang="ru-RU" dirty="0" smtClean="0"/>
              <a:t> </a:t>
            </a:r>
            <a:r>
              <a:rPr lang="ru-RU" dirty="0" smtClean="0"/>
              <a:t>модель поведения. Это постоянное моделирование позволяет учащимся привыкнуть к самостоятельной генерации мысли и действия</a:t>
            </a:r>
            <a:r>
              <a:rPr lang="en-GB" dirty="0" smtClean="0"/>
              <a:t>. </a:t>
            </a:r>
            <a:endParaRPr lang="en-GB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C5A67-A57D-47B2-AFDB-511C04078057}" type="slidenum">
              <a:rPr lang="en-GB" smtClean="0"/>
              <a:pPr/>
              <a:t>14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Диалог и «</a:t>
            </a:r>
            <a:r>
              <a:rPr lang="ru-RU" dirty="0" err="1" smtClean="0"/>
              <a:t>диалогирование</a:t>
            </a:r>
            <a:r>
              <a:rPr lang="ru-RU" dirty="0" smtClean="0"/>
              <a:t>»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dirty="0" smtClean="0"/>
              <a:t>Диалог лежит в основе человеческой коммуникации.</a:t>
            </a:r>
            <a:r>
              <a:rPr lang="en-GB" dirty="0" smtClean="0"/>
              <a:t> </a:t>
            </a:r>
          </a:p>
          <a:p>
            <a:r>
              <a:rPr lang="ru-RU" dirty="0" smtClean="0"/>
              <a:t>Диалог между учителем и учеников лежит в основе обучения.</a:t>
            </a:r>
            <a:r>
              <a:rPr lang="en-GB" dirty="0" smtClean="0"/>
              <a:t> </a:t>
            </a:r>
          </a:p>
          <a:p>
            <a:r>
              <a:rPr lang="ru-RU" dirty="0" smtClean="0"/>
              <a:t>Из «реального» диалога учитель получает </a:t>
            </a:r>
            <a:r>
              <a:rPr lang="ru-RU" dirty="0" err="1" smtClean="0"/>
              <a:t>валидную</a:t>
            </a:r>
            <a:r>
              <a:rPr lang="ru-RU" dirty="0" smtClean="0"/>
              <a:t> информацию об оценивании для использования в специфическом планировании для обучения.</a:t>
            </a:r>
            <a:r>
              <a:rPr lang="en-GB" dirty="0" smtClean="0"/>
              <a:t> </a:t>
            </a:r>
          </a:p>
          <a:p>
            <a:r>
              <a:rPr lang="ru-RU" dirty="0" smtClean="0"/>
              <a:t>«</a:t>
            </a:r>
            <a:r>
              <a:rPr lang="ru-RU" dirty="0" err="1" smtClean="0"/>
              <a:t>Диалогирование</a:t>
            </a:r>
            <a:r>
              <a:rPr lang="ru-RU" dirty="0" smtClean="0"/>
              <a:t>» </a:t>
            </a:r>
            <a:r>
              <a:rPr lang="ru-RU" dirty="0" smtClean="0"/>
              <a:t>это структурированный </a:t>
            </a:r>
            <a:r>
              <a:rPr lang="ru-RU" dirty="0" smtClean="0"/>
              <a:t>и расширенный  процесс многостороннего </a:t>
            </a:r>
            <a:r>
              <a:rPr lang="ru-RU" dirty="0" smtClean="0"/>
              <a:t>диалога, </a:t>
            </a:r>
            <a:r>
              <a:rPr lang="ru-RU" dirty="0" smtClean="0"/>
              <a:t>в который вовлечены группы обучающихся и который позволяет контролировать процесс обучения.</a:t>
            </a:r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C5A67-A57D-47B2-AFDB-511C04078057}" type="slidenum">
              <a:rPr lang="en-GB" smtClean="0"/>
              <a:pPr/>
              <a:t>15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Рефлективное планирование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dirty="0" err="1" smtClean="0"/>
              <a:t>Формативное</a:t>
            </a:r>
            <a:r>
              <a:rPr lang="ru-RU" dirty="0" smtClean="0"/>
              <a:t> преподавание, обучение и оценивание требует рефлексии ежедневного преподавания. Это отражается на учительском планировании дифференцированной деятельности для следующего раза.</a:t>
            </a:r>
            <a:endParaRPr lang="en-GB" dirty="0" smtClean="0"/>
          </a:p>
          <a:p>
            <a:r>
              <a:rPr lang="ru-RU" dirty="0" smtClean="0"/>
              <a:t>Это рефлексирование позволяет </a:t>
            </a:r>
            <a:r>
              <a:rPr lang="ru-RU" dirty="0" smtClean="0"/>
              <a:t>учителю </a:t>
            </a:r>
            <a:r>
              <a:rPr lang="ru-RU" dirty="0" smtClean="0"/>
              <a:t>корректировать ежедневное планирование </a:t>
            </a:r>
            <a:r>
              <a:rPr lang="ru-RU" dirty="0" smtClean="0"/>
              <a:t>консолидирования обучения, </a:t>
            </a:r>
            <a:r>
              <a:rPr lang="en-GB" dirty="0" smtClean="0"/>
              <a:t> </a:t>
            </a:r>
            <a:r>
              <a:rPr lang="ru-RU" dirty="0" smtClean="0"/>
              <a:t>прогрессирования или повторной разработки стратегии в зависимости от того, как ученики ответили на преподавание и обучение на каждом уроке</a:t>
            </a:r>
            <a:r>
              <a:rPr lang="en-GB" dirty="0" smtClean="0"/>
              <a:t>. </a:t>
            </a:r>
            <a:endParaRPr lang="en-GB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C5A67-A57D-47B2-AFDB-511C04078057}" type="slidenum">
              <a:rPr lang="en-GB" smtClean="0"/>
              <a:pPr/>
              <a:t>16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Анализ и </a:t>
            </a:r>
            <a:r>
              <a:rPr lang="ru-RU" dirty="0" smtClean="0"/>
              <a:t>обратная связь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/>
              <a:t>Через анализ </a:t>
            </a:r>
            <a:r>
              <a:rPr lang="ru-RU" dirty="0" smtClean="0"/>
              <a:t>поведения </a:t>
            </a:r>
            <a:r>
              <a:rPr lang="ru-RU" dirty="0" smtClean="0"/>
              <a:t>и результатов </a:t>
            </a:r>
            <a:r>
              <a:rPr lang="ru-RU" dirty="0" smtClean="0"/>
              <a:t>обучения каждого </a:t>
            </a:r>
            <a:r>
              <a:rPr lang="ru-RU" dirty="0" smtClean="0"/>
              <a:t>ученика, учитель добивается более глубокого понимания  сильных сторон каждого ученика, его нужд и того, как он обучается.</a:t>
            </a:r>
            <a:endParaRPr lang="en-GB" dirty="0" smtClean="0"/>
          </a:p>
          <a:p>
            <a:r>
              <a:rPr lang="ru-RU" dirty="0" smtClean="0"/>
              <a:t>Индивидуальная конкретная обратная связь затем делится с каждым учеником, предоставляя конкретную информацию, необходимую для поддержки последующих  </a:t>
            </a:r>
            <a:r>
              <a:rPr lang="ru-RU" dirty="0" smtClean="0"/>
              <a:t>шагов в развитии обучения.</a:t>
            </a:r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C5A67-A57D-47B2-AFDB-511C04078057}" type="slidenum">
              <a:rPr lang="en-GB" smtClean="0"/>
              <a:pPr/>
              <a:t>17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dirty="0" smtClean="0"/>
              <a:t>Что представляет собой хорошее </a:t>
            </a:r>
            <a:r>
              <a:rPr lang="ru-RU" sz="3600" dirty="0" err="1" smtClean="0"/>
              <a:t>формативное</a:t>
            </a:r>
            <a:r>
              <a:rPr lang="ru-RU" sz="3600" dirty="0" smtClean="0"/>
              <a:t> </a:t>
            </a:r>
            <a:r>
              <a:rPr lang="ru-RU" sz="3600" dirty="0" err="1" smtClean="0"/>
              <a:t>внутриклассное</a:t>
            </a:r>
            <a:r>
              <a:rPr lang="ru-RU" sz="3600" dirty="0" smtClean="0"/>
              <a:t> оценивание?</a:t>
            </a:r>
            <a:endParaRPr lang="en-GB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Личностно-ориентированное обучение на основе дифференцированной педагогики</a:t>
            </a:r>
            <a:endParaRPr lang="en-GB" dirty="0" smtClean="0"/>
          </a:p>
          <a:p>
            <a:r>
              <a:rPr lang="ru-RU" dirty="0" smtClean="0"/>
              <a:t>Учитель не стоит перед классом передавая информацию</a:t>
            </a:r>
            <a:endParaRPr lang="en-GB" dirty="0" smtClean="0"/>
          </a:p>
          <a:p>
            <a:r>
              <a:rPr lang="ru-RU" dirty="0" smtClean="0"/>
              <a:t>Смешанные методы обучения для удовлетворения </a:t>
            </a:r>
            <a:r>
              <a:rPr lang="ru-RU" dirty="0" smtClean="0"/>
              <a:t>разнообразных </a:t>
            </a:r>
            <a:r>
              <a:rPr lang="ru-RU" dirty="0" smtClean="0"/>
              <a:t>потребностей в обучении</a:t>
            </a:r>
            <a:endParaRPr lang="en-GB" dirty="0" smtClean="0"/>
          </a:p>
          <a:p>
            <a:r>
              <a:rPr lang="ru-RU" dirty="0" smtClean="0"/>
              <a:t>Используются такие стратегии, как «управляемая рабочая группа».</a:t>
            </a:r>
          </a:p>
          <a:p>
            <a:r>
              <a:rPr lang="ru-RU" dirty="0" smtClean="0"/>
              <a:t>Ученики устанавливают собственные цели обучения</a:t>
            </a:r>
            <a:endParaRPr lang="en-GB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C5A67-A57D-47B2-AFDB-511C04078057}" type="slidenum">
              <a:rPr lang="en-GB" smtClean="0"/>
              <a:pPr/>
              <a:t>18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1331182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Как распознать эффективность формирующего оценивания  наблюдая за классом?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endParaRPr lang="ru-RU" dirty="0" smtClean="0"/>
          </a:p>
          <a:p>
            <a:endParaRPr lang="ru-RU" dirty="0" smtClean="0"/>
          </a:p>
          <a:p>
            <a:r>
              <a:rPr lang="ru-RU" dirty="0" smtClean="0"/>
              <a:t>Обмен ролями </a:t>
            </a:r>
            <a:r>
              <a:rPr lang="en-GB" dirty="0" smtClean="0"/>
              <a:t> (</a:t>
            </a:r>
            <a:r>
              <a:rPr lang="ru-RU" dirty="0" smtClean="0"/>
              <a:t>изменение </a:t>
            </a:r>
            <a:r>
              <a:rPr lang="en-GB" dirty="0" smtClean="0"/>
              <a:t> ‘</a:t>
            </a:r>
            <a:r>
              <a:rPr lang="ru-RU" dirty="0" smtClean="0"/>
              <a:t>регулирования</a:t>
            </a:r>
            <a:r>
              <a:rPr lang="en-GB" dirty="0" smtClean="0"/>
              <a:t>’)</a:t>
            </a:r>
          </a:p>
          <a:p>
            <a:r>
              <a:rPr lang="ru-RU" dirty="0" smtClean="0"/>
              <a:t>Более тихий голос учителя: более громкие голоса учеников</a:t>
            </a:r>
            <a:endParaRPr lang="en-GB" dirty="0" smtClean="0"/>
          </a:p>
          <a:p>
            <a:r>
              <a:rPr lang="ru-RU" dirty="0" smtClean="0"/>
              <a:t>Вопросы учеников, не только их ответы</a:t>
            </a:r>
            <a:r>
              <a:rPr lang="en-GB" dirty="0" smtClean="0"/>
              <a:t>.</a:t>
            </a:r>
          </a:p>
          <a:p>
            <a:r>
              <a:rPr lang="ru-RU" dirty="0" smtClean="0"/>
              <a:t>Учитель строит </a:t>
            </a:r>
            <a:r>
              <a:rPr lang="ru-RU" dirty="0" smtClean="0"/>
              <a:t>цепочку диалога, </a:t>
            </a:r>
            <a:r>
              <a:rPr lang="ru-RU" dirty="0" smtClean="0"/>
              <a:t>который не заканчивается ответами ученика</a:t>
            </a:r>
            <a:endParaRPr lang="en-GB" dirty="0" smtClean="0"/>
          </a:p>
          <a:p>
            <a:r>
              <a:rPr lang="ru-RU" dirty="0" smtClean="0"/>
              <a:t>Ученики находят задачи и становятся их исследователями</a:t>
            </a:r>
          </a:p>
          <a:p>
            <a:r>
              <a:rPr lang="ru-RU" dirty="0" smtClean="0"/>
              <a:t>Среда </a:t>
            </a:r>
            <a:r>
              <a:rPr lang="ru-RU" dirty="0" err="1" smtClean="0"/>
              <a:t>воркшопа</a:t>
            </a:r>
            <a:r>
              <a:rPr lang="ru-RU" dirty="0" smtClean="0"/>
              <a:t>, которая делает всех учеников вовлечёнными</a:t>
            </a:r>
            <a:r>
              <a:rPr lang="en-GB" dirty="0" smtClean="0"/>
              <a:t>.</a:t>
            </a:r>
          </a:p>
          <a:p>
            <a:r>
              <a:rPr lang="en-GB" dirty="0" smtClean="0"/>
              <a:t>Structured learning areas which promote independent and autonomous empirical learning.</a:t>
            </a:r>
            <a:r>
              <a:rPr lang="ru-RU" dirty="0" smtClean="0"/>
              <a:t> </a:t>
            </a:r>
          </a:p>
          <a:p>
            <a:r>
              <a:rPr lang="ru-RU" dirty="0" smtClean="0"/>
              <a:t>Структурированные области обучения, которые способствуют </a:t>
            </a:r>
            <a:r>
              <a:rPr lang="ru-RU" dirty="0" smtClean="0"/>
              <a:t>независимому </a:t>
            </a:r>
            <a:r>
              <a:rPr lang="ru-RU" dirty="0" smtClean="0"/>
              <a:t>и </a:t>
            </a:r>
            <a:r>
              <a:rPr lang="ru-RU" dirty="0" smtClean="0"/>
              <a:t>автономному обучению на основе  приобретения нового опыта</a:t>
            </a:r>
            <a:endParaRPr lang="en-GB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C5A67-A57D-47B2-AFDB-511C04078057}" type="slidenum">
              <a:rPr lang="en-GB" smtClean="0"/>
              <a:pPr/>
              <a:t>19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3446760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Ключевые вопросы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Как выглядит хорошее </a:t>
            </a:r>
            <a:r>
              <a:rPr lang="ru-RU" dirty="0" err="1" smtClean="0"/>
              <a:t>формативное</a:t>
            </a:r>
            <a:r>
              <a:rPr lang="ru-RU" dirty="0" smtClean="0"/>
              <a:t> оценивание?</a:t>
            </a:r>
            <a:endParaRPr lang="en-GB" dirty="0" smtClean="0"/>
          </a:p>
          <a:p>
            <a:r>
              <a:rPr lang="ru-RU" dirty="0" smtClean="0"/>
              <a:t>Как школьные руководители определяют эффективность практик </a:t>
            </a:r>
            <a:r>
              <a:rPr lang="ru-RU" dirty="0" err="1" smtClean="0"/>
              <a:t>формативного</a:t>
            </a:r>
            <a:r>
              <a:rPr lang="ru-RU" dirty="0" smtClean="0"/>
              <a:t> оценивания при посещении классов?</a:t>
            </a:r>
            <a:endParaRPr lang="en-GB" dirty="0" smtClean="0"/>
          </a:p>
          <a:p>
            <a:r>
              <a:rPr lang="ru-RU" dirty="0" smtClean="0"/>
              <a:t>Как проводить </a:t>
            </a:r>
            <a:r>
              <a:rPr lang="ru-RU" dirty="0" err="1" smtClean="0"/>
              <a:t>формативное</a:t>
            </a:r>
            <a:r>
              <a:rPr lang="ru-RU" dirty="0" smtClean="0"/>
              <a:t> оценивание  в больших классах?</a:t>
            </a:r>
            <a:endParaRPr lang="en-GB" dirty="0" smtClean="0"/>
          </a:p>
          <a:p>
            <a:r>
              <a:rPr lang="ru-RU" dirty="0" smtClean="0"/>
              <a:t>Как происходит наставничество учителей во внутриклассовом оценивании?</a:t>
            </a:r>
            <a:endParaRPr lang="en-GB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C5A67-A57D-47B2-AFDB-511C04078057}" type="slidenum">
              <a:rPr lang="en-GB" smtClean="0"/>
              <a:pPr/>
              <a:t>2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4179218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Можно ли использовать </a:t>
            </a:r>
            <a:r>
              <a:rPr lang="ru-RU" dirty="0" err="1" smtClean="0"/>
              <a:t>формативное</a:t>
            </a:r>
            <a:r>
              <a:rPr lang="ru-RU" dirty="0" smtClean="0"/>
              <a:t> оценивание в больших классах?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/>
              <a:t>Обратить внимание на многообразие учеников в классе (вне зависимости от </a:t>
            </a:r>
            <a:r>
              <a:rPr lang="ru-RU" dirty="0" err="1" smtClean="0"/>
              <a:t>рамера</a:t>
            </a:r>
            <a:r>
              <a:rPr lang="ru-RU" dirty="0" smtClean="0"/>
              <a:t> класса)</a:t>
            </a:r>
            <a:endParaRPr lang="en-GB" dirty="0" smtClean="0"/>
          </a:p>
          <a:p>
            <a:r>
              <a:rPr lang="ru-RU" dirty="0" smtClean="0"/>
              <a:t>Выводы в отношении ресурсов/поддержки</a:t>
            </a:r>
            <a:r>
              <a:rPr lang="en-GB" dirty="0" smtClean="0"/>
              <a:t>?</a:t>
            </a:r>
            <a:endParaRPr lang="en-GB" dirty="0" smtClean="0"/>
          </a:p>
          <a:p>
            <a:r>
              <a:rPr lang="ru-RU" dirty="0" smtClean="0"/>
              <a:t>Презентации </a:t>
            </a:r>
            <a:r>
              <a:rPr lang="ru-RU" dirty="0" smtClean="0"/>
              <a:t>учителя или учеников перед большими группами</a:t>
            </a:r>
            <a:r>
              <a:rPr lang="en-GB" dirty="0" smtClean="0"/>
              <a:t>;</a:t>
            </a:r>
            <a:endParaRPr lang="en-GB" dirty="0" smtClean="0"/>
          </a:p>
          <a:p>
            <a:r>
              <a:rPr lang="ru-RU" dirty="0" smtClean="0"/>
              <a:t>Дифференцированные небольшие рабочие группы</a:t>
            </a:r>
            <a:r>
              <a:rPr lang="en-GB" dirty="0" smtClean="0"/>
              <a:t>;</a:t>
            </a:r>
          </a:p>
          <a:p>
            <a:r>
              <a:rPr lang="ru-RU" dirty="0" smtClean="0"/>
              <a:t>Групповые презентации классу</a:t>
            </a:r>
            <a:r>
              <a:rPr lang="en-GB" dirty="0" smtClean="0"/>
              <a:t>.</a:t>
            </a:r>
          </a:p>
          <a:p>
            <a:endParaRPr lang="en-GB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C5A67-A57D-47B2-AFDB-511C04078057}" type="slidenum">
              <a:rPr lang="en-GB" smtClean="0"/>
              <a:pPr/>
              <a:t>20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3833779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dirty="0" smtClean="0"/>
              <a:t>Предложения для учителей-наставников в практике </a:t>
            </a:r>
            <a:r>
              <a:rPr lang="ru-RU" sz="3600" dirty="0" err="1" smtClean="0"/>
              <a:t>формативного</a:t>
            </a:r>
            <a:r>
              <a:rPr lang="ru-RU" sz="3600" dirty="0" smtClean="0"/>
              <a:t> оценивания</a:t>
            </a:r>
            <a:r>
              <a:rPr lang="en-GB" sz="3600" dirty="0" smtClean="0"/>
              <a:t>.</a:t>
            </a:r>
            <a:endParaRPr lang="en-GB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Обмен определениями</a:t>
            </a:r>
            <a:endParaRPr lang="ru-RU" dirty="0" smtClean="0"/>
          </a:p>
          <a:p>
            <a:r>
              <a:rPr lang="ru-RU" dirty="0" smtClean="0"/>
              <a:t>Дифференциация</a:t>
            </a:r>
            <a:endParaRPr lang="en-GB" dirty="0" smtClean="0"/>
          </a:p>
          <a:p>
            <a:r>
              <a:rPr lang="ru-RU" dirty="0" smtClean="0"/>
              <a:t>Направляемые группы</a:t>
            </a:r>
            <a:endParaRPr lang="en-GB" dirty="0" smtClean="0"/>
          </a:p>
          <a:p>
            <a:r>
              <a:rPr lang="ru-RU" dirty="0" smtClean="0"/>
              <a:t>Наблюдение и выявление доказательств</a:t>
            </a:r>
          </a:p>
          <a:p>
            <a:r>
              <a:rPr lang="ru-RU" dirty="0" smtClean="0"/>
              <a:t>Анализ и </a:t>
            </a:r>
            <a:r>
              <a:rPr lang="ru-RU" dirty="0" smtClean="0"/>
              <a:t>обратная связь</a:t>
            </a:r>
            <a:endParaRPr lang="en-GB" dirty="0" smtClean="0"/>
          </a:p>
          <a:p>
            <a:r>
              <a:rPr lang="ru-RU" dirty="0" smtClean="0"/>
              <a:t>Саморегулирование</a:t>
            </a:r>
            <a:endParaRPr lang="en-GB" dirty="0" smtClean="0"/>
          </a:p>
          <a:p>
            <a:r>
              <a:rPr lang="ru-RU" dirty="0" smtClean="0"/>
              <a:t>Совместное построение</a:t>
            </a:r>
            <a:endParaRPr lang="en-GB" dirty="0" smtClean="0"/>
          </a:p>
          <a:p>
            <a:r>
              <a:rPr lang="ru-RU" dirty="0" smtClean="0"/>
              <a:t>Рефлективное планирование</a:t>
            </a:r>
            <a:endParaRPr lang="en-GB" dirty="0" smtClean="0"/>
          </a:p>
          <a:p>
            <a:r>
              <a:rPr lang="ru-RU" dirty="0" smtClean="0"/>
              <a:t>Диалог</a:t>
            </a:r>
            <a:endParaRPr lang="en-GB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C5A67-A57D-47B2-AFDB-511C04078057}" type="slidenum">
              <a:rPr lang="en-GB" smtClean="0"/>
              <a:pPr/>
              <a:t>21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2459846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142873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/>
            </a:r>
            <a:br>
              <a:rPr lang="en-GB" dirty="0" smtClean="0"/>
            </a:br>
            <a:r>
              <a:rPr lang="ru-RU" dirty="0" smtClean="0"/>
              <a:t>Инструментарий для </a:t>
            </a:r>
            <a:r>
              <a:rPr lang="ru-RU" dirty="0" err="1" smtClean="0"/>
              <a:t>формативного</a:t>
            </a:r>
            <a:r>
              <a:rPr lang="ru-RU" dirty="0" smtClean="0"/>
              <a:t> преподавания, обучения и оценивания: структурированный подход для лидеров обучения.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en-GB" dirty="0" smtClean="0"/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  <a:p>
            <a:endParaRPr lang="en-GB" dirty="0" smtClean="0"/>
          </a:p>
          <a:p>
            <a:r>
              <a:rPr lang="en-GB" dirty="0" smtClean="0"/>
              <a:t>copyright. Professor Bill Boyle &amp; Marie Charles</a:t>
            </a:r>
            <a:endParaRPr lang="en-GB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C5A67-A57D-47B2-AFDB-511C04078057}" type="slidenum">
              <a:rPr lang="en-GB" smtClean="0"/>
              <a:pPr/>
              <a:t>22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Что такое </a:t>
            </a:r>
            <a:r>
              <a:rPr lang="ru-RU" dirty="0" err="1" smtClean="0"/>
              <a:t>формативное</a:t>
            </a:r>
            <a:r>
              <a:rPr lang="ru-RU" dirty="0" smtClean="0"/>
              <a:t> оценивание?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Каким образом оно помогает </a:t>
            </a:r>
            <a:r>
              <a:rPr lang="ru-RU" b="1" dirty="0" smtClean="0"/>
              <a:t>преподаванию</a:t>
            </a:r>
            <a:r>
              <a:rPr lang="ru-RU" dirty="0" smtClean="0"/>
              <a:t>?</a:t>
            </a:r>
            <a:endParaRPr lang="en-GB" dirty="0" smtClean="0"/>
          </a:p>
          <a:p>
            <a:endParaRPr lang="en-GB" dirty="0" smtClean="0"/>
          </a:p>
          <a:p>
            <a:r>
              <a:rPr lang="ru-RU" dirty="0" smtClean="0"/>
              <a:t>Каким образом оно помогает </a:t>
            </a:r>
            <a:r>
              <a:rPr lang="ru-RU" b="1" dirty="0" smtClean="0"/>
              <a:t>обучению</a:t>
            </a:r>
            <a:r>
              <a:rPr lang="ru-RU" dirty="0" smtClean="0"/>
              <a:t>? </a:t>
            </a:r>
            <a:endParaRPr lang="en-GB" dirty="0" smtClean="0"/>
          </a:p>
          <a:p>
            <a:endParaRPr lang="en-GB" dirty="0" smtClean="0"/>
          </a:p>
          <a:p>
            <a:r>
              <a:rPr lang="ru-RU" dirty="0" smtClean="0"/>
              <a:t>Как нужно </a:t>
            </a:r>
            <a:r>
              <a:rPr lang="ru-RU" b="1" dirty="0" smtClean="0"/>
              <a:t>меняться </a:t>
            </a:r>
            <a:r>
              <a:rPr lang="ru-RU" dirty="0" smtClean="0"/>
              <a:t>учителю?</a:t>
            </a:r>
            <a:endParaRPr lang="en-GB" dirty="0" smtClean="0"/>
          </a:p>
          <a:p>
            <a:endParaRPr lang="en-GB" dirty="0" smtClean="0"/>
          </a:p>
          <a:p>
            <a:r>
              <a:rPr lang="ru-RU" dirty="0" smtClean="0"/>
              <a:t>Как вовлечен </a:t>
            </a:r>
            <a:r>
              <a:rPr lang="ru-RU" b="1" dirty="0" smtClean="0"/>
              <a:t>ученик</a:t>
            </a:r>
            <a:r>
              <a:rPr lang="ru-RU" dirty="0" smtClean="0"/>
              <a:t>?</a:t>
            </a:r>
            <a:endParaRPr lang="en-GB" dirty="0" smtClean="0"/>
          </a:p>
          <a:p>
            <a:endParaRPr lang="en-GB" dirty="0" smtClean="0"/>
          </a:p>
          <a:p>
            <a:endParaRPr lang="en-GB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C5A67-A57D-47B2-AFDB-511C04078057}" type="slidenum">
              <a:rPr lang="en-GB" smtClean="0"/>
              <a:pPr/>
              <a:t>3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Что такое </a:t>
            </a:r>
            <a:r>
              <a:rPr lang="ru-RU" dirty="0" err="1" smtClean="0"/>
              <a:t>формативное</a:t>
            </a:r>
            <a:r>
              <a:rPr lang="ru-RU" dirty="0" smtClean="0"/>
              <a:t> оценивание?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 smtClean="0"/>
              <a:t>‘</a:t>
            </a:r>
            <a:r>
              <a:rPr lang="ru-RU" dirty="0" err="1" smtClean="0"/>
              <a:t>Формативное</a:t>
            </a:r>
            <a:r>
              <a:rPr lang="ru-RU" dirty="0" smtClean="0"/>
              <a:t> оценивание это не тест, а процесс, результат которого не баллы, а качественное представление того, что понимает студент</a:t>
            </a:r>
            <a:r>
              <a:rPr lang="en-GB" dirty="0" smtClean="0"/>
              <a:t>.’</a:t>
            </a:r>
          </a:p>
          <a:p>
            <a:pPr>
              <a:buNone/>
            </a:pPr>
            <a:r>
              <a:rPr lang="en-GB" dirty="0" smtClean="0"/>
              <a:t>	</a:t>
            </a:r>
            <a:r>
              <a:rPr lang="ru-RU" dirty="0" err="1" smtClean="0"/>
              <a:t>Попхем</a:t>
            </a:r>
            <a:r>
              <a:rPr lang="en-GB" dirty="0" smtClean="0"/>
              <a:t> 2008</a:t>
            </a:r>
          </a:p>
          <a:p>
            <a:pPr>
              <a:buNone/>
            </a:pPr>
            <a:r>
              <a:rPr lang="en-GB" dirty="0" smtClean="0"/>
              <a:t>    </a:t>
            </a:r>
            <a:r>
              <a:rPr lang="ru-RU" dirty="0" err="1" smtClean="0"/>
              <a:t>Формативное</a:t>
            </a:r>
            <a:r>
              <a:rPr lang="ru-RU" dirty="0" smtClean="0"/>
              <a:t> оценивание следует теоретизировать, понимать и применять в рамках подхода</a:t>
            </a:r>
            <a:r>
              <a:rPr lang="en-GB" dirty="0" smtClean="0"/>
              <a:t> </a:t>
            </a:r>
            <a:r>
              <a:rPr lang="ru-RU" dirty="0" smtClean="0"/>
              <a:t>ситуативного обучения и преподавания</a:t>
            </a:r>
            <a:r>
              <a:rPr lang="en-GB" dirty="0" smtClean="0"/>
              <a:t> </a:t>
            </a:r>
            <a:r>
              <a:rPr lang="ru-RU" dirty="0" smtClean="0"/>
              <a:t>для того, чтобы оно оказало полноценное социальное и культурное влияние на ученика как индивида</a:t>
            </a:r>
            <a:r>
              <a:rPr lang="en-GB" dirty="0" smtClean="0"/>
              <a:t>.</a:t>
            </a:r>
          </a:p>
          <a:p>
            <a:pPr>
              <a:buNone/>
            </a:pPr>
            <a:endParaRPr lang="en-GB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C5A67-A57D-47B2-AFDB-511C04078057}" type="slidenum">
              <a:rPr lang="en-GB" smtClean="0"/>
              <a:pPr/>
              <a:t>4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 smtClean="0"/>
              <a:t>Формативное</a:t>
            </a:r>
            <a:r>
              <a:rPr lang="ru-RU" dirty="0" smtClean="0"/>
              <a:t> оценивание</a:t>
            </a:r>
            <a:r>
              <a:rPr lang="en-GB" dirty="0" smtClean="0"/>
              <a:t>:</a:t>
            </a:r>
            <a:r>
              <a:rPr lang="ru-RU" dirty="0" smtClean="0"/>
              <a:t> воздействие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Улучшение обучения</a:t>
            </a:r>
            <a:endParaRPr lang="en-GB" dirty="0" smtClean="0"/>
          </a:p>
          <a:p>
            <a:r>
              <a:rPr lang="ru-RU" dirty="0" smtClean="0"/>
              <a:t>Улучшение результатов обучения</a:t>
            </a:r>
            <a:r>
              <a:rPr lang="en-GB" dirty="0" smtClean="0"/>
              <a:t> </a:t>
            </a:r>
          </a:p>
          <a:p>
            <a:r>
              <a:rPr lang="ru-RU" dirty="0" smtClean="0"/>
              <a:t>Улучшение вовлечённости обучающихся в обучение</a:t>
            </a:r>
            <a:endParaRPr lang="en-GB" dirty="0" smtClean="0"/>
          </a:p>
          <a:p>
            <a:r>
              <a:rPr lang="ru-RU" dirty="0" smtClean="0"/>
              <a:t>Улучшение школьных результатов</a:t>
            </a:r>
            <a:endParaRPr lang="en-GB" dirty="0" smtClean="0"/>
          </a:p>
          <a:p>
            <a:r>
              <a:rPr lang="ru-RU" dirty="0" smtClean="0"/>
              <a:t>Улучшение преподавания педагогики</a:t>
            </a:r>
            <a:endParaRPr lang="en-GB" dirty="0" smtClean="0"/>
          </a:p>
          <a:p>
            <a:r>
              <a:rPr lang="ru-RU" dirty="0" smtClean="0"/>
              <a:t>Улучшение национальных результатов</a:t>
            </a:r>
            <a:endParaRPr lang="en-GB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C5A67-A57D-47B2-AFDB-511C04078057}" type="slidenum">
              <a:rPr lang="en-GB" smtClean="0"/>
              <a:pPr/>
              <a:t>5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3589548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Определение понятия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Существенным компонентом </a:t>
            </a:r>
            <a:r>
              <a:rPr lang="ru-RU" dirty="0" err="1" smtClean="0"/>
              <a:t>формативного</a:t>
            </a:r>
            <a:r>
              <a:rPr lang="ru-RU" dirty="0" smtClean="0"/>
              <a:t> оценивания является помещение ученика в центр преподавания, обучения и оценивания.</a:t>
            </a:r>
            <a:r>
              <a:rPr lang="en-GB" dirty="0" smtClean="0"/>
              <a:t> </a:t>
            </a:r>
          </a:p>
          <a:p>
            <a:r>
              <a:rPr lang="ru-RU" dirty="0" smtClean="0"/>
              <a:t>Дифференциация обеспечивает «</a:t>
            </a:r>
            <a:r>
              <a:rPr lang="ru-RU" b="1" dirty="0" smtClean="0"/>
              <a:t>индивидуальный подход</a:t>
            </a:r>
            <a:r>
              <a:rPr lang="ru-RU" dirty="0" smtClean="0"/>
              <a:t>»</a:t>
            </a:r>
            <a:r>
              <a:rPr lang="en-GB" dirty="0" smtClean="0"/>
              <a:t> (</a:t>
            </a:r>
            <a:r>
              <a:rPr lang="ru-RU" dirty="0" err="1" smtClean="0"/>
              <a:t>Перренод</a:t>
            </a:r>
            <a:r>
              <a:rPr lang="en-GB" dirty="0" smtClean="0"/>
              <a:t> 1998) </a:t>
            </a:r>
            <a:r>
              <a:rPr lang="ru-RU" dirty="0" smtClean="0"/>
              <a:t>который требуется для отражения  многообразия обучающихся в каждом классе.</a:t>
            </a:r>
            <a:endParaRPr lang="en-GB" dirty="0" smtClean="0"/>
          </a:p>
          <a:p>
            <a:r>
              <a:rPr lang="ru-RU" dirty="0" smtClean="0"/>
              <a:t>Структурирование управляемой групповой ситуации, что позволяет </a:t>
            </a:r>
            <a:r>
              <a:rPr lang="ru-RU" dirty="0" err="1" smtClean="0"/>
              <a:t>операционализировать</a:t>
            </a:r>
            <a:r>
              <a:rPr lang="ru-RU" dirty="0" smtClean="0"/>
              <a:t> индивидуальный подход.</a:t>
            </a:r>
            <a:endParaRPr lang="en-GB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C5A67-A57D-47B2-AFDB-511C04078057}" type="slidenum">
              <a:rPr lang="en-GB" smtClean="0"/>
              <a:pPr/>
              <a:t>6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Структура </a:t>
            </a:r>
            <a:r>
              <a:rPr lang="ru-RU" dirty="0" err="1" smtClean="0"/>
              <a:t>формативного</a:t>
            </a:r>
            <a:r>
              <a:rPr lang="ru-RU" dirty="0" smtClean="0"/>
              <a:t> </a:t>
            </a:r>
            <a:r>
              <a:rPr lang="ru-RU" dirty="0" err="1" smtClean="0"/>
              <a:t>оцениванивания</a:t>
            </a:r>
            <a:r>
              <a:rPr lang="ru-RU" dirty="0" smtClean="0"/>
              <a:t>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/>
              <a:t>Установить, где находятся обучающиеся по отношению к обучению:</a:t>
            </a:r>
            <a:r>
              <a:rPr lang="en-GB" dirty="0" smtClean="0"/>
              <a:t> </a:t>
            </a:r>
          </a:p>
          <a:p>
            <a:pPr marL="457200" lvl="1" indent="0">
              <a:buNone/>
            </a:pPr>
            <a:r>
              <a:rPr lang="ru-RU" sz="3000" b="1" dirty="0" smtClean="0"/>
              <a:t>Это то, где я сейчас   </a:t>
            </a:r>
            <a:endParaRPr lang="en-GB" sz="3000" b="1" dirty="0" smtClean="0"/>
          </a:p>
          <a:p>
            <a:r>
              <a:rPr lang="ru-RU" dirty="0" smtClean="0"/>
              <a:t>Установить, куда обучающемся нужно двигаться:</a:t>
            </a:r>
            <a:r>
              <a:rPr lang="en-GB" dirty="0" smtClean="0"/>
              <a:t> </a:t>
            </a:r>
          </a:p>
          <a:p>
            <a:pPr marL="0" indent="0">
              <a:buNone/>
            </a:pPr>
            <a:r>
              <a:rPr lang="ru-RU" b="1" dirty="0"/>
              <a:t> </a:t>
            </a:r>
            <a:r>
              <a:rPr lang="ru-RU" b="1" dirty="0" smtClean="0"/>
              <a:t>    Это то, куда я двигаюсь</a:t>
            </a:r>
            <a:endParaRPr lang="en-GB" dirty="0" smtClean="0"/>
          </a:p>
          <a:p>
            <a:r>
              <a:rPr lang="ru-RU" dirty="0" smtClean="0"/>
              <a:t>Установить, что нужно сделать, чтобы там оказаться:</a:t>
            </a:r>
            <a:r>
              <a:rPr lang="en-GB" dirty="0" smtClean="0"/>
              <a:t> </a:t>
            </a:r>
          </a:p>
          <a:p>
            <a:pPr marL="457200" lvl="1" indent="0">
              <a:buNone/>
            </a:pPr>
            <a:r>
              <a:rPr lang="ru-RU" sz="3000" b="1" dirty="0" smtClean="0"/>
              <a:t>Это то, что мне нужно сделать</a:t>
            </a:r>
            <a:endParaRPr lang="en-GB" sz="3000" b="1" dirty="0"/>
          </a:p>
          <a:p>
            <a:endParaRPr lang="en-GB" dirty="0" smtClean="0"/>
          </a:p>
          <a:p>
            <a:endParaRPr lang="en-GB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C5A67-A57D-47B2-AFDB-511C04078057}" type="slidenum">
              <a:rPr lang="en-GB" smtClean="0"/>
              <a:pPr/>
              <a:t>7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Что делает учитель?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/>
              <a:t>Использует результаты оценивания для </a:t>
            </a:r>
            <a:r>
              <a:rPr lang="ru-RU" b="1" dirty="0" smtClean="0"/>
              <a:t>корректирования</a:t>
            </a:r>
            <a:r>
              <a:rPr lang="ru-RU" dirty="0" smtClean="0"/>
              <a:t> учебных планов</a:t>
            </a:r>
            <a:r>
              <a:rPr lang="en-US" dirty="0" smtClean="0"/>
              <a:t>/</a:t>
            </a:r>
            <a:r>
              <a:rPr lang="ru-RU" dirty="0" smtClean="0"/>
              <a:t>программ и использования </a:t>
            </a:r>
            <a:r>
              <a:rPr lang="ru-RU" dirty="0" smtClean="0"/>
              <a:t>пространства в </a:t>
            </a:r>
            <a:r>
              <a:rPr lang="ru-RU" dirty="0" smtClean="0"/>
              <a:t>классе</a:t>
            </a:r>
          </a:p>
          <a:p>
            <a:r>
              <a:rPr lang="ru-RU" dirty="0" smtClean="0"/>
              <a:t>Использует результаты оценивания для предоставления </a:t>
            </a:r>
            <a:r>
              <a:rPr lang="ru-RU" b="1" dirty="0" smtClean="0"/>
              <a:t>индивидуальной поддерживающей обратной связи </a:t>
            </a:r>
            <a:r>
              <a:rPr lang="ru-RU" dirty="0" smtClean="0"/>
              <a:t>для каждого ученика </a:t>
            </a:r>
            <a:endParaRPr lang="en-GB" dirty="0" smtClean="0"/>
          </a:p>
          <a:p>
            <a:r>
              <a:rPr lang="ru-RU" dirty="0" smtClean="0"/>
              <a:t>Вовлекает учеников в учебный процесс через </a:t>
            </a:r>
            <a:r>
              <a:rPr lang="ru-RU" b="1" dirty="0" smtClean="0"/>
              <a:t>саморегулирование</a:t>
            </a:r>
            <a:r>
              <a:rPr lang="ru-RU" dirty="0" smtClean="0"/>
              <a:t> </a:t>
            </a:r>
            <a:r>
              <a:rPr lang="en-GB" dirty="0" smtClean="0"/>
              <a:t> </a:t>
            </a:r>
            <a:r>
              <a:rPr lang="ru-RU" dirty="0" smtClean="0"/>
              <a:t> и </a:t>
            </a:r>
            <a:r>
              <a:rPr lang="ru-RU" b="1" dirty="0" smtClean="0"/>
              <a:t>совместное построение </a:t>
            </a:r>
            <a:r>
              <a:rPr lang="ru-RU" dirty="0" smtClean="0"/>
              <a:t>обучающей деятельности</a:t>
            </a:r>
            <a:r>
              <a:rPr lang="en-GB" dirty="0" smtClean="0"/>
              <a:t>. </a:t>
            </a:r>
          </a:p>
          <a:p>
            <a:endParaRPr lang="en-GB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C5A67-A57D-47B2-AFDB-511C04078057}" type="slidenum">
              <a:rPr lang="en-GB" smtClean="0"/>
              <a:pPr/>
              <a:t>8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 smtClean="0"/>
              <a:t>Формативное</a:t>
            </a:r>
            <a:r>
              <a:rPr lang="ru-RU" dirty="0" smtClean="0"/>
              <a:t> преподавание, обучение и оценивание</a:t>
            </a:r>
            <a:r>
              <a:rPr lang="en-GB" dirty="0" smtClean="0"/>
              <a:t>: </a:t>
            </a:r>
            <a:r>
              <a:rPr lang="ru-RU" dirty="0" smtClean="0"/>
              <a:t>«лидер» учебного инструментария: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Дифференциация</a:t>
            </a:r>
            <a:endParaRPr lang="en-GB" dirty="0" smtClean="0"/>
          </a:p>
          <a:p>
            <a:r>
              <a:rPr lang="ru-RU" dirty="0" smtClean="0"/>
              <a:t>Наблюдение </a:t>
            </a:r>
          </a:p>
          <a:p>
            <a:r>
              <a:rPr lang="ru-RU" dirty="0" smtClean="0"/>
              <a:t>Управляемая групповая стратегия</a:t>
            </a:r>
            <a:endParaRPr lang="en-GB" dirty="0" smtClean="0"/>
          </a:p>
          <a:p>
            <a:r>
              <a:rPr lang="ru-RU" dirty="0" err="1" smtClean="0"/>
              <a:t>Саморегулируемое</a:t>
            </a:r>
            <a:r>
              <a:rPr lang="ru-RU" dirty="0" smtClean="0"/>
              <a:t> обучение</a:t>
            </a:r>
            <a:endParaRPr lang="en-GB" dirty="0" smtClean="0"/>
          </a:p>
          <a:p>
            <a:r>
              <a:rPr lang="ru-RU" dirty="0" smtClean="0"/>
              <a:t>Диалог и диалогичность </a:t>
            </a:r>
            <a:endParaRPr lang="en-GB" dirty="0" smtClean="0"/>
          </a:p>
          <a:p>
            <a:r>
              <a:rPr lang="ru-RU" dirty="0" smtClean="0"/>
              <a:t>Рефлекторное планирование </a:t>
            </a:r>
            <a:endParaRPr lang="en-GB" dirty="0" smtClean="0"/>
          </a:p>
          <a:p>
            <a:r>
              <a:rPr lang="ru-RU" dirty="0" smtClean="0"/>
              <a:t>Анализ и обратная связь</a:t>
            </a:r>
            <a:endParaRPr lang="en-GB" dirty="0" smtClean="0"/>
          </a:p>
          <a:p>
            <a:pPr>
              <a:buNone/>
            </a:pPr>
            <a:r>
              <a:rPr lang="en-GB" dirty="0"/>
              <a:t> </a:t>
            </a:r>
            <a:r>
              <a:rPr lang="en-GB" dirty="0" smtClean="0"/>
              <a:t>    (</a:t>
            </a:r>
            <a:r>
              <a:rPr lang="ru-RU" dirty="0" err="1" smtClean="0"/>
              <a:t>Бойл</a:t>
            </a:r>
            <a:r>
              <a:rPr lang="en-GB" dirty="0" smtClean="0"/>
              <a:t> &amp; </a:t>
            </a:r>
            <a:r>
              <a:rPr lang="ru-RU" dirty="0" smtClean="0"/>
              <a:t>Чарльз</a:t>
            </a:r>
            <a:r>
              <a:rPr lang="en-GB" dirty="0" smtClean="0"/>
              <a:t> 2008)</a:t>
            </a:r>
            <a:endParaRPr lang="en-GB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C5A67-A57D-47B2-AFDB-511C04078057}" type="slidenum">
              <a:rPr lang="en-GB" smtClean="0"/>
              <a:pPr/>
              <a:t>9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1095</TotalTime>
  <Words>958</Words>
  <Application>Microsoft Office PowerPoint</Application>
  <PresentationFormat>Экран (4:3)</PresentationFormat>
  <Paragraphs>169</Paragraphs>
  <Slides>22</Slides>
  <Notes>22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3" baseType="lpstr">
      <vt:lpstr>Office Theme</vt:lpstr>
      <vt:lpstr>Внутриклассное оценивание для руководителей школ Формативное оценивание: его  влияние на обучение  Профессор Уильям Бойл University of Manchester, UK  18 April 2013</vt:lpstr>
      <vt:lpstr>Ключевые вопросы</vt:lpstr>
      <vt:lpstr>Что такое формативное оценивание?</vt:lpstr>
      <vt:lpstr>Что такое формативное оценивание?</vt:lpstr>
      <vt:lpstr>Формативное оценивание: воздействие</vt:lpstr>
      <vt:lpstr>Определение понятия</vt:lpstr>
      <vt:lpstr>Структура формативного оцениванивания </vt:lpstr>
      <vt:lpstr>Что делает учитель?</vt:lpstr>
      <vt:lpstr>Формативное преподавание, обучение и оценивание: «лидер» учебного инструментария:</vt:lpstr>
      <vt:lpstr>Дифференциация</vt:lpstr>
      <vt:lpstr>Наблюдение</vt:lpstr>
      <vt:lpstr>Направляемая групповая педагогика </vt:lpstr>
      <vt:lpstr>Совместное построение</vt:lpstr>
      <vt:lpstr>Саморегуляция</vt:lpstr>
      <vt:lpstr>Диалог и «диалогирование»</vt:lpstr>
      <vt:lpstr>Рефлективное планирование</vt:lpstr>
      <vt:lpstr>Анализ и обратная связь</vt:lpstr>
      <vt:lpstr>Что представляет собой хорошее формативное внутриклассное оценивание?</vt:lpstr>
      <vt:lpstr>Как распознать эффективность формирующего оценивания  наблюдая за классом?</vt:lpstr>
      <vt:lpstr>Можно ли использовать формативное оценивание в больших классах?</vt:lpstr>
      <vt:lpstr>Предложения для учителей-наставников в практике формативного оценивания.</vt:lpstr>
      <vt:lpstr> Инструментарий для формативного преподавания, обучения и оценивания: структурированный подход для лидеров обучения.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Formative assessment toolkit</dc:title>
  <dc:creator>Marie</dc:creator>
  <cp:lastModifiedBy>CICED</cp:lastModifiedBy>
  <cp:revision>179</cp:revision>
  <dcterms:created xsi:type="dcterms:W3CDTF">2011-09-28T13:34:50Z</dcterms:created>
  <dcterms:modified xsi:type="dcterms:W3CDTF">2013-04-17T09:22:36Z</dcterms:modified>
</cp:coreProperties>
</file>