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1" autoAdjust="0"/>
    <p:restoredTop sz="86443" autoAdjust="0"/>
  </p:normalViewPr>
  <p:slideViewPr>
    <p:cSldViewPr>
      <p:cViewPr varScale="1">
        <p:scale>
          <a:sx n="36" d="100"/>
          <a:sy n="36" d="100"/>
        </p:scale>
        <p:origin x="-726" y="-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6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6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77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92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3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15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33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6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19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20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DA51-FC07-4425-845B-8353B0F166A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C2238-296B-44CD-B687-B175491AC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1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Концепция</a:t>
            </a:r>
            <a:r>
              <a:rPr lang="ru-RU" b="1" baseline="0" dirty="0" smtClean="0"/>
              <a:t> развития математического образования в РФ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780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Поддержка лидеров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Особую поддержку и свободу профессиональной деятельности должны получить лидеры: среди школ профессиональной математики и из числа общеобразовательных учреждений, а также отдельные выдающиеся педагоги. Необходимы меры для повышения среднего и минимального уровня освоения математики на каждой ступени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409385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Профессионально-общественная активность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Профессионально-общественная активность математиков, как и педагогов-математиков, осознание и реализация ими своей общественной миссии и ответственности необходимы для развития математического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1437223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Вопросы,</a:t>
            </a:r>
            <a:r>
              <a:rPr lang="ru-RU" baseline="0" dirty="0" smtClean="0"/>
              <a:t> выявляемые сообществом вне рамок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Ряд проблем математического образования не может быть решен внутри него, он связан с более широким кругом вопросов; создание, обсуждение и реализация Концепции может помочь эти вопросы выявить, сформулировать и, возможно, продвинуться в их решении.</a:t>
            </a:r>
          </a:p>
        </p:txBody>
      </p:sp>
    </p:spTree>
    <p:extLst>
      <p:ext uri="{BB962C8B-B14F-4D97-AF65-F5344CB8AC3E}">
        <p14:creationId xmlns:p14="http://schemas.microsoft.com/office/powerpoint/2010/main" val="3960278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Проблема качества педагогов-математиков должна получить системное решение, включающее: ориентацию и отбор школьников, </a:t>
            </a:r>
            <a:r>
              <a:rPr lang="ru-RU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деятельностную</a:t>
            </a: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подготовку (решение задач и работу с детьми) студентов, в том числе склонных к педагогической работе из непедагогических вузов, аттестацию учителей по достигаемому ими приращению математической компетентности учеников, предложение альтернативной деятельности (например, занятия с отстающими, математический кружок для младших классов) педагогам с пониженными результатами аттестации </a:t>
            </a:r>
          </a:p>
        </p:txBody>
      </p:sp>
    </p:spTree>
    <p:extLst>
      <p:ext uri="{BB962C8B-B14F-4D97-AF65-F5344CB8AC3E}">
        <p14:creationId xmlns:p14="http://schemas.microsoft.com/office/powerpoint/2010/main" val="3115510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результате реализации концепции:</a:t>
            </a:r>
          </a:p>
        </p:txBody>
      </p:sp>
    </p:spTree>
    <p:extLst>
      <p:ext uri="{BB962C8B-B14F-4D97-AF65-F5344CB8AC3E}">
        <p14:creationId xmlns:p14="http://schemas.microsoft.com/office/powerpoint/2010/main" val="420447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Тенденция</a:t>
            </a:r>
            <a:r>
              <a:rPr lang="ru-RU" baseline="0" dirty="0" smtClean="0"/>
              <a:t> к лидерству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 преодолена тенденция последних десятилетий по снижению уровня математического образования, достигнуто лидирующее положение российского математического образования в мире</a:t>
            </a:r>
          </a:p>
        </p:txBody>
      </p:sp>
    </p:spTree>
    <p:extLst>
      <p:ext uri="{BB962C8B-B14F-4D97-AF65-F5344CB8AC3E}">
        <p14:creationId xmlns:p14="http://schemas.microsoft.com/office/powerpoint/2010/main" val="2173428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Профессиональный уровень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Повысится профессиональный уровень работающих и будущих педагогов-математиков</a:t>
            </a:r>
          </a:p>
        </p:txBody>
      </p:sp>
    </p:spTree>
    <p:extLst>
      <p:ext uri="{BB962C8B-B14F-4D97-AF65-F5344CB8AC3E}">
        <p14:creationId xmlns:p14="http://schemas.microsoft.com/office/powerpoint/2010/main" val="1971993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Доступность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Увеличится доступность математического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420342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Образованность в различных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Повысится математическая образованность различных категорий граждан в соответствии с общественной необходимостью и индивидуальной потребностью</a:t>
            </a:r>
          </a:p>
        </p:txBody>
      </p:sp>
    </p:spTree>
    <p:extLst>
      <p:ext uri="{BB962C8B-B14F-4D97-AF65-F5344CB8AC3E}">
        <p14:creationId xmlns:p14="http://schemas.microsoft.com/office/powerpoint/2010/main" val="1190258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Поддержка лидеров</a:t>
            </a:r>
            <a:r>
              <a:rPr lang="ru-RU" baseline="0" dirty="0" smtClean="0"/>
              <a:t> и возникновение новых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Получат поддержку лидеры математического образования: институты и отдельные педагоги, появятся новые активные и молодые лидеры</a:t>
            </a:r>
          </a:p>
        </p:txBody>
      </p:sp>
    </p:spTree>
    <p:extLst>
      <p:ext uri="{BB962C8B-B14F-4D97-AF65-F5344CB8AC3E}">
        <p14:creationId xmlns:p14="http://schemas.microsoft.com/office/powerpoint/2010/main" val="282007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Рабочие материалы к Концепции развития математического образования в РФ (http://math.ru/conc/)</a:t>
            </a:r>
          </a:p>
          <a:p>
            <a:r>
              <a:rPr lang="ru-RU" sz="3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Резюме ключевых идей</a:t>
            </a:r>
            <a:endParaRPr lang="ru-RU" sz="3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Краткое перечисление ключевых идей, подробные формулировки и мотивы которых есть в тексте Концепции:</a:t>
            </a:r>
          </a:p>
        </p:txBody>
      </p:sp>
    </p:spTree>
    <p:extLst>
      <p:ext uri="{BB962C8B-B14F-4D97-AF65-F5344CB8AC3E}">
        <p14:creationId xmlns:p14="http://schemas.microsoft.com/office/powerpoint/2010/main" val="1495029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Уровень фундаментальных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Повысится уровень фундаментальных математических исследований, Россия вновь займет одну из ведущих позиций в мире</a:t>
            </a:r>
          </a:p>
        </p:txBody>
      </p:sp>
    </p:spTree>
    <p:extLst>
      <p:ext uri="{BB962C8B-B14F-4D97-AF65-F5344CB8AC3E}">
        <p14:creationId xmlns:p14="http://schemas.microsoft.com/office/powerpoint/2010/main" val="1636848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Кадры</a:t>
            </a:r>
            <a:r>
              <a:rPr lang="ru-RU" baseline="0" dirty="0" smtClean="0"/>
              <a:t> прикладных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Проведение прикладных математических исследований в промышленности и обороне будут обеспечены кадрами необходимой компетентности.</a:t>
            </a:r>
          </a:p>
        </p:txBody>
      </p:sp>
    </p:spTree>
    <p:extLst>
      <p:ext uri="{BB962C8B-B14F-4D97-AF65-F5344CB8AC3E}">
        <p14:creationId xmlns:p14="http://schemas.microsoft.com/office/powerpoint/2010/main" val="54783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Общественный престиж</a:t>
            </a:r>
            <a:r>
              <a:rPr lang="ru-RU" baseline="0" dirty="0" smtClean="0"/>
              <a:t> и интерес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Повысится общественный престиж математики и интерес к ней.</a:t>
            </a:r>
          </a:p>
        </p:txBody>
      </p:sp>
    </p:spTree>
    <p:extLst>
      <p:ext uri="{BB962C8B-B14F-4D97-AF65-F5344CB8AC3E}">
        <p14:creationId xmlns:p14="http://schemas.microsoft.com/office/powerpoint/2010/main" val="590506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планировании реализации Концепции, с использованием подготовительного анализа будут выработаны </a:t>
            </a:r>
            <a:r>
              <a:rPr lang="ru-R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показатели и установлены их целевые значения</a:t>
            </a: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(там, где это возможно – с величинами и сроками). Например: </a:t>
            </a:r>
          </a:p>
        </p:txBody>
      </p:sp>
    </p:spTree>
    <p:extLst>
      <p:ext uri="{BB962C8B-B14F-4D97-AF65-F5344CB8AC3E}">
        <p14:creationId xmlns:p14="http://schemas.microsoft.com/office/powerpoint/2010/main" val="975818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будет повышаться порог для поступления в группы, готовящие педагогов-математиков (необходимо будет попасть в 40% - 30% - 20% лучших по математике выпускников), </a:t>
            </a:r>
          </a:p>
        </p:txBody>
      </p:sp>
    </p:spTree>
    <p:extLst>
      <p:ext uri="{BB962C8B-B14F-4D97-AF65-F5344CB8AC3E}">
        <p14:creationId xmlns:p14="http://schemas.microsoft.com/office/powerpoint/2010/main" val="3715736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усилены профессиональные требования к вузовским преподавателям математики (ученая степень в области математики, публикации в профессиональных издания), </a:t>
            </a:r>
          </a:p>
        </p:txBody>
      </p:sp>
    </p:spTree>
    <p:extLst>
      <p:ext uri="{BB962C8B-B14F-4D97-AF65-F5344CB8AC3E}">
        <p14:creationId xmlns:p14="http://schemas.microsoft.com/office/powerpoint/2010/main" val="38882478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интернете будет размещаться литература и инструменты, бесплатные для использования в математическом образовании (выделяются категории и задаются сроки и параметры ресурсов), </a:t>
            </a:r>
          </a:p>
        </p:txBody>
      </p:sp>
    </p:spTree>
    <p:extLst>
      <p:ext uri="{BB962C8B-B14F-4D97-AF65-F5344CB8AC3E}">
        <p14:creationId xmlns:p14="http://schemas.microsoft.com/office/powerpoint/2010/main" val="3077021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обеспечена оплата преподавателей дополнительного образования и консультантов (задаются объемы и результаты, фиксируемые в интернете), </a:t>
            </a:r>
          </a:p>
        </p:txBody>
      </p:sp>
    </p:spTree>
    <p:extLst>
      <p:ext uri="{BB962C8B-B14F-4D97-AF65-F5344CB8AC3E}">
        <p14:creationId xmlns:p14="http://schemas.microsoft.com/office/powerpoint/2010/main" val="1621764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получат федеральный статус лучшие математические школы и педагоги, появятся новые, будет расти доля учителей математики, удовлетворяющих профессиональному стандарту, </a:t>
            </a:r>
          </a:p>
        </p:txBody>
      </p:sp>
    </p:spTree>
    <p:extLst>
      <p:ext uri="{BB962C8B-B14F-4D97-AF65-F5344CB8AC3E}">
        <p14:creationId xmlns:p14="http://schemas.microsoft.com/office/powerpoint/2010/main" val="2734245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вырастет доля зарубежных авторов и членов редколлегий, международная популярность и цитируемость российских математических журналов.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6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Идея, гордость</a:t>
            </a:r>
            <a:r>
              <a:rPr lang="ru-RU" baseline="0" dirty="0" smtClean="0"/>
              <a:t>, преимущество. Поддержка государства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Математика является, важным элементом национальной культуры, национальной идеи, предметом нашей гордости и конкурентным преимуществом России. Реализация этого преимущества должна быть поддержана инвестициями (прежде всего – государственными) в фундаментальные исследования и приложения математики, проектирование средств ИКТ (включая программирование), в систему математического образования, и соответствующими преференциями.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158195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Общекультурная ценность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Выработанные в математике, осваиваемые человеком в его образовании важнейшие понятия: определения, утверждения, доказательства, алгоритма, измерения, скорости, вероятности, случайности, стратегии, модели сегодня являются универсальными, общекультурными, значимыми и применяемыми далеко за пределами математики. Необходимо всеобщее математическое просвещение, включающее насыщение среды нашего обитания и </a:t>
            </a:r>
            <a:r>
              <a:rPr lang="ru-RU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медийного</a:t>
            </a: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пространства увлекательными образами, идеями и историческими примерами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374968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Необходимость для каждого. Нет</a:t>
            </a:r>
            <a:r>
              <a:rPr lang="ru-RU" baseline="0" dirty="0" smtClean="0"/>
              <a:t> неспособных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современном обществе каждый гражданин должен обладать необходимой математической компетентностью в математике, включая информатику. Формирование этой компетентности – задача образования, начиная с раннего, дошкольного возраста. Нет детей, не способных к математике» – обучение должно строиться, не допуская пробелов, на основе определения индивидуальных динамических зон («коридоров») ближайшего развития, поддержания уверенности в своих силах, интереса к математике, приложению ее к реальным задачам.</a:t>
            </a:r>
          </a:p>
        </p:txBody>
      </p:sp>
    </p:spTree>
    <p:extLst>
      <p:ext uri="{BB962C8B-B14F-4D97-AF65-F5344CB8AC3E}">
        <p14:creationId xmlns:p14="http://schemas.microsoft.com/office/powerpoint/2010/main" val="167079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Экономика,</a:t>
            </a:r>
            <a:r>
              <a:rPr lang="ru-RU" baseline="0" dirty="0" smtClean="0"/>
              <a:t> основанная на знании, начиная с ИКТ основана на математике. Гарантии бесплатного </a:t>
            </a:r>
            <a:r>
              <a:rPr lang="ru-RU" baseline="0" dirty="0" err="1" smtClean="0"/>
              <a:t>матобразования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Информационная, цифровая цивилизация, экономика, основанная на знании, требуют новых видов и уровней математической грамотности, культуры и компетентности от профессионалов. В частности, создание средств и инструментов ИКТ является, прежде всего, математической деятельностью. Государство должно дать каждому возможность бесплатного продуктивного освоения любых областей математики.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77152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Математическое образование – </a:t>
            </a:r>
            <a:r>
              <a:rPr lang="ru-RU" dirty="0" err="1" smtClean="0"/>
              <a:t>деятельностное</a:t>
            </a:r>
            <a:r>
              <a:rPr lang="ru-RU" dirty="0" smtClean="0"/>
              <a:t>. Использование 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Освоение математики должно происходить, в первую очередь, в процессе решения содержательных задач на основе точно сформулированных правил.</a:t>
            </a:r>
            <a:r>
              <a:rPr lang="ru-RU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Математическая </a:t>
            </a:r>
            <a:r>
              <a:rPr lang="ru-RU" sz="3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деятельность</a:t>
            </a: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ключевой элемент всей системы математического образования. Использование современных технологий и инструментов деятельности, сред взаимодействия становится ключевым фактором в эффективности и результативности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7380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Взаимосвязь</a:t>
            </a:r>
            <a:r>
              <a:rPr lang="ru-RU" baseline="0" dirty="0" smtClean="0"/>
              <a:t> различных сегментов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Различные сегменты математического образования важны и взаимно необходимы. Среди них, например: научное совершенствование в ходе сотрудничества мировых математических лидеров; освоение фундаментальной математики студентами направлений прикладной математики, информационных технологий, будущими инженерами, профессионалами экономики и управления; создание сред и ситуаций математического открытия и взаимодействия для дошкольников, подготовка их воспитателей и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480607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Привлечение</a:t>
            </a:r>
            <a:r>
              <a:rPr lang="ru-RU" baseline="0" dirty="0" smtClean="0"/>
              <a:t> мировых лидеров в Россию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создать условия в ведущих университетах и исследовательских центрах для привлечения российских и мировых лидеров к математическим исследованиям и подготовке кадров в России. Также необходимо создать условия для появления новых перспективных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560091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954</Words>
  <Application>Microsoft Office PowerPoint</Application>
  <PresentationFormat>Экран (4:3)</PresentationFormat>
  <Paragraphs>52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Концепция развития математического образования в РФ</vt:lpstr>
      <vt:lpstr>Презентация PowerPoint</vt:lpstr>
      <vt:lpstr>Идея, гордость, преимущество. Поддержка государства</vt:lpstr>
      <vt:lpstr>Общекультурная ценность </vt:lpstr>
      <vt:lpstr>Необходимость для каждого. Нет неспособных детей</vt:lpstr>
      <vt:lpstr>Экономика, основанная на знании, начиная с ИКТ основана на математике. Гарантии бесплатного матобразования</vt:lpstr>
      <vt:lpstr>Математическое образование – деятельностное. Использование ИКТ</vt:lpstr>
      <vt:lpstr>Взаимосвязь различных сегментов</vt:lpstr>
      <vt:lpstr>Привлечение мировых лидеров в Россию</vt:lpstr>
      <vt:lpstr>Поддержка лидеров</vt:lpstr>
      <vt:lpstr>Профессионально-общественная активность</vt:lpstr>
      <vt:lpstr>Вопросы, выявляемые сообществом вне рамок Концепции</vt:lpstr>
      <vt:lpstr>Качество педагогов</vt:lpstr>
      <vt:lpstr>Результаты</vt:lpstr>
      <vt:lpstr>Тенденция к лидерству</vt:lpstr>
      <vt:lpstr>Профессиональный уровень учителя</vt:lpstr>
      <vt:lpstr>Доступность</vt:lpstr>
      <vt:lpstr>Образованность в различных группах</vt:lpstr>
      <vt:lpstr>Поддержка лидеров и возникновение новых</vt:lpstr>
      <vt:lpstr>Уровень фундаментальных исследований</vt:lpstr>
      <vt:lpstr>Кадры прикладных исследований</vt:lpstr>
      <vt:lpstr>Общественный престиж и интерес</vt:lpstr>
      <vt:lpstr>Показатели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Win7</dc:creator>
  <cp:lastModifiedBy>Win7</cp:lastModifiedBy>
  <cp:revision>4</cp:revision>
  <dcterms:created xsi:type="dcterms:W3CDTF">2013-04-17T10:20:28Z</dcterms:created>
  <dcterms:modified xsi:type="dcterms:W3CDTF">2013-04-17T12:36:18Z</dcterms:modified>
</cp:coreProperties>
</file>