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59" r:id="rId8"/>
    <p:sldId id="25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903169-03E5-43AC-8670-1A5ED5F9CEB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84829F-98E0-4175-B957-3196537D4ED7}">
      <dgm:prSet phldrT="[Текст]" custT="1"/>
      <dgm:spPr>
        <a:solidFill>
          <a:srgbClr val="FFFF00"/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институционализация формального образования  между семьей и школой произошло первое «разделение образовательного труда»</a:t>
          </a:r>
          <a:endParaRPr lang="ru-RU" sz="2400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8BA6CE-844E-41A5-B4C8-B16729408623}" type="parTrans" cxnId="{05C5A0C5-19B0-4CDB-86A7-BB945D513832}">
      <dgm:prSet/>
      <dgm:spPr/>
      <dgm:t>
        <a:bodyPr/>
        <a:lstStyle/>
        <a:p>
          <a:endParaRPr lang="ru-RU"/>
        </a:p>
      </dgm:t>
    </dgm:pt>
    <dgm:pt modelId="{F2BEC403-FC49-4AE1-9AD9-7283E8A2186C}" type="sibTrans" cxnId="{05C5A0C5-19B0-4CDB-86A7-BB945D513832}">
      <dgm:prSet/>
      <dgm:spPr>
        <a:solidFill>
          <a:srgbClr val="FF0000">
            <a:alpha val="90000"/>
          </a:srgbClr>
        </a:solidFill>
      </dgm:spPr>
      <dgm:t>
        <a:bodyPr/>
        <a:lstStyle/>
        <a:p>
          <a:endParaRPr lang="ru-RU"/>
        </a:p>
      </dgm:t>
    </dgm:pt>
    <dgm:pt modelId="{C07B9C77-0C75-4851-AD95-99D37FAF97E3}">
      <dgm:prSet phldrT="[Текст]" custT="1"/>
      <dgm:spPr>
        <a:solidFill>
          <a:schemeClr val="accent6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ru-RU" sz="24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Институциализация</a:t>
          </a:r>
          <a:r>
            <a: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неформального образования –между семьей и неформальным образованием произошло второе «разделение образовательного труда»</a:t>
          </a:r>
        </a:p>
      </dgm:t>
    </dgm:pt>
    <dgm:pt modelId="{1989845B-F571-4CE7-B0FF-B14B56070670}" type="parTrans" cxnId="{DDC8C28E-7AE2-4E43-80F3-31204493B277}">
      <dgm:prSet/>
      <dgm:spPr/>
      <dgm:t>
        <a:bodyPr/>
        <a:lstStyle/>
        <a:p>
          <a:endParaRPr lang="ru-RU"/>
        </a:p>
      </dgm:t>
    </dgm:pt>
    <dgm:pt modelId="{7EF0E7EC-5A17-4CAC-BC87-0488CF3F8F1F}" type="sibTrans" cxnId="{DDC8C28E-7AE2-4E43-80F3-31204493B277}">
      <dgm:prSet/>
      <dgm:spPr/>
      <dgm:t>
        <a:bodyPr/>
        <a:lstStyle/>
        <a:p>
          <a:endParaRPr lang="ru-RU"/>
        </a:p>
      </dgm:t>
    </dgm:pt>
    <dgm:pt modelId="{C0C7EF34-3AAE-48E0-B4D1-4F4E196F8D28}">
      <dgm:prSet/>
      <dgm:spPr>
        <a:solidFill>
          <a:srgbClr val="FFC000"/>
        </a:solidFill>
        <a:ln w="28575"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основной институт передачи социального опыта была семья, община</a:t>
          </a:r>
          <a:endParaRPr lang="ru-RU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DE862CF-2922-4E37-8566-378978B488B3}" type="parTrans" cxnId="{55F1B70C-50A3-4175-81C4-773711A6061A}">
      <dgm:prSet/>
      <dgm:spPr/>
      <dgm:t>
        <a:bodyPr/>
        <a:lstStyle/>
        <a:p>
          <a:endParaRPr lang="ru-RU"/>
        </a:p>
      </dgm:t>
    </dgm:pt>
    <dgm:pt modelId="{E3163CE7-1685-49BF-BACE-D1E60F8D8765}" type="sibTrans" cxnId="{55F1B70C-50A3-4175-81C4-773711A6061A}">
      <dgm:prSet/>
      <dgm:spPr>
        <a:solidFill>
          <a:srgbClr val="FF0000">
            <a:alpha val="90000"/>
          </a:srgbClr>
        </a:solidFill>
        <a:ln>
          <a:solidFill>
            <a:schemeClr val="accent2">
              <a:lumMod val="50000"/>
              <a:alpha val="90000"/>
            </a:schemeClr>
          </a:solidFill>
        </a:ln>
      </dgm:spPr>
      <dgm:t>
        <a:bodyPr/>
        <a:lstStyle/>
        <a:p>
          <a:endParaRPr lang="ru-RU"/>
        </a:p>
      </dgm:t>
    </dgm:pt>
    <dgm:pt modelId="{0EA587A8-9929-405E-B10A-217ECF44A876}" type="pres">
      <dgm:prSet presAssocID="{59903169-03E5-43AC-8670-1A5ED5F9CEB3}" presName="outerComposite" presStyleCnt="0">
        <dgm:presLayoutVars>
          <dgm:chMax val="5"/>
          <dgm:dir/>
          <dgm:resizeHandles val="exact"/>
        </dgm:presLayoutVars>
      </dgm:prSet>
      <dgm:spPr/>
    </dgm:pt>
    <dgm:pt modelId="{39606279-9CA8-41E6-827E-2CD5FE133333}" type="pres">
      <dgm:prSet presAssocID="{59903169-03E5-43AC-8670-1A5ED5F9CEB3}" presName="dummyMaxCanvas" presStyleCnt="0">
        <dgm:presLayoutVars/>
      </dgm:prSet>
      <dgm:spPr/>
    </dgm:pt>
    <dgm:pt modelId="{B84F72B0-FC3C-4213-84ED-7C80CDAD79CD}" type="pres">
      <dgm:prSet presAssocID="{59903169-03E5-43AC-8670-1A5ED5F9CEB3}" presName="ThreeNodes_1" presStyleLbl="node1" presStyleIdx="0" presStyleCnt="3" custScaleY="851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111A7B-E8DB-48AA-8539-9947A9267D3F}" type="pres">
      <dgm:prSet presAssocID="{59903169-03E5-43AC-8670-1A5ED5F9CEB3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EDDB66-8710-442B-AC61-9D0FD3953EC8}" type="pres">
      <dgm:prSet presAssocID="{59903169-03E5-43AC-8670-1A5ED5F9CEB3}" presName="ThreeNodes_3" presStyleLbl="node1" presStyleIdx="2" presStyleCnt="3" custScaleY="122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33EF40-8B7D-40EB-8DC4-467F002B0629}" type="pres">
      <dgm:prSet presAssocID="{59903169-03E5-43AC-8670-1A5ED5F9CEB3}" presName="ThreeConn_1-2" presStyleLbl="fgAccFollowNode1" presStyleIdx="0" presStyleCnt="2">
        <dgm:presLayoutVars>
          <dgm:bulletEnabled val="1"/>
        </dgm:presLayoutVars>
      </dgm:prSet>
      <dgm:spPr/>
    </dgm:pt>
    <dgm:pt modelId="{CED220D4-11BE-4445-ACD2-1CDA2DC5B4EA}" type="pres">
      <dgm:prSet presAssocID="{59903169-03E5-43AC-8670-1A5ED5F9CEB3}" presName="ThreeConn_2-3" presStyleLbl="fgAccFollowNode1" presStyleIdx="1" presStyleCnt="2">
        <dgm:presLayoutVars>
          <dgm:bulletEnabled val="1"/>
        </dgm:presLayoutVars>
      </dgm:prSet>
      <dgm:spPr/>
    </dgm:pt>
    <dgm:pt modelId="{5D2577E1-6800-4263-B192-5C4B748B58CE}" type="pres">
      <dgm:prSet presAssocID="{59903169-03E5-43AC-8670-1A5ED5F9CEB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2780A-CA82-4E29-9B8F-8637FC2AC9B5}" type="pres">
      <dgm:prSet presAssocID="{59903169-03E5-43AC-8670-1A5ED5F9CEB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CB3357-7D29-41B2-9BB0-2D21C1ED9E69}" type="pres">
      <dgm:prSet presAssocID="{59903169-03E5-43AC-8670-1A5ED5F9CEB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4BC2E6-FA10-4E7C-B4E2-351595084528}" type="presOf" srcId="{C07B9C77-0C75-4851-AD95-99D37FAF97E3}" destId="{40EDDB66-8710-442B-AC61-9D0FD3953EC8}" srcOrd="0" destOrd="0" presId="urn:microsoft.com/office/officeart/2005/8/layout/vProcess5"/>
    <dgm:cxn modelId="{4849D766-4B6D-4DF9-8981-7374206AB9AD}" type="presOf" srcId="{2C84829F-98E0-4175-B957-3196537D4ED7}" destId="{2B32780A-CA82-4E29-9B8F-8637FC2AC9B5}" srcOrd="1" destOrd="0" presId="urn:microsoft.com/office/officeart/2005/8/layout/vProcess5"/>
    <dgm:cxn modelId="{F7E5946E-5F84-4822-94B8-F2B05D552E0E}" type="presOf" srcId="{E3163CE7-1685-49BF-BACE-D1E60F8D8765}" destId="{B033EF40-8B7D-40EB-8DC4-467F002B0629}" srcOrd="0" destOrd="0" presId="urn:microsoft.com/office/officeart/2005/8/layout/vProcess5"/>
    <dgm:cxn modelId="{3111248D-B59B-4012-893F-A584330C3135}" type="presOf" srcId="{59903169-03E5-43AC-8670-1A5ED5F9CEB3}" destId="{0EA587A8-9929-405E-B10A-217ECF44A876}" srcOrd="0" destOrd="0" presId="urn:microsoft.com/office/officeart/2005/8/layout/vProcess5"/>
    <dgm:cxn modelId="{A71DBCD7-3228-480E-9596-8162EC6DE719}" type="presOf" srcId="{C07B9C77-0C75-4851-AD95-99D37FAF97E3}" destId="{E4CB3357-7D29-41B2-9BB0-2D21C1ED9E69}" srcOrd="1" destOrd="0" presId="urn:microsoft.com/office/officeart/2005/8/layout/vProcess5"/>
    <dgm:cxn modelId="{55F1B70C-50A3-4175-81C4-773711A6061A}" srcId="{59903169-03E5-43AC-8670-1A5ED5F9CEB3}" destId="{C0C7EF34-3AAE-48E0-B4D1-4F4E196F8D28}" srcOrd="0" destOrd="0" parTransId="{1DE862CF-2922-4E37-8566-378978B488B3}" sibTransId="{E3163CE7-1685-49BF-BACE-D1E60F8D8765}"/>
    <dgm:cxn modelId="{5F81BE60-6DB0-40C9-BA10-FC742C4F3F17}" type="presOf" srcId="{F2BEC403-FC49-4AE1-9AD9-7283E8A2186C}" destId="{CED220D4-11BE-4445-ACD2-1CDA2DC5B4EA}" srcOrd="0" destOrd="0" presId="urn:microsoft.com/office/officeart/2005/8/layout/vProcess5"/>
    <dgm:cxn modelId="{DDC8C28E-7AE2-4E43-80F3-31204493B277}" srcId="{59903169-03E5-43AC-8670-1A5ED5F9CEB3}" destId="{C07B9C77-0C75-4851-AD95-99D37FAF97E3}" srcOrd="2" destOrd="0" parTransId="{1989845B-F571-4CE7-B0FF-B14B56070670}" sibTransId="{7EF0E7EC-5A17-4CAC-BC87-0488CF3F8F1F}"/>
    <dgm:cxn modelId="{D5DC85A8-BC7A-4FAB-999A-B08DF71C858F}" type="presOf" srcId="{C0C7EF34-3AAE-48E0-B4D1-4F4E196F8D28}" destId="{B84F72B0-FC3C-4213-84ED-7C80CDAD79CD}" srcOrd="0" destOrd="0" presId="urn:microsoft.com/office/officeart/2005/8/layout/vProcess5"/>
    <dgm:cxn modelId="{05C5A0C5-19B0-4CDB-86A7-BB945D513832}" srcId="{59903169-03E5-43AC-8670-1A5ED5F9CEB3}" destId="{2C84829F-98E0-4175-B957-3196537D4ED7}" srcOrd="1" destOrd="0" parTransId="{3F8BA6CE-844E-41A5-B4C8-B16729408623}" sibTransId="{F2BEC403-FC49-4AE1-9AD9-7283E8A2186C}"/>
    <dgm:cxn modelId="{942EE50E-2A11-4F1D-89C7-88F52321767E}" type="presOf" srcId="{2C84829F-98E0-4175-B957-3196537D4ED7}" destId="{25111A7B-E8DB-48AA-8539-9947A9267D3F}" srcOrd="0" destOrd="0" presId="urn:microsoft.com/office/officeart/2005/8/layout/vProcess5"/>
    <dgm:cxn modelId="{7E094A1D-777F-4E5E-A53F-2698023B914F}" type="presOf" srcId="{C0C7EF34-3AAE-48E0-B4D1-4F4E196F8D28}" destId="{5D2577E1-6800-4263-B192-5C4B748B58CE}" srcOrd="1" destOrd="0" presId="urn:microsoft.com/office/officeart/2005/8/layout/vProcess5"/>
    <dgm:cxn modelId="{614252B6-53BB-420D-8148-CB28436EBC95}" type="presParOf" srcId="{0EA587A8-9929-405E-B10A-217ECF44A876}" destId="{39606279-9CA8-41E6-827E-2CD5FE133333}" srcOrd="0" destOrd="0" presId="urn:microsoft.com/office/officeart/2005/8/layout/vProcess5"/>
    <dgm:cxn modelId="{A5F3F38F-A474-4BA9-8E90-57B25FEFD666}" type="presParOf" srcId="{0EA587A8-9929-405E-B10A-217ECF44A876}" destId="{B84F72B0-FC3C-4213-84ED-7C80CDAD79CD}" srcOrd="1" destOrd="0" presId="urn:microsoft.com/office/officeart/2005/8/layout/vProcess5"/>
    <dgm:cxn modelId="{6B096600-8E16-4089-8A4C-15D625A61475}" type="presParOf" srcId="{0EA587A8-9929-405E-B10A-217ECF44A876}" destId="{25111A7B-E8DB-48AA-8539-9947A9267D3F}" srcOrd="2" destOrd="0" presId="urn:microsoft.com/office/officeart/2005/8/layout/vProcess5"/>
    <dgm:cxn modelId="{5DEC8845-EFE6-4AF5-8148-61D2C66A88BF}" type="presParOf" srcId="{0EA587A8-9929-405E-B10A-217ECF44A876}" destId="{40EDDB66-8710-442B-AC61-9D0FD3953EC8}" srcOrd="3" destOrd="0" presId="urn:microsoft.com/office/officeart/2005/8/layout/vProcess5"/>
    <dgm:cxn modelId="{DAA869FF-7E21-4CA3-9DDE-BEB5FE86DC13}" type="presParOf" srcId="{0EA587A8-9929-405E-B10A-217ECF44A876}" destId="{B033EF40-8B7D-40EB-8DC4-467F002B0629}" srcOrd="4" destOrd="0" presId="urn:microsoft.com/office/officeart/2005/8/layout/vProcess5"/>
    <dgm:cxn modelId="{82CA21E7-2A4C-4DBB-AB8B-34626D722C9C}" type="presParOf" srcId="{0EA587A8-9929-405E-B10A-217ECF44A876}" destId="{CED220D4-11BE-4445-ACD2-1CDA2DC5B4EA}" srcOrd="5" destOrd="0" presId="urn:microsoft.com/office/officeart/2005/8/layout/vProcess5"/>
    <dgm:cxn modelId="{396653CC-34D8-4A06-B13A-88C48671BF72}" type="presParOf" srcId="{0EA587A8-9929-405E-B10A-217ECF44A876}" destId="{5D2577E1-6800-4263-B192-5C4B748B58CE}" srcOrd="6" destOrd="0" presId="urn:microsoft.com/office/officeart/2005/8/layout/vProcess5"/>
    <dgm:cxn modelId="{E4304F74-6E42-4751-9760-50F8F758BCC6}" type="presParOf" srcId="{0EA587A8-9929-405E-B10A-217ECF44A876}" destId="{2B32780A-CA82-4E29-9B8F-8637FC2AC9B5}" srcOrd="7" destOrd="0" presId="urn:microsoft.com/office/officeart/2005/8/layout/vProcess5"/>
    <dgm:cxn modelId="{86393A8C-CC5C-47FF-9F00-493CBE7BEE74}" type="presParOf" srcId="{0EA587A8-9929-405E-B10A-217ECF44A876}" destId="{E4CB3357-7D29-41B2-9BB0-2D21C1ED9E6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0EEF78-EACA-4D5E-823A-8469E9D1A37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C74DDF-62D9-4D93-9AE4-186468DAF60D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4000" b="1" i="1" dirty="0" smtClean="0">
              <a:solidFill>
                <a:srgbClr val="C00000"/>
              </a:solidFill>
            </a:rPr>
            <a:t>Урок </a:t>
          </a:r>
        </a:p>
      </dgm:t>
    </dgm:pt>
    <dgm:pt modelId="{A88F1024-0974-4F3A-9E6D-33FC25A59642}" type="parTrans" cxnId="{6CF3BD6B-997A-4644-843D-9F7B76EF081E}">
      <dgm:prSet/>
      <dgm:spPr/>
      <dgm:t>
        <a:bodyPr/>
        <a:lstStyle/>
        <a:p>
          <a:endParaRPr lang="ru-RU"/>
        </a:p>
      </dgm:t>
    </dgm:pt>
    <dgm:pt modelId="{8E43BD9B-D9D8-4A18-ADBE-757028BA6275}" type="sibTrans" cxnId="{6CF3BD6B-997A-4644-843D-9F7B76EF081E}">
      <dgm:prSet/>
      <dgm:spPr/>
      <dgm:t>
        <a:bodyPr/>
        <a:lstStyle/>
        <a:p>
          <a:endParaRPr lang="ru-RU"/>
        </a:p>
      </dgm:t>
    </dgm:pt>
    <dgm:pt modelId="{57747908-3A07-459A-802D-BA54B5955194}">
      <dgm:prSet phldrT="[Текст]"/>
      <dgm:spPr>
        <a:solidFill>
          <a:srgbClr val="FFC000"/>
        </a:solidFill>
      </dgm:spPr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стандарт</a:t>
          </a:r>
          <a:endParaRPr lang="ru-RU" dirty="0">
            <a:solidFill>
              <a:srgbClr val="C00000"/>
            </a:solidFill>
          </a:endParaRPr>
        </a:p>
      </dgm:t>
    </dgm:pt>
    <dgm:pt modelId="{B179660B-FDE5-4228-B77F-1698BFB38352}" type="parTrans" cxnId="{2CE65424-0871-4401-9902-3D3415380CB0}">
      <dgm:prSet/>
      <dgm:spPr/>
      <dgm:t>
        <a:bodyPr/>
        <a:lstStyle/>
        <a:p>
          <a:endParaRPr lang="ru-RU"/>
        </a:p>
      </dgm:t>
    </dgm:pt>
    <dgm:pt modelId="{173525A5-BA19-45F0-BFCD-6F7E8C657FEA}" type="sibTrans" cxnId="{2CE65424-0871-4401-9902-3D3415380CB0}">
      <dgm:prSet/>
      <dgm:spPr/>
      <dgm:t>
        <a:bodyPr/>
        <a:lstStyle/>
        <a:p>
          <a:endParaRPr lang="ru-RU"/>
        </a:p>
      </dgm:t>
    </dgm:pt>
    <dgm:pt modelId="{7BD5D0ED-F12A-422B-B3CF-33F66BAF1BCD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4000" b="1" dirty="0" smtClean="0">
              <a:solidFill>
                <a:srgbClr val="C00000"/>
              </a:solidFill>
            </a:rPr>
            <a:t>школа</a:t>
          </a:r>
          <a:endParaRPr lang="ru-RU" sz="4000" b="1" dirty="0">
            <a:solidFill>
              <a:srgbClr val="C00000"/>
            </a:solidFill>
          </a:endParaRPr>
        </a:p>
      </dgm:t>
    </dgm:pt>
    <dgm:pt modelId="{D265C0E8-2E64-427B-A75D-CF92C354FAED}" type="parTrans" cxnId="{B8525C5D-1223-49B7-874B-FF3B76191790}">
      <dgm:prSet/>
      <dgm:spPr/>
      <dgm:t>
        <a:bodyPr/>
        <a:lstStyle/>
        <a:p>
          <a:endParaRPr lang="ru-RU"/>
        </a:p>
      </dgm:t>
    </dgm:pt>
    <dgm:pt modelId="{617B9E9F-5C25-4800-AADB-904C127D20A2}" type="sibTrans" cxnId="{B8525C5D-1223-49B7-874B-FF3B76191790}">
      <dgm:prSet/>
      <dgm:spPr/>
      <dgm:t>
        <a:bodyPr/>
        <a:lstStyle/>
        <a:p>
          <a:endParaRPr lang="ru-RU"/>
        </a:p>
      </dgm:t>
    </dgm:pt>
    <dgm:pt modelId="{8C10A233-7F49-43D1-AA98-0CC401F6F36B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4000" b="1" i="1" dirty="0" smtClean="0">
              <a:solidFill>
                <a:srgbClr val="C00000"/>
              </a:solidFill>
            </a:rPr>
            <a:t>класс</a:t>
          </a:r>
          <a:endParaRPr lang="ru-RU" sz="4000" b="1" i="1" dirty="0">
            <a:solidFill>
              <a:srgbClr val="C00000"/>
            </a:solidFill>
          </a:endParaRPr>
        </a:p>
      </dgm:t>
    </dgm:pt>
    <dgm:pt modelId="{ADD90005-08D6-4538-BCB2-6C07819695B2}" type="parTrans" cxnId="{27563DA0-FFBF-4626-AC25-462A3C9219B5}">
      <dgm:prSet/>
      <dgm:spPr/>
      <dgm:t>
        <a:bodyPr/>
        <a:lstStyle/>
        <a:p>
          <a:endParaRPr lang="ru-RU"/>
        </a:p>
      </dgm:t>
    </dgm:pt>
    <dgm:pt modelId="{B5DAC890-D5A6-4E06-8A10-E6ED3113468C}" type="sibTrans" cxnId="{27563DA0-FFBF-4626-AC25-462A3C9219B5}">
      <dgm:prSet/>
      <dgm:spPr/>
      <dgm:t>
        <a:bodyPr/>
        <a:lstStyle/>
        <a:p>
          <a:endParaRPr lang="ru-RU"/>
        </a:p>
      </dgm:t>
    </dgm:pt>
    <dgm:pt modelId="{AE919942-350B-4308-A860-F82509B8F11A}">
      <dgm:prSet phldrT="[Текст]"/>
      <dgm:spPr>
        <a:solidFill>
          <a:schemeClr val="accent6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Классно-урочная система</a:t>
          </a:r>
          <a:endParaRPr lang="ru-RU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0D69DDE-CBCC-4D4B-B325-01EECE2BD314}" type="parTrans" cxnId="{6A32CBC4-F001-4EB7-B558-0B781280D1A5}">
      <dgm:prSet/>
      <dgm:spPr/>
      <dgm:t>
        <a:bodyPr/>
        <a:lstStyle/>
        <a:p>
          <a:endParaRPr lang="ru-RU"/>
        </a:p>
      </dgm:t>
    </dgm:pt>
    <dgm:pt modelId="{F6BAE7B4-C96A-4ECA-9FB0-F854BBE295F8}" type="sibTrans" cxnId="{6A32CBC4-F001-4EB7-B558-0B781280D1A5}">
      <dgm:prSet/>
      <dgm:spPr/>
      <dgm:t>
        <a:bodyPr/>
        <a:lstStyle/>
        <a:p>
          <a:endParaRPr lang="ru-RU"/>
        </a:p>
      </dgm:t>
    </dgm:pt>
    <dgm:pt modelId="{F8D5B0EB-DF43-48FD-BFD1-BC6145DD4A83}" type="pres">
      <dgm:prSet presAssocID="{F10EEF78-EACA-4D5E-823A-8469E9D1A375}" presName="diagram" presStyleCnt="0">
        <dgm:presLayoutVars>
          <dgm:dir/>
          <dgm:resizeHandles val="exact"/>
        </dgm:presLayoutVars>
      </dgm:prSet>
      <dgm:spPr/>
    </dgm:pt>
    <dgm:pt modelId="{4EA86FA3-E4BF-4A53-B7F3-5E913E5E1CF0}" type="pres">
      <dgm:prSet presAssocID="{D2C74DDF-62D9-4D93-9AE4-186468DAF60D}" presName="node" presStyleLbl="node1" presStyleIdx="0" presStyleCnt="5">
        <dgm:presLayoutVars>
          <dgm:bulletEnabled val="1"/>
        </dgm:presLayoutVars>
      </dgm:prSet>
      <dgm:spPr/>
    </dgm:pt>
    <dgm:pt modelId="{E3F41EBB-E991-4AE1-9A13-7480D20723F2}" type="pres">
      <dgm:prSet presAssocID="{8E43BD9B-D9D8-4A18-ADBE-757028BA6275}" presName="sibTrans" presStyleCnt="0"/>
      <dgm:spPr/>
    </dgm:pt>
    <dgm:pt modelId="{BA91EF37-D954-40B2-8A08-10B60B827498}" type="pres">
      <dgm:prSet presAssocID="{57747908-3A07-459A-802D-BA54B5955194}" presName="node" presStyleLbl="node1" presStyleIdx="1" presStyleCnt="5">
        <dgm:presLayoutVars>
          <dgm:bulletEnabled val="1"/>
        </dgm:presLayoutVars>
      </dgm:prSet>
      <dgm:spPr/>
    </dgm:pt>
    <dgm:pt modelId="{E4216273-172A-437D-944C-B1A2DF747344}" type="pres">
      <dgm:prSet presAssocID="{173525A5-BA19-45F0-BFCD-6F7E8C657FEA}" presName="sibTrans" presStyleCnt="0"/>
      <dgm:spPr/>
    </dgm:pt>
    <dgm:pt modelId="{5F25FD97-FC9E-4DA4-A82E-96ECCA1F67E8}" type="pres">
      <dgm:prSet presAssocID="{7BD5D0ED-F12A-422B-B3CF-33F66BAF1BCD}" presName="node" presStyleLbl="node1" presStyleIdx="2" presStyleCnt="5">
        <dgm:presLayoutVars>
          <dgm:bulletEnabled val="1"/>
        </dgm:presLayoutVars>
      </dgm:prSet>
      <dgm:spPr/>
    </dgm:pt>
    <dgm:pt modelId="{E0BA3074-5E3D-4ED7-84B2-2B7343606D43}" type="pres">
      <dgm:prSet presAssocID="{617B9E9F-5C25-4800-AADB-904C127D20A2}" presName="sibTrans" presStyleCnt="0"/>
      <dgm:spPr/>
    </dgm:pt>
    <dgm:pt modelId="{AA3B5F50-627B-4806-BB6E-FAA84E69B120}" type="pres">
      <dgm:prSet presAssocID="{8C10A233-7F49-43D1-AA98-0CC401F6F36B}" presName="node" presStyleLbl="node1" presStyleIdx="3" presStyleCnt="5">
        <dgm:presLayoutVars>
          <dgm:bulletEnabled val="1"/>
        </dgm:presLayoutVars>
      </dgm:prSet>
      <dgm:spPr/>
    </dgm:pt>
    <dgm:pt modelId="{9F8FD1C7-F0D2-4E8B-A615-A7FE1E084261}" type="pres">
      <dgm:prSet presAssocID="{B5DAC890-D5A6-4E06-8A10-E6ED3113468C}" presName="sibTrans" presStyleCnt="0"/>
      <dgm:spPr/>
    </dgm:pt>
    <dgm:pt modelId="{2D45190C-AB2E-493B-A524-8E5BC182E900}" type="pres">
      <dgm:prSet presAssocID="{AE919942-350B-4308-A860-F82509B8F11A}" presName="node" presStyleLbl="node1" presStyleIdx="4" presStyleCnt="5" custScaleX="188253">
        <dgm:presLayoutVars>
          <dgm:bulletEnabled val="1"/>
        </dgm:presLayoutVars>
      </dgm:prSet>
      <dgm:spPr/>
    </dgm:pt>
  </dgm:ptLst>
  <dgm:cxnLst>
    <dgm:cxn modelId="{6A32CBC4-F001-4EB7-B558-0B781280D1A5}" srcId="{F10EEF78-EACA-4D5E-823A-8469E9D1A375}" destId="{AE919942-350B-4308-A860-F82509B8F11A}" srcOrd="4" destOrd="0" parTransId="{A0D69DDE-CBCC-4D4B-B325-01EECE2BD314}" sibTransId="{F6BAE7B4-C96A-4ECA-9FB0-F854BBE295F8}"/>
    <dgm:cxn modelId="{B8525C5D-1223-49B7-874B-FF3B76191790}" srcId="{F10EEF78-EACA-4D5E-823A-8469E9D1A375}" destId="{7BD5D0ED-F12A-422B-B3CF-33F66BAF1BCD}" srcOrd="2" destOrd="0" parTransId="{D265C0E8-2E64-427B-A75D-CF92C354FAED}" sibTransId="{617B9E9F-5C25-4800-AADB-904C127D20A2}"/>
    <dgm:cxn modelId="{6CF3BD6B-997A-4644-843D-9F7B76EF081E}" srcId="{F10EEF78-EACA-4D5E-823A-8469E9D1A375}" destId="{D2C74DDF-62D9-4D93-9AE4-186468DAF60D}" srcOrd="0" destOrd="0" parTransId="{A88F1024-0974-4F3A-9E6D-33FC25A59642}" sibTransId="{8E43BD9B-D9D8-4A18-ADBE-757028BA6275}"/>
    <dgm:cxn modelId="{2CE65424-0871-4401-9902-3D3415380CB0}" srcId="{F10EEF78-EACA-4D5E-823A-8469E9D1A375}" destId="{57747908-3A07-459A-802D-BA54B5955194}" srcOrd="1" destOrd="0" parTransId="{B179660B-FDE5-4228-B77F-1698BFB38352}" sibTransId="{173525A5-BA19-45F0-BFCD-6F7E8C657FEA}"/>
    <dgm:cxn modelId="{0C7E459D-AB65-4EBA-B915-6E2FBEE4E949}" type="presOf" srcId="{7BD5D0ED-F12A-422B-B3CF-33F66BAF1BCD}" destId="{5F25FD97-FC9E-4DA4-A82E-96ECCA1F67E8}" srcOrd="0" destOrd="0" presId="urn:microsoft.com/office/officeart/2005/8/layout/default"/>
    <dgm:cxn modelId="{27563DA0-FFBF-4626-AC25-462A3C9219B5}" srcId="{F10EEF78-EACA-4D5E-823A-8469E9D1A375}" destId="{8C10A233-7F49-43D1-AA98-0CC401F6F36B}" srcOrd="3" destOrd="0" parTransId="{ADD90005-08D6-4538-BCB2-6C07819695B2}" sibTransId="{B5DAC890-D5A6-4E06-8A10-E6ED3113468C}"/>
    <dgm:cxn modelId="{449DF5ED-1EDE-4073-947C-1DF85ED6090E}" type="presOf" srcId="{D2C74DDF-62D9-4D93-9AE4-186468DAF60D}" destId="{4EA86FA3-E4BF-4A53-B7F3-5E913E5E1CF0}" srcOrd="0" destOrd="0" presId="urn:microsoft.com/office/officeart/2005/8/layout/default"/>
    <dgm:cxn modelId="{0B66270E-8E5C-4BE5-9611-204A75BA97A5}" type="presOf" srcId="{8C10A233-7F49-43D1-AA98-0CC401F6F36B}" destId="{AA3B5F50-627B-4806-BB6E-FAA84E69B120}" srcOrd="0" destOrd="0" presId="urn:microsoft.com/office/officeart/2005/8/layout/default"/>
    <dgm:cxn modelId="{4D924B05-8B1F-44D1-BE10-46D73F13E98F}" type="presOf" srcId="{57747908-3A07-459A-802D-BA54B5955194}" destId="{BA91EF37-D954-40B2-8A08-10B60B827498}" srcOrd="0" destOrd="0" presId="urn:microsoft.com/office/officeart/2005/8/layout/default"/>
    <dgm:cxn modelId="{FE16E166-0DE6-4097-B4FD-2DAE9C763856}" type="presOf" srcId="{AE919942-350B-4308-A860-F82509B8F11A}" destId="{2D45190C-AB2E-493B-A524-8E5BC182E900}" srcOrd="0" destOrd="0" presId="urn:microsoft.com/office/officeart/2005/8/layout/default"/>
    <dgm:cxn modelId="{9FC55A90-B25C-4FE0-8AD1-FE8FE4B8E6BC}" type="presOf" srcId="{F10EEF78-EACA-4D5E-823A-8469E9D1A375}" destId="{F8D5B0EB-DF43-48FD-BFD1-BC6145DD4A83}" srcOrd="0" destOrd="0" presId="urn:microsoft.com/office/officeart/2005/8/layout/default"/>
    <dgm:cxn modelId="{BF4E5FCA-2C8B-478C-B464-D7D82F968E1C}" type="presParOf" srcId="{F8D5B0EB-DF43-48FD-BFD1-BC6145DD4A83}" destId="{4EA86FA3-E4BF-4A53-B7F3-5E913E5E1CF0}" srcOrd="0" destOrd="0" presId="urn:microsoft.com/office/officeart/2005/8/layout/default"/>
    <dgm:cxn modelId="{BFCAA119-70C2-4759-84FF-8BC7E091DC24}" type="presParOf" srcId="{F8D5B0EB-DF43-48FD-BFD1-BC6145DD4A83}" destId="{E3F41EBB-E991-4AE1-9A13-7480D20723F2}" srcOrd="1" destOrd="0" presId="urn:microsoft.com/office/officeart/2005/8/layout/default"/>
    <dgm:cxn modelId="{708787B8-F166-4D7D-9B44-D1B919897FF4}" type="presParOf" srcId="{F8D5B0EB-DF43-48FD-BFD1-BC6145DD4A83}" destId="{BA91EF37-D954-40B2-8A08-10B60B827498}" srcOrd="2" destOrd="0" presId="urn:microsoft.com/office/officeart/2005/8/layout/default"/>
    <dgm:cxn modelId="{FF3804CF-97A5-4342-90F0-6D4288482E27}" type="presParOf" srcId="{F8D5B0EB-DF43-48FD-BFD1-BC6145DD4A83}" destId="{E4216273-172A-437D-944C-B1A2DF747344}" srcOrd="3" destOrd="0" presId="urn:microsoft.com/office/officeart/2005/8/layout/default"/>
    <dgm:cxn modelId="{5CAC3B3E-6154-488C-9214-05A2D54AB4C3}" type="presParOf" srcId="{F8D5B0EB-DF43-48FD-BFD1-BC6145DD4A83}" destId="{5F25FD97-FC9E-4DA4-A82E-96ECCA1F67E8}" srcOrd="4" destOrd="0" presId="urn:microsoft.com/office/officeart/2005/8/layout/default"/>
    <dgm:cxn modelId="{21AF6B46-2F2D-4604-9E15-FE03B37DE1A2}" type="presParOf" srcId="{F8D5B0EB-DF43-48FD-BFD1-BC6145DD4A83}" destId="{E0BA3074-5E3D-4ED7-84B2-2B7343606D43}" srcOrd="5" destOrd="0" presId="urn:microsoft.com/office/officeart/2005/8/layout/default"/>
    <dgm:cxn modelId="{94B1E18A-AB91-45C0-8EEA-06D601856A26}" type="presParOf" srcId="{F8D5B0EB-DF43-48FD-BFD1-BC6145DD4A83}" destId="{AA3B5F50-627B-4806-BB6E-FAA84E69B120}" srcOrd="6" destOrd="0" presId="urn:microsoft.com/office/officeart/2005/8/layout/default"/>
    <dgm:cxn modelId="{98DCDF79-9AF7-473F-8D47-164DB5F84DD0}" type="presParOf" srcId="{F8D5B0EB-DF43-48FD-BFD1-BC6145DD4A83}" destId="{9F8FD1C7-F0D2-4E8B-A615-A7FE1E084261}" srcOrd="7" destOrd="0" presId="urn:microsoft.com/office/officeart/2005/8/layout/default"/>
    <dgm:cxn modelId="{B6F594CD-6E76-4DC1-9DBB-E0B9E197A4FB}" type="presParOf" srcId="{F8D5B0EB-DF43-48FD-BFD1-BC6145DD4A83}" destId="{2D45190C-AB2E-493B-A524-8E5BC182E90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4F72B0-FC3C-4213-84ED-7C80CDAD79CD}">
      <dsp:nvSpPr>
        <dsp:cNvPr id="0" name=""/>
        <dsp:cNvSpPr/>
      </dsp:nvSpPr>
      <dsp:spPr>
        <a:xfrm>
          <a:off x="0" y="28577"/>
          <a:ext cx="7468842" cy="1314456"/>
        </a:xfrm>
        <a:prstGeom prst="roundRect">
          <a:avLst>
            <a:gd name="adj" fmla="val 10000"/>
          </a:avLst>
        </a:prstGeom>
        <a:solidFill>
          <a:srgbClr val="FFC000"/>
        </a:solidFill>
        <a:ln w="28575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основной институт передачи социального опыта была семья, община</a:t>
          </a:r>
          <a:endParaRPr lang="ru-RU" sz="2600" kern="1200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8577"/>
        <a:ext cx="5894149" cy="1314456"/>
      </dsp:txXfrm>
    </dsp:sp>
    <dsp:sp modelId="{25111A7B-E8DB-48AA-8539-9947A9267D3F}">
      <dsp:nvSpPr>
        <dsp:cNvPr id="0" name=""/>
        <dsp:cNvSpPr/>
      </dsp:nvSpPr>
      <dsp:spPr>
        <a:xfrm>
          <a:off x="659015" y="1714512"/>
          <a:ext cx="7468842" cy="1543060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институционализация формального образования  между семьей и школой произошло первое «разделение образовательного труда»</a:t>
          </a:r>
          <a:endParaRPr lang="ru-RU" sz="2400" kern="1200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59015" y="1714512"/>
        <a:ext cx="5806837" cy="1543060"/>
      </dsp:txXfrm>
    </dsp:sp>
    <dsp:sp modelId="{40EDDB66-8710-442B-AC61-9D0FD3953EC8}">
      <dsp:nvSpPr>
        <dsp:cNvPr id="0" name=""/>
        <dsp:cNvSpPr/>
      </dsp:nvSpPr>
      <dsp:spPr>
        <a:xfrm>
          <a:off x="1318031" y="3343300"/>
          <a:ext cx="7468842" cy="1885959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Институциализация</a:t>
          </a:r>
          <a:r>
            <a:rPr lang="ru-RU" sz="2400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неформального образования –между семьей и неформальным образованием произошло второе «разделение образовательного труда»</a:t>
          </a:r>
        </a:p>
      </dsp:txBody>
      <dsp:txXfrm>
        <a:off x="1318031" y="3343300"/>
        <a:ext cx="5806837" cy="1885959"/>
      </dsp:txXfrm>
    </dsp:sp>
    <dsp:sp modelId="{B033EF40-8B7D-40EB-8DC4-467F002B0629}">
      <dsp:nvSpPr>
        <dsp:cNvPr id="0" name=""/>
        <dsp:cNvSpPr/>
      </dsp:nvSpPr>
      <dsp:spPr>
        <a:xfrm>
          <a:off x="6465853" y="1084429"/>
          <a:ext cx="1002989" cy="1002989"/>
        </a:xfrm>
        <a:prstGeom prst="downArrow">
          <a:avLst>
            <a:gd name="adj1" fmla="val 55000"/>
            <a:gd name="adj2" fmla="val 45000"/>
          </a:avLst>
        </a:prstGeom>
        <a:solidFill>
          <a:srgbClr val="FF0000">
            <a:alpha val="90000"/>
          </a:srgbClr>
        </a:solidFill>
        <a:ln w="25400" cap="flat" cmpd="sng" algn="ctr">
          <a:solidFill>
            <a:schemeClr val="accent2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465853" y="1084429"/>
        <a:ext cx="1002989" cy="1002989"/>
      </dsp:txXfrm>
    </dsp:sp>
    <dsp:sp modelId="{CED220D4-11BE-4445-ACD2-1CDA2DC5B4EA}">
      <dsp:nvSpPr>
        <dsp:cNvPr id="0" name=""/>
        <dsp:cNvSpPr/>
      </dsp:nvSpPr>
      <dsp:spPr>
        <a:xfrm>
          <a:off x="7124868" y="2874380"/>
          <a:ext cx="1002989" cy="1002989"/>
        </a:xfrm>
        <a:prstGeom prst="downArrow">
          <a:avLst>
            <a:gd name="adj1" fmla="val 55000"/>
            <a:gd name="adj2" fmla="val 45000"/>
          </a:avLst>
        </a:prstGeom>
        <a:solidFill>
          <a:srgbClr val="FF00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124868" y="2874380"/>
        <a:ext cx="1002989" cy="100298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EA86FA3-E4BF-4A53-B7F3-5E913E5E1CF0}">
      <dsp:nvSpPr>
        <dsp:cNvPr id="0" name=""/>
        <dsp:cNvSpPr/>
      </dsp:nvSpPr>
      <dsp:spPr>
        <a:xfrm>
          <a:off x="493" y="52214"/>
          <a:ext cx="1923429" cy="115405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i="1" kern="1200" dirty="0" smtClean="0">
              <a:solidFill>
                <a:srgbClr val="C00000"/>
              </a:solidFill>
            </a:rPr>
            <a:t>Урок </a:t>
          </a:r>
        </a:p>
      </dsp:txBody>
      <dsp:txXfrm>
        <a:off x="493" y="52214"/>
        <a:ext cx="1923429" cy="1154057"/>
      </dsp:txXfrm>
    </dsp:sp>
    <dsp:sp modelId="{BA91EF37-D954-40B2-8A08-10B60B827498}">
      <dsp:nvSpPr>
        <dsp:cNvPr id="0" name=""/>
        <dsp:cNvSpPr/>
      </dsp:nvSpPr>
      <dsp:spPr>
        <a:xfrm>
          <a:off x="2116265" y="52214"/>
          <a:ext cx="1923429" cy="115405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solidFill>
                <a:srgbClr val="C00000"/>
              </a:solidFill>
            </a:rPr>
            <a:t>стандарт</a:t>
          </a:r>
          <a:endParaRPr lang="ru-RU" sz="3400" kern="1200" dirty="0">
            <a:solidFill>
              <a:srgbClr val="C00000"/>
            </a:solidFill>
          </a:endParaRPr>
        </a:p>
      </dsp:txBody>
      <dsp:txXfrm>
        <a:off x="2116265" y="52214"/>
        <a:ext cx="1923429" cy="1154057"/>
      </dsp:txXfrm>
    </dsp:sp>
    <dsp:sp modelId="{5F25FD97-FC9E-4DA4-A82E-96ECCA1F67E8}">
      <dsp:nvSpPr>
        <dsp:cNvPr id="0" name=""/>
        <dsp:cNvSpPr/>
      </dsp:nvSpPr>
      <dsp:spPr>
        <a:xfrm>
          <a:off x="493" y="1398615"/>
          <a:ext cx="1923429" cy="1154057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C00000"/>
              </a:solidFill>
            </a:rPr>
            <a:t>школа</a:t>
          </a:r>
          <a:endParaRPr lang="ru-RU" sz="4000" b="1" kern="1200" dirty="0">
            <a:solidFill>
              <a:srgbClr val="C00000"/>
            </a:solidFill>
          </a:endParaRPr>
        </a:p>
      </dsp:txBody>
      <dsp:txXfrm>
        <a:off x="493" y="1398615"/>
        <a:ext cx="1923429" cy="1154057"/>
      </dsp:txXfrm>
    </dsp:sp>
    <dsp:sp modelId="{AA3B5F50-627B-4806-BB6E-FAA84E69B120}">
      <dsp:nvSpPr>
        <dsp:cNvPr id="0" name=""/>
        <dsp:cNvSpPr/>
      </dsp:nvSpPr>
      <dsp:spPr>
        <a:xfrm>
          <a:off x="2116265" y="1398615"/>
          <a:ext cx="1923429" cy="115405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i="1" kern="1200" dirty="0" smtClean="0">
              <a:solidFill>
                <a:srgbClr val="C00000"/>
              </a:solidFill>
            </a:rPr>
            <a:t>класс</a:t>
          </a:r>
          <a:endParaRPr lang="ru-RU" sz="4000" b="1" i="1" kern="1200" dirty="0">
            <a:solidFill>
              <a:srgbClr val="C00000"/>
            </a:solidFill>
          </a:endParaRPr>
        </a:p>
      </dsp:txBody>
      <dsp:txXfrm>
        <a:off x="2116265" y="1398615"/>
        <a:ext cx="1923429" cy="1154057"/>
      </dsp:txXfrm>
    </dsp:sp>
    <dsp:sp modelId="{2D45190C-AB2E-493B-A524-8E5BC182E900}">
      <dsp:nvSpPr>
        <dsp:cNvPr id="0" name=""/>
        <dsp:cNvSpPr/>
      </dsp:nvSpPr>
      <dsp:spPr>
        <a:xfrm>
          <a:off x="209637" y="2745015"/>
          <a:ext cx="3620913" cy="115405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Классно-урочная система</a:t>
          </a:r>
          <a:endParaRPr lang="ru-RU" sz="3400" kern="1200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9637" y="2745015"/>
        <a:ext cx="3620913" cy="1154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5838C-3DEF-49DE-90A0-BD947DE905BB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DE126-0863-4CBE-9029-C2368B2CA08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815290" cy="2957532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ГЕНЕЗИС И ГЕНЕТИКА </a:t>
            </a:r>
            <a:b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НЕФОРМАЛЬНОГО ОБРАЗОВАНИЯ ДЕТЕЙ: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общественное разделение труда в 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образовании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90" y="4643446"/>
            <a:ext cx="3700466" cy="1352544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Куприянов Б.В.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74638"/>
            <a:ext cx="8429684" cy="186847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ДВЕ СТОРОНЫ ЗАДАЧ ВОЗДЕЙСТВИЯ НА РЕБЕНКА 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143240" y="2143116"/>
            <a:ext cx="5786446" cy="1196965"/>
          </a:xfr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непосредственное сбережение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защита, охрана, занятость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285720" y="5429264"/>
            <a:ext cx="7429552" cy="1214446"/>
          </a:xfrm>
          <a:ln w="38100">
            <a:solidFill>
              <a:schemeClr val="accent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опосредованное сбережение – передача социального опыта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img0.liveinternet.ru/images/attach/c/2/65/708/65708628_f_18940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785926"/>
            <a:ext cx="2315858" cy="3143272"/>
          </a:xfrm>
          <a:prstGeom prst="rect">
            <a:avLst/>
          </a:prstGeom>
          <a:noFill/>
        </p:spPr>
      </p:pic>
      <p:pic>
        <p:nvPicPr>
          <p:cNvPr id="1030" name="Picture 6" descr="http://img0.liveinternet.ru/images/attach/c/3/77/131/77131752_10_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3500438"/>
            <a:ext cx="3434518" cy="17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501122" cy="100013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Изменения в процессе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социокультурного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воспроизводства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357298"/>
          <a:ext cx="8786874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804438">
            <a:off x="591060" y="2634148"/>
            <a:ext cx="8229600" cy="164377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РАЗДЕЛЕНИЯ ОБРАЗОВАТЕЛЬНОГО ТРУДА </a:t>
            </a:r>
            <a:r>
              <a:rPr lang="ru-RU" sz="3600" b="1" dirty="0" smtClean="0">
                <a:solidFill>
                  <a:srgbClr val="FF0000"/>
                </a:solidFill>
              </a:rPr>
              <a:t>- 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ормализация содержания образования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14282" y="0"/>
            <a:ext cx="8501122" cy="1643050"/>
          </a:xfrm>
          <a:noFill/>
        </p:spPr>
        <p:txBody>
          <a:bodyPr>
            <a:noAutofit/>
          </a:bodyPr>
          <a:lstStyle/>
          <a:p>
            <a:pPr algn="ctr">
              <a:buNone/>
            </a:pP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ПЕРВОЕ РАЗДЕЛЕНИЯ ОБРАЗОВАТЕЛЬНОГО ТРУДА 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Формальное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образование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– Семья  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в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России (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конец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18 века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285720" y="5072074"/>
            <a:ext cx="8858280" cy="1500198"/>
          </a:xfrm>
          <a:noFill/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ВТОРОЕ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РАЗДЕЛЕНИЯ ОБРАЗОВАТЕЛЬНОГО ТРУДА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Неформальное 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о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бразование – Семья </a:t>
            </a:r>
          </a:p>
          <a:p>
            <a:pPr algn="ctr">
              <a:buNone/>
            </a:pP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в России (начала 20 века)</a:t>
            </a:r>
          </a:p>
          <a:p>
            <a:pPr>
              <a:buNone/>
            </a:pP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142844" y="1857364"/>
            <a:ext cx="3357586" cy="928694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C00000"/>
                </a:solidFill>
              </a:rPr>
              <a:t>Содержание  формального образования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5786446" y="3857628"/>
            <a:ext cx="3143272" cy="1000132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C00000"/>
                </a:solidFill>
              </a:rPr>
              <a:t>Содержание  неформального образования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6314" y="3786190"/>
            <a:ext cx="6607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  <a:endParaRPr lang="ru-RU" sz="8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3786182" y="1785926"/>
            <a:ext cx="978408" cy="48463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929190" y="1428736"/>
            <a:ext cx="1928826" cy="914400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C00000"/>
                </a:solidFill>
              </a:rPr>
              <a:t>СТАНДАРТ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457200" y="428605"/>
            <a:ext cx="4040188" cy="128588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Формальное образование</a:t>
            </a:r>
            <a:endParaRPr lang="ru-RU" sz="3600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457200" y="2174875"/>
          <a:ext cx="4040188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929190" y="5357826"/>
            <a:ext cx="4000528" cy="113982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Неформальное образование</a:t>
            </a:r>
          </a:p>
        </p:txBody>
      </p:sp>
      <p:sp>
        <p:nvSpPr>
          <p:cNvPr id="10" name="Овал 9"/>
          <p:cNvSpPr/>
          <p:nvPr/>
        </p:nvSpPr>
        <p:spPr>
          <a:xfrm>
            <a:off x="4929190" y="357166"/>
            <a:ext cx="2286016" cy="17859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Музыкальные школы</a:t>
            </a:r>
          </a:p>
          <a:p>
            <a:pPr algn="ctr"/>
            <a:r>
              <a:rPr lang="ru-RU" sz="1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Художественные школы</a:t>
            </a:r>
          </a:p>
          <a:p>
            <a:pPr algn="ctr"/>
            <a:r>
              <a:rPr lang="ru-RU" sz="1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Спортивные </a:t>
            </a:r>
          </a:p>
          <a:p>
            <a:pPr algn="ctr"/>
            <a:r>
              <a:rPr lang="ru-RU" sz="1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школы</a:t>
            </a:r>
          </a:p>
        </p:txBody>
      </p:sp>
      <p:sp>
        <p:nvSpPr>
          <p:cNvPr id="11" name="Блок-схема: данные 10"/>
          <p:cNvSpPr/>
          <p:nvPr/>
        </p:nvSpPr>
        <p:spPr>
          <a:xfrm>
            <a:off x="7229468" y="285728"/>
            <a:ext cx="1914532" cy="1143008"/>
          </a:xfrm>
          <a:prstGeom prst="flowChartInputOutpu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Дворцы, дома, центры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2" name="Трапеция 11"/>
          <p:cNvSpPr/>
          <p:nvPr/>
        </p:nvSpPr>
        <p:spPr>
          <a:xfrm>
            <a:off x="7000860" y="1571612"/>
            <a:ext cx="2143140" cy="1144714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C00000"/>
                </a:solidFill>
              </a:rPr>
              <a:t>Музеи, интерактивные выставки</a:t>
            </a:r>
            <a:endParaRPr lang="ru-RU" sz="2000" i="1" dirty="0">
              <a:solidFill>
                <a:srgbClr val="C00000"/>
              </a:solidFill>
            </a:endParaRPr>
          </a:p>
        </p:txBody>
      </p:sp>
      <p:sp>
        <p:nvSpPr>
          <p:cNvPr id="13" name="Блок-схема: дисплей 12"/>
          <p:cNvSpPr/>
          <p:nvPr/>
        </p:nvSpPr>
        <p:spPr>
          <a:xfrm>
            <a:off x="5000628" y="2000240"/>
            <a:ext cx="2486036" cy="857256"/>
          </a:xfrm>
          <a:prstGeom prst="flowChartDisplay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Общественные объединения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с двумя вырезанными соседними углами 13"/>
          <p:cNvSpPr/>
          <p:nvPr/>
        </p:nvSpPr>
        <p:spPr>
          <a:xfrm>
            <a:off x="7215206" y="3214686"/>
            <a:ext cx="1414466" cy="557210"/>
          </a:xfrm>
          <a:prstGeom prst="snip2Same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группа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с двумя вырезанными соседними углами 14"/>
          <p:cNvSpPr/>
          <p:nvPr/>
        </p:nvSpPr>
        <p:spPr>
          <a:xfrm>
            <a:off x="7367606" y="3581400"/>
            <a:ext cx="1414466" cy="557210"/>
          </a:xfrm>
          <a:prstGeom prst="snip2Same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школа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с двумя вырезанными соседними углами 15"/>
          <p:cNvSpPr/>
          <p:nvPr/>
        </p:nvSpPr>
        <p:spPr>
          <a:xfrm>
            <a:off x="7572396" y="4000504"/>
            <a:ext cx="1414466" cy="557210"/>
          </a:xfrm>
          <a:prstGeom prst="snip2Same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клуб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с двумя вырезанными соседними углами 16"/>
          <p:cNvSpPr/>
          <p:nvPr/>
        </p:nvSpPr>
        <p:spPr>
          <a:xfrm>
            <a:off x="7729534" y="4429132"/>
            <a:ext cx="1414466" cy="557210"/>
          </a:xfrm>
          <a:prstGeom prst="snip2Same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студия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Ромб 17"/>
          <p:cNvSpPr/>
          <p:nvPr/>
        </p:nvSpPr>
        <p:spPr>
          <a:xfrm>
            <a:off x="5000628" y="3714752"/>
            <a:ext cx="1785950" cy="914400"/>
          </a:xfrm>
          <a:prstGeom prst="diamond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C00000"/>
                </a:solidFill>
              </a:rPr>
              <a:t>занятие</a:t>
            </a:r>
            <a:endParaRPr lang="ru-RU" sz="1400" i="1" dirty="0">
              <a:solidFill>
                <a:srgbClr val="C00000"/>
              </a:solidFill>
            </a:endParaRPr>
          </a:p>
        </p:txBody>
      </p:sp>
      <p:sp>
        <p:nvSpPr>
          <p:cNvPr id="19" name="Ромб 18"/>
          <p:cNvSpPr/>
          <p:nvPr/>
        </p:nvSpPr>
        <p:spPr>
          <a:xfrm>
            <a:off x="4929190" y="4429132"/>
            <a:ext cx="2500330" cy="914400"/>
          </a:xfrm>
          <a:prstGeom prst="diamond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C00000"/>
                </a:solidFill>
              </a:rPr>
              <a:t>мероприятие</a:t>
            </a:r>
            <a:endParaRPr lang="ru-RU" sz="1400" i="1" dirty="0">
              <a:solidFill>
                <a:srgbClr val="C00000"/>
              </a:solidFill>
            </a:endParaRPr>
          </a:p>
        </p:txBody>
      </p:sp>
      <p:sp>
        <p:nvSpPr>
          <p:cNvPr id="20" name="Ромб 19"/>
          <p:cNvSpPr/>
          <p:nvPr/>
        </p:nvSpPr>
        <p:spPr>
          <a:xfrm>
            <a:off x="4714876" y="3071810"/>
            <a:ext cx="2214578" cy="914400"/>
          </a:xfrm>
          <a:prstGeom prst="diamond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C00000"/>
                </a:solidFill>
              </a:rPr>
              <a:t>репетиция</a:t>
            </a:r>
            <a:endParaRPr lang="ru-RU" sz="14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725602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Сложности формализации неформального образования</a:t>
            </a:r>
            <a:endParaRPr lang="ru-RU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содержания </a:t>
            </a:r>
          </a:p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Организации</a:t>
            </a:r>
          </a:p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Контроля качества</a:t>
            </a:r>
          </a:p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Запросов населения</a:t>
            </a:r>
          </a:p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Муниципального и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7472386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неформальное образование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00496" y="3214686"/>
            <a:ext cx="5143504" cy="364331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трудноформализируемых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задач социализации подрастающего поколения в специфических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трудноформализируемых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формах и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процедурах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im3-tub-ru.yandex.net/i?id=80487844-48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85860"/>
            <a:ext cx="3333773" cy="2500330"/>
          </a:xfrm>
          <a:prstGeom prst="rect">
            <a:avLst/>
          </a:prstGeom>
          <a:noFill/>
        </p:spPr>
      </p:pic>
      <p:pic>
        <p:nvPicPr>
          <p:cNvPr id="2052" name="Picture 4" descr="http://www.pokolenie-lex.com/files/images/2dix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1275925"/>
            <a:ext cx="2561519" cy="2010199"/>
          </a:xfrm>
          <a:prstGeom prst="rect">
            <a:avLst/>
          </a:prstGeom>
          <a:noFill/>
        </p:spPr>
      </p:pic>
      <p:pic>
        <p:nvPicPr>
          <p:cNvPr id="2054" name="Picture 6" descr="http://xn-----elcna1cvkf1b1c.xn--p1ai/wp-content/uploads/2012/10/%D0%BA%D1%80%D1%83%D0%B6%D0%BB%D0%BE%D0%BA-%D1%80%D0%B8%D1%81%D0%BE%D0%B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3143248"/>
            <a:ext cx="2622695" cy="1762124"/>
          </a:xfrm>
          <a:prstGeom prst="rect">
            <a:avLst/>
          </a:prstGeom>
          <a:noFill/>
        </p:spPr>
      </p:pic>
      <p:pic>
        <p:nvPicPr>
          <p:cNvPr id="2056" name="Picture 8" descr="http://www.daylapu.ru/news/2010/82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7554" y="1357298"/>
            <a:ext cx="2805767" cy="1866915"/>
          </a:xfrm>
          <a:prstGeom prst="rect">
            <a:avLst/>
          </a:prstGeom>
          <a:noFill/>
        </p:spPr>
      </p:pic>
      <p:pic>
        <p:nvPicPr>
          <p:cNvPr id="2058" name="Picture 10" descr="http://img0.liveinternet.ru/images/attach/c/1/59/464/59464556_1274783319_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3714752"/>
            <a:ext cx="2035983" cy="2714644"/>
          </a:xfrm>
          <a:prstGeom prst="rect">
            <a:avLst/>
          </a:prstGeom>
          <a:noFill/>
        </p:spPr>
      </p:pic>
      <p:pic>
        <p:nvPicPr>
          <p:cNvPr id="2060" name="Picture 12" descr="http://d1.dvinainform.ru/data/files/fd/3c/00003cfd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28794" y="4786322"/>
            <a:ext cx="2405050" cy="18037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Перспектива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неформального образования- индустриализация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превращение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современную многоукладную отрасль, эффективно обслуживающую важные общественные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потребности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обеспечение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качества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возможностей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выбора ребенком своей социальной ниши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адекватность занятий и логистика переходов при поиске своего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места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206</Words>
  <Application>Microsoft Office PowerPoint</Application>
  <PresentationFormat>Экран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ГЕНЕЗИС И ГЕНЕТИКА  НЕФОРМАЛЬНОГО ОБРАЗОВАНИЯ ДЕТЕЙ: общественное разделение труда в образовании</vt:lpstr>
      <vt:lpstr>ДВЕ СТОРОНЫ ЗАДАЧ ВОЗДЕЙСТВИЯ НА РЕБЕНКА </vt:lpstr>
      <vt:lpstr>Изменения в процессе социокультурного воспроизводства</vt:lpstr>
      <vt:lpstr> РАЗДЕЛЕНИЯ ОБРАЗОВАТЕЛЬНОГО ТРУДА - формализация содержания образования </vt:lpstr>
      <vt:lpstr>Слайд 5</vt:lpstr>
      <vt:lpstr>Сложности формализации неформального образования</vt:lpstr>
      <vt:lpstr>неформальное образование </vt:lpstr>
      <vt:lpstr>Перспектива неформального образования- индустриализация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ГЕНЕЗИС И ГЕНЕТИКА  НЕФОРМАЛЬНОГО ОБРАЗОВАНИЯ ДЕТЕЙ: общественное разделение труда в образовании</dc:title>
  <dc:creator>Борис</dc:creator>
  <cp:lastModifiedBy>Борис</cp:lastModifiedBy>
  <cp:revision>22</cp:revision>
  <dcterms:created xsi:type="dcterms:W3CDTF">2013-04-15T02:13:10Z</dcterms:created>
  <dcterms:modified xsi:type="dcterms:W3CDTF">2013-04-15T04:55:26Z</dcterms:modified>
</cp:coreProperties>
</file>