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4" r:id="rId3"/>
    <p:sldId id="260" r:id="rId4"/>
    <p:sldId id="276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9" r:id="rId13"/>
    <p:sldId id="283" r:id="rId14"/>
    <p:sldId id="284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65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E657-25AA-48D3-89C5-2647383F25A0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CCFCC-7492-49E1-9220-F2F79FDD6D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9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1063-71F5-4855-889B-12B44432183D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81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F508-AA4A-453B-AE85-35FBA9C4CAB5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944A-9B27-4D9B-AF00-C5DE51EE68AA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C07E-CA80-469C-BB62-AF7F91328A63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6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DE8-F506-47E5-A36E-279585D100A0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34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D99B-0A3A-45F0-85AB-5607124B2B15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46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44DA-1D48-45D0-818E-460B666180E1}" type="datetime1">
              <a:rPr lang="ru-RU" smtClean="0"/>
              <a:t>26.04.2018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53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2E57-9EE5-4DEB-B5F1-59CA04D8D569}" type="datetime1">
              <a:rPr lang="ru-RU" smtClean="0"/>
              <a:t>26.04.2018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96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3BFD-AD2A-4139-8DBF-C5DD828E84CB}" type="datetime1">
              <a:rPr lang="ru-RU" smtClean="0"/>
              <a:t>26.04.2018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19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CF7F7A0-0FD6-4833-8F4F-66817C9F22C4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7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4948-89F6-4D98-A536-32E0C7707BDB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1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C8627C-44CB-49B8-B949-5C30A755DED9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Наш Ярославский педагогический 2016/2017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0C55F0-80C2-4A9C-B60D-F3AE6F6B047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11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758951"/>
            <a:ext cx="9144000" cy="363848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5000" dirty="0">
                <a:solidFill>
                  <a:schemeClr val="tx1"/>
                </a:solidFill>
              </a:rPr>
              <a:t>Ярославская область: </a:t>
            </a:r>
            <a:r>
              <a:rPr lang="ru-RU" sz="5000" dirty="0" smtClean="0">
                <a:solidFill>
                  <a:schemeClr val="tx1"/>
                </a:solidFill>
              </a:rPr>
              <a:t>формирование системы непрерывного педагогического образования</a:t>
            </a:r>
            <a:endParaRPr lang="ru-RU" sz="5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02778" y="4452374"/>
            <a:ext cx="3377920" cy="1047404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/>
              <a:t>М.В. Груздев,</a:t>
            </a:r>
          </a:p>
          <a:p>
            <a:pPr>
              <a:lnSpc>
                <a:spcPct val="70000"/>
              </a:lnSpc>
            </a:pPr>
            <a:r>
              <a:rPr lang="ru-RU" sz="2800" b="1" dirty="0" smtClean="0"/>
              <a:t>ректор ЯГПУ </a:t>
            </a:r>
          </a:p>
          <a:p>
            <a:pPr>
              <a:lnSpc>
                <a:spcPct val="70000"/>
              </a:lnSpc>
            </a:pPr>
            <a:r>
              <a:rPr lang="ru-RU" sz="2800" b="1" dirty="0" smtClean="0"/>
              <a:t>им. </a:t>
            </a:r>
            <a:r>
              <a:rPr lang="ru-RU" sz="2800" b="1" dirty="0" err="1" smtClean="0"/>
              <a:t>К.д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ушинского</a:t>
            </a:r>
            <a:endParaRPr lang="ru-RU" sz="2800" b="1" dirty="0" smtClean="0"/>
          </a:p>
          <a:p>
            <a:pPr>
              <a:lnSpc>
                <a:spcPct val="70000"/>
              </a:lnSpc>
            </a:pPr>
            <a:endParaRPr lang="ru-RU" sz="2800" b="1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106" y="-95329"/>
            <a:ext cx="2325073" cy="21568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687" y="5804105"/>
            <a:ext cx="187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203651"/>
                </a:solidFill>
              </a:rPr>
              <a:t>26 апреля 2018 г.</a:t>
            </a:r>
          </a:p>
        </p:txBody>
      </p:sp>
    </p:spTree>
    <p:extLst>
      <p:ext uri="{BB962C8B-B14F-4D97-AF65-F5344CB8AC3E}">
        <p14:creationId xmlns:p14="http://schemas.microsoft.com/office/powerpoint/2010/main" val="251684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2030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Прогноз потребностей в кадрах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443789"/>
            <a:ext cx="7863841" cy="47495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Ежегодный доклад о состоянии и прогнозе кадрового обеспечения системы образования Ярославской </a:t>
            </a:r>
            <a:r>
              <a:rPr lang="ru-RU" sz="2400" b="1" dirty="0" smtClean="0">
                <a:solidFill>
                  <a:schemeClr val="tx1"/>
                </a:solidFill>
              </a:rPr>
              <a:t>области:</a:t>
            </a:r>
            <a:endParaRPr lang="ru-RU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2400" dirty="0">
                <a:solidFill>
                  <a:schemeClr val="tx1"/>
                </a:solidFill>
              </a:rPr>
              <a:t>долгосрочного заказа на подготовку педагогических кадров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2400" dirty="0">
                <a:solidFill>
                  <a:schemeClr val="tx1"/>
                </a:solidFill>
              </a:rPr>
              <a:t>долгосрочного заказа на целевой набор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 организации профессионального образования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2400" dirty="0">
                <a:solidFill>
                  <a:schemeClr val="tx1"/>
                </a:solidFill>
              </a:rPr>
              <a:t>актуального заказа системе дополнительного профессионального образования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>
                <a:solidFill>
                  <a:schemeClr val="tx1"/>
                </a:solidFill>
              </a:rPr>
              <a:t>учетом компетентностных </a:t>
            </a:r>
            <a:r>
              <a:rPr lang="ru-RU" sz="2400" dirty="0" smtClean="0">
                <a:solidFill>
                  <a:schemeClr val="tx1"/>
                </a:solidFill>
              </a:rPr>
              <a:t>дефицитов в разрезе муниципальных образований и отдельных организаций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2400" dirty="0" err="1">
                <a:solidFill>
                  <a:schemeClr val="tx1"/>
                </a:solidFill>
              </a:rPr>
              <a:t>компетентностного</a:t>
            </a:r>
            <a:r>
              <a:rPr lang="ru-RU" sz="2400" dirty="0">
                <a:solidFill>
                  <a:schemeClr val="tx1"/>
                </a:solidFill>
              </a:rPr>
              <a:t> заказа системе подготовки педагогических кадров в </a:t>
            </a:r>
            <a:r>
              <a:rPr lang="ru-RU" sz="2400" dirty="0" smtClean="0">
                <a:solidFill>
                  <a:schemeClr val="tx1"/>
                </a:solidFill>
              </a:rPr>
              <a:t>части, </a:t>
            </a:r>
            <a:r>
              <a:rPr lang="ru-RU" sz="2400" dirty="0">
                <a:solidFill>
                  <a:schemeClr val="tx1"/>
                </a:solidFill>
              </a:rPr>
              <a:t>непротиворечащей ФГОС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0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260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Преемственность программ </a:t>
            </a:r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СПО </a:t>
            </a:r>
            <a:r>
              <a:rPr lang="ru-RU" sz="4000" b="1" dirty="0">
                <a:solidFill>
                  <a:schemeClr val="tx1"/>
                </a:solidFill>
              </a:rPr>
              <a:t>и ВО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66007" y="1862051"/>
            <a:ext cx="8553797" cy="415387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Создание содержательной преемственности образовательных программ педагогического образования разного уровня:</a:t>
            </a:r>
            <a:endParaRPr lang="en-US" sz="24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- разработка единых принципов </a:t>
            </a:r>
            <a:r>
              <a:rPr lang="ru-RU" sz="2400" dirty="0" smtClean="0">
                <a:solidFill>
                  <a:schemeClr val="tx1"/>
                </a:solidFill>
              </a:rPr>
              <a:t>проектирования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- разработка единых комплексов </a:t>
            </a:r>
            <a:r>
              <a:rPr lang="ru-RU" sz="2400" dirty="0" smtClean="0">
                <a:solidFill>
                  <a:schemeClr val="tx1"/>
                </a:solidFill>
              </a:rPr>
              <a:t>компетенций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- разработка единого содержания</a:t>
            </a:r>
          </a:p>
        </p:txBody>
      </p:sp>
    </p:spTree>
    <p:extLst>
      <p:ext uri="{BB962C8B-B14F-4D97-AF65-F5344CB8AC3E}">
        <p14:creationId xmlns:p14="http://schemas.microsoft.com/office/powerpoint/2010/main" val="12828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57544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Совершенствование </a:t>
            </a:r>
            <a:r>
              <a:rPr lang="ru-RU" sz="4000" b="1" dirty="0" err="1">
                <a:solidFill>
                  <a:schemeClr val="tx1"/>
                </a:solidFill>
              </a:rPr>
              <a:t>допрофессиональной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подготовки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2078182"/>
            <a:ext cx="8034689" cy="4115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Исследование содержания феномена педагогической одаренности и инструментов ее </a:t>
            </a:r>
            <a:r>
              <a:rPr lang="ru-RU" sz="2400" dirty="0" smtClean="0">
                <a:solidFill>
                  <a:schemeClr val="tx1"/>
                </a:solidFill>
              </a:rPr>
              <a:t>выявления (исследование ЯГПУ им. К.Д. Ушинского - грант РНФ)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Создание на базе ЯГПУ </a:t>
            </a:r>
            <a:r>
              <a:rPr lang="ru-RU" sz="2400" b="1" dirty="0" smtClean="0">
                <a:solidFill>
                  <a:schemeClr val="tx1"/>
                </a:solidFill>
              </a:rPr>
              <a:t>Гимназии К.Д. Ушинского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(центр ДОД) как новой модели ранней педагогической профессионализации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Участие студентов в профориентационной работе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со </a:t>
            </a:r>
            <a:r>
              <a:rPr lang="ru-RU" sz="2400" dirty="0">
                <a:solidFill>
                  <a:schemeClr val="tx1"/>
                </a:solidFill>
              </a:rPr>
              <a:t>школьниками в рамках </a:t>
            </a:r>
            <a:r>
              <a:rPr lang="ru-RU" sz="2400" dirty="0" smtClean="0">
                <a:solidFill>
                  <a:schemeClr val="tx1"/>
                </a:solidFill>
              </a:rPr>
              <a:t>сопровождения детских </a:t>
            </a:r>
            <a:r>
              <a:rPr lang="ru-RU" sz="2400" dirty="0">
                <a:solidFill>
                  <a:schemeClr val="tx1"/>
                </a:solidFill>
              </a:rPr>
              <a:t>добровольных объединений </a:t>
            </a:r>
            <a:r>
              <a:rPr lang="ru-RU" sz="2400" dirty="0" smtClean="0">
                <a:solidFill>
                  <a:schemeClr val="tx1"/>
                </a:solidFill>
              </a:rPr>
              <a:t>в системе РДШ </a:t>
            </a:r>
            <a:r>
              <a:rPr lang="ru-RU" sz="2400" dirty="0">
                <a:solidFill>
                  <a:schemeClr val="tx1"/>
                </a:solidFill>
              </a:rPr>
              <a:t>и программ отдыха и оздоровления детей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55432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Участие студентов в процессе модернизации педагогического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1" y="2078183"/>
            <a:ext cx="8034689" cy="4096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 Российский </a:t>
            </a:r>
            <a:r>
              <a:rPr lang="ru-RU" sz="2800" dirty="0">
                <a:solidFill>
                  <a:schemeClr val="tx1"/>
                </a:solidFill>
              </a:rPr>
              <a:t>студенческий педагогический слёт 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>
                <a:solidFill>
                  <a:schemeClr val="tx1"/>
                </a:solidFill>
              </a:rPr>
              <a:t>Ярославль, 2017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</a:p>
          <a:p>
            <a:pPr>
              <a:buFontTx/>
              <a:buChar char="-"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 Всероссийский </a:t>
            </a:r>
            <a:r>
              <a:rPr lang="ru-RU" sz="2800" dirty="0">
                <a:solidFill>
                  <a:schemeClr val="tx1"/>
                </a:solidFill>
              </a:rPr>
              <a:t>студенческий форум «Профессии и профессионалы будущего» (Ярославль, 2017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 Российское </a:t>
            </a:r>
            <a:r>
              <a:rPr lang="ru-RU" sz="2800" dirty="0">
                <a:solidFill>
                  <a:schemeClr val="tx1"/>
                </a:solidFill>
              </a:rPr>
              <a:t>студенческое педагогическое </a:t>
            </a:r>
            <a:r>
              <a:rPr lang="ru-RU" sz="2800" dirty="0" smtClean="0">
                <a:solidFill>
                  <a:schemeClr val="tx1"/>
                </a:solidFill>
              </a:rPr>
              <a:t>движение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1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6604"/>
            <a:ext cx="9144000" cy="17468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Кадровый потенциал системы подготовки и повышения квалификации педагогических кадров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2040338"/>
            <a:ext cx="8151066" cy="4152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проведение </a:t>
            </a:r>
            <a:r>
              <a:rPr lang="ru-RU" sz="2400" dirty="0">
                <a:solidFill>
                  <a:schemeClr val="tx1"/>
                </a:solidFill>
              </a:rPr>
              <a:t>исследований в области дидактики педагогического </a:t>
            </a:r>
            <a:r>
              <a:rPr lang="ru-RU" sz="2400" dirty="0" smtClean="0">
                <a:solidFill>
                  <a:schemeClr val="tx1"/>
                </a:solidFill>
              </a:rPr>
              <a:t>образования </a:t>
            </a:r>
            <a:r>
              <a:rPr lang="ru-RU" sz="2400" smtClean="0">
                <a:solidFill>
                  <a:schemeClr val="tx1"/>
                </a:solidFill>
              </a:rPr>
              <a:t>под патронатом РАО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«внутрифирменные» </a:t>
            </a:r>
            <a:r>
              <a:rPr lang="ru-RU" sz="2400" dirty="0">
                <a:solidFill>
                  <a:schemeClr val="tx1"/>
                </a:solidFill>
              </a:rPr>
              <a:t>программы повышения квалификации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семинар </a:t>
            </a:r>
            <a:r>
              <a:rPr lang="ru-RU" sz="2400" dirty="0">
                <a:solidFill>
                  <a:schemeClr val="tx1"/>
                </a:solidFill>
              </a:rPr>
              <a:t>ЯГПУ «Региональные аспекты государственной образовательной политики» (2017/2018 уч. год)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семинар </a:t>
            </a:r>
            <a:r>
              <a:rPr lang="ru-RU" sz="2400" dirty="0">
                <a:solidFill>
                  <a:schemeClr val="tx1"/>
                </a:solidFill>
              </a:rPr>
              <a:t>ЯГПУ «Актуальные вопросы дидактики педагогического образования» (2018 год)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инициирование постояннодействующего </a:t>
            </a:r>
            <a:r>
              <a:rPr lang="ru-RU" sz="2400" dirty="0" err="1" smtClean="0">
                <a:solidFill>
                  <a:schemeClr val="tx1"/>
                </a:solidFill>
              </a:rPr>
              <a:t>вебинара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для преподавателей СПО и ВО под патронатом ФУМО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инициирование проекта «Педагогический Сириус»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6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3611" y="4162926"/>
            <a:ext cx="8085221" cy="312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7" y="0"/>
            <a:ext cx="739276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33294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203651"/>
                </a:solidFill>
              </a:rPr>
              <a:t>«Ударная группа высших педагогических учебных заведений [и представлении </a:t>
            </a:r>
            <a:r>
              <a:rPr lang="en-US" sz="4000" b="1" dirty="0">
                <a:solidFill>
                  <a:srgbClr val="203651"/>
                </a:solidFill>
              </a:rPr>
              <a:t/>
            </a:r>
            <a:br>
              <a:rPr lang="en-US" sz="4000" b="1" dirty="0">
                <a:solidFill>
                  <a:srgbClr val="203651"/>
                </a:solidFill>
              </a:rPr>
            </a:br>
            <a:r>
              <a:rPr lang="ru-RU" sz="4000" b="1" dirty="0">
                <a:solidFill>
                  <a:srgbClr val="203651"/>
                </a:solidFill>
              </a:rPr>
              <a:t>для них 4500 пайков]»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3075" y="4355869"/>
            <a:ext cx="6259485" cy="1238596"/>
          </a:xfrm>
        </p:spPr>
        <p:txBody>
          <a:bodyPr/>
          <a:lstStyle/>
          <a:p>
            <a:pPr algn="r"/>
            <a:r>
              <a:rPr lang="ru-RU" sz="2400" dirty="0">
                <a:solidFill>
                  <a:srgbClr val="203651"/>
                </a:solidFill>
              </a:rPr>
              <a:t>Постановление Совета Народных комиссаров от 4 декабря 1920 г.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5754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Контексты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400" b="1" dirty="0">
                <a:solidFill>
                  <a:schemeClr val="tx1"/>
                </a:solidFill>
              </a:rPr>
              <a:t>формирования системы непрерывного педагогического образования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2622884"/>
            <a:ext cx="8034689" cy="357040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образовательный </a:t>
            </a:r>
            <a:r>
              <a:rPr lang="ru-RU" sz="2400" dirty="0">
                <a:solidFill>
                  <a:schemeClr val="tx1"/>
                </a:solidFill>
              </a:rPr>
              <a:t>комплекс региона </a:t>
            </a:r>
            <a:r>
              <a:rPr lang="ru-RU" sz="2400" dirty="0" smtClean="0">
                <a:solidFill>
                  <a:schemeClr val="tx1"/>
                </a:solidFill>
              </a:rPr>
              <a:t>– новая </a:t>
            </a:r>
            <a:r>
              <a:rPr lang="ru-RU" sz="2400" dirty="0">
                <a:solidFill>
                  <a:schemeClr val="tx1"/>
                </a:solidFill>
              </a:rPr>
              <a:t>межуровневая модель управления в сфере образования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2400" dirty="0">
                <a:solidFill>
                  <a:schemeClr val="tx1"/>
                </a:solidFill>
              </a:rPr>
              <a:t>системы непрерывного педагогического образования –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одно из направлений совершенствования управления развитием кадрового потенциала сферы </a:t>
            </a:r>
            <a:r>
              <a:rPr lang="ru-RU" sz="2400" dirty="0" smtClean="0">
                <a:solidFill>
                  <a:schemeClr val="tx1"/>
                </a:solidFill>
              </a:rPr>
              <a:t>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57544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Новые подходы в управлении региональной системой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2346158"/>
            <a:ext cx="8034689" cy="3847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</a:rPr>
              <a:t>Управление </a:t>
            </a:r>
            <a:r>
              <a:rPr lang="ru-RU" sz="2400" b="1" dirty="0">
                <a:solidFill>
                  <a:schemeClr val="tx1"/>
                </a:solidFill>
              </a:rPr>
              <a:t>образовательным пространством </a:t>
            </a:r>
            <a:r>
              <a:rPr lang="ru-RU" sz="2400" dirty="0">
                <a:solidFill>
                  <a:schemeClr val="tx1"/>
                </a:solidFill>
              </a:rPr>
              <a:t>как совокупностью образовательных программ, реализуемых организациями на определенной территории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</a:rPr>
              <a:t>Управление </a:t>
            </a:r>
            <a:r>
              <a:rPr lang="ru-RU" sz="2400" b="1" dirty="0">
                <a:solidFill>
                  <a:schemeClr val="tx1"/>
                </a:solidFill>
              </a:rPr>
              <a:t>образовательными </a:t>
            </a:r>
            <a:r>
              <a:rPr lang="ru-RU" sz="2400" b="1" dirty="0" smtClean="0">
                <a:solidFill>
                  <a:schemeClr val="tx1"/>
                </a:solidFill>
              </a:rPr>
              <a:t>округами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(согласованное </a:t>
            </a:r>
            <a:r>
              <a:rPr lang="ru-RU" sz="2400" dirty="0">
                <a:solidFill>
                  <a:schemeClr val="tx1"/>
                </a:solidFill>
              </a:rPr>
              <a:t>проектирование образовательных программ функционально связанных и территориально приближенных образовательных </a:t>
            </a:r>
            <a:r>
              <a:rPr lang="ru-RU" sz="2400" dirty="0" smtClean="0">
                <a:solidFill>
                  <a:schemeClr val="tx1"/>
                </a:solidFill>
              </a:rPr>
              <a:t>организаций)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260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Новая </a:t>
            </a:r>
            <a:r>
              <a:rPr lang="ru-RU" sz="4000" b="1" dirty="0">
                <a:solidFill>
                  <a:schemeClr val="tx1"/>
                </a:solidFill>
              </a:rPr>
              <a:t>модель межуровневого </a:t>
            </a:r>
            <a:r>
              <a:rPr lang="ru-RU" sz="4000" b="1" dirty="0" smtClean="0">
                <a:solidFill>
                  <a:schemeClr val="tx1"/>
                </a:solidFill>
              </a:rPr>
              <a:t>управления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1868956"/>
            <a:ext cx="8034689" cy="43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Региональный </a:t>
            </a:r>
            <a:r>
              <a:rPr lang="ru-RU" sz="2400" dirty="0">
                <a:solidFill>
                  <a:schemeClr val="tx1"/>
                </a:solidFill>
              </a:rPr>
              <a:t>комплекс непрерывного педагогического образования как договорное пространство институтов подготовки, повышения квалификации педагогических кадров и органов управления образованием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Стратегический </a:t>
            </a:r>
            <a:r>
              <a:rPr lang="ru-RU" sz="2400" dirty="0">
                <a:solidFill>
                  <a:schemeClr val="tx1"/>
                </a:solidFill>
              </a:rPr>
              <a:t>совет регионального комплекса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Центр </a:t>
            </a:r>
            <a:r>
              <a:rPr lang="ru-RU" sz="2400" dirty="0">
                <a:solidFill>
                  <a:schemeClr val="tx1"/>
                </a:solidFill>
              </a:rPr>
              <a:t>непрерывного педагогического образования как проектный офис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Ежегодный </a:t>
            </a:r>
            <a:r>
              <a:rPr lang="ru-RU" sz="2400" dirty="0">
                <a:solidFill>
                  <a:schemeClr val="tx1"/>
                </a:solidFill>
              </a:rPr>
              <a:t>доклад о состоянии и прогнозе кадрового обеспечения </a:t>
            </a:r>
            <a:r>
              <a:rPr lang="ru-RU" sz="2400" dirty="0" smtClean="0">
                <a:solidFill>
                  <a:schemeClr val="tx1"/>
                </a:solidFill>
              </a:rPr>
              <a:t>региональной </a:t>
            </a:r>
            <a:r>
              <a:rPr lang="ru-RU" sz="2400" dirty="0">
                <a:solidFill>
                  <a:schemeClr val="tx1"/>
                </a:solidFill>
              </a:rPr>
              <a:t>системы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6842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Прогноз потребности в кадрах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702" y="1687484"/>
            <a:ext cx="7980219" cy="4505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Основания прогноза: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анализ возрастной структуры педагогических работников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анализ скрытых вакансий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анализ привлечения к работе специалистов, не имеющих высшего </a:t>
            </a:r>
            <a:r>
              <a:rPr lang="ru-RU" sz="2400" dirty="0" smtClean="0">
                <a:solidFill>
                  <a:srgbClr val="203651"/>
                </a:solidFill>
              </a:rPr>
              <a:t>педагогического образования, и специалистов, не имеющих профильного образования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4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6842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Прогноз потребности в кадрах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232" y="1335505"/>
            <a:ext cx="8034689" cy="48577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Уточнение ролевых функций педагогических работников и их компетенций в образовательных системах разного </a:t>
            </a:r>
            <a:r>
              <a:rPr lang="ru-RU" sz="2400" dirty="0" smtClean="0">
                <a:solidFill>
                  <a:schemeClr val="tx1"/>
                </a:solidFill>
              </a:rPr>
              <a:t>уровня (образовательная </a:t>
            </a:r>
            <a:r>
              <a:rPr lang="ru-RU" sz="2400" dirty="0">
                <a:solidFill>
                  <a:schemeClr val="tx1"/>
                </a:solidFill>
              </a:rPr>
              <a:t>организация, образовательный округ, муниципальное </a:t>
            </a:r>
            <a:r>
              <a:rPr lang="ru-RU" sz="2400" dirty="0" smtClean="0">
                <a:solidFill>
                  <a:schemeClr val="tx1"/>
                </a:solidFill>
              </a:rPr>
              <a:t>образование):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Руководитель </a:t>
            </a:r>
            <a:r>
              <a:rPr lang="ru-RU" sz="2400" b="1" dirty="0">
                <a:solidFill>
                  <a:schemeClr val="tx1"/>
                </a:solidFill>
              </a:rPr>
              <a:t>образовательного округа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Учитель-методист </a:t>
            </a:r>
            <a:r>
              <a:rPr lang="ru-RU" sz="2400" dirty="0" smtClean="0">
                <a:solidFill>
                  <a:schemeClr val="tx1"/>
                </a:solidFill>
              </a:rPr>
              <a:t>(например, исследователь </a:t>
            </a:r>
            <a:r>
              <a:rPr lang="ru-RU" sz="2400" dirty="0">
                <a:solidFill>
                  <a:schemeClr val="tx1"/>
                </a:solidFill>
              </a:rPr>
              <a:t>проблемных педагогических ситуаций, методист с углубленной академической подготовкой по актуальному вопросу предметной области, например, </a:t>
            </a:r>
            <a:r>
              <a:rPr lang="ru-RU" sz="2400" dirty="0" smtClean="0">
                <a:solidFill>
                  <a:schemeClr val="tx1"/>
                </a:solidFill>
              </a:rPr>
              <a:t>«Публичная история»)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Учитель-консультант </a:t>
            </a:r>
            <a:r>
              <a:rPr lang="ru-RU" sz="2400" b="1" dirty="0">
                <a:solidFill>
                  <a:schemeClr val="tx1"/>
                </a:solidFill>
              </a:rPr>
              <a:t>по работе с отдельными категориями </a:t>
            </a:r>
            <a:r>
              <a:rPr lang="ru-RU" sz="2400" b="1" dirty="0" smtClean="0">
                <a:solidFill>
                  <a:schemeClr val="tx1"/>
                </a:solidFill>
              </a:rPr>
              <a:t>обучающихся </a:t>
            </a:r>
            <a:r>
              <a:rPr lang="ru-RU" sz="2400" dirty="0" smtClean="0">
                <a:solidFill>
                  <a:schemeClr val="tx1"/>
                </a:solidFill>
              </a:rPr>
              <a:t>(дети-мигранты</a:t>
            </a:r>
            <a:r>
              <a:rPr lang="ru-RU" sz="2400" dirty="0">
                <a:solidFill>
                  <a:schemeClr val="tx1"/>
                </a:solidFill>
              </a:rPr>
              <a:t>, дети, плохо владеющие русским языком, дети с ОВЗ, одаренные дети и др</a:t>
            </a:r>
            <a:r>
              <a:rPr lang="ru-RU" sz="2400" dirty="0" smtClean="0">
                <a:solidFill>
                  <a:schemeClr val="tx1"/>
                </a:solidFill>
              </a:rPr>
              <a:t>.)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Учитель-консультант по отдельным направлениям работы школы </a:t>
            </a:r>
            <a:r>
              <a:rPr lang="ru-RU" sz="2400" dirty="0" smtClean="0">
                <a:solidFill>
                  <a:schemeClr val="tx1"/>
                </a:solidFill>
              </a:rPr>
              <a:t>(например, по работе </a:t>
            </a:r>
            <a:r>
              <a:rPr lang="ru-RU" sz="2400" dirty="0">
                <a:solidFill>
                  <a:schemeClr val="tx1"/>
                </a:solidFill>
              </a:rPr>
              <a:t>с электронными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образовательными </a:t>
            </a:r>
            <a:r>
              <a:rPr lang="ru-RU" sz="2400" dirty="0">
                <a:solidFill>
                  <a:schemeClr val="tx1"/>
                </a:solidFill>
              </a:rPr>
              <a:t>ресурсами и </a:t>
            </a:r>
            <a:r>
              <a:rPr lang="ru-RU" sz="2400" dirty="0" smtClean="0">
                <a:solidFill>
                  <a:schemeClr val="tx1"/>
                </a:solidFill>
              </a:rPr>
              <a:t>др.)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2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260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Мониторинг компетентностных дефицитов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1753984"/>
            <a:ext cx="7863841" cy="44888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инвентаризация </a:t>
            </a:r>
            <a:r>
              <a:rPr lang="ru-RU" sz="2400" dirty="0">
                <a:solidFill>
                  <a:schemeClr val="tx1"/>
                </a:solidFill>
              </a:rPr>
              <a:t>и анализ </a:t>
            </a:r>
            <a:r>
              <a:rPr lang="ru-RU" sz="2400" dirty="0" smtClean="0">
                <a:solidFill>
                  <a:schemeClr val="tx1"/>
                </a:solidFill>
              </a:rPr>
              <a:t>существующих инструментов </a:t>
            </a:r>
            <a:r>
              <a:rPr lang="ru-RU" sz="2400" dirty="0">
                <a:solidFill>
                  <a:schemeClr val="tx1"/>
                </a:solidFill>
              </a:rPr>
              <a:t>оценки профессиональных компетенций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итоговая </a:t>
            </a:r>
            <a:r>
              <a:rPr lang="ru-RU" sz="2400" dirty="0">
                <a:solidFill>
                  <a:schemeClr val="tx1"/>
                </a:solidFill>
              </a:rPr>
              <a:t>аттестация выпускников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>
                <a:solidFill>
                  <a:schemeClr val="tx1"/>
                </a:solidFill>
              </a:rPr>
              <a:t>а</a:t>
            </a:r>
            <a:r>
              <a:rPr lang="ru-RU" sz="2400" dirty="0" smtClean="0">
                <a:solidFill>
                  <a:schemeClr val="tx1"/>
                </a:solidFill>
              </a:rPr>
              <a:t>ттестация </a:t>
            </a:r>
            <a:r>
              <a:rPr lang="ru-RU" sz="2400" dirty="0">
                <a:solidFill>
                  <a:schemeClr val="tx1"/>
                </a:solidFill>
              </a:rPr>
              <a:t>педагогических </a:t>
            </a:r>
            <a:r>
              <a:rPr lang="ru-RU" sz="2400" dirty="0" smtClean="0">
                <a:solidFill>
                  <a:schemeClr val="tx1"/>
                </a:solidFill>
              </a:rPr>
              <a:t>работников (в том числе апробируемые новые модели аттестации)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уровневая оценка профессиональной компетентности учителей русского языка и математики (2017 г.)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модернизация </a:t>
            </a:r>
            <a:r>
              <a:rPr lang="ru-RU" sz="2400" dirty="0">
                <a:solidFill>
                  <a:schemeClr val="tx1"/>
                </a:solidFill>
              </a:rPr>
              <a:t>существующих инструментов и построение единой системы оценки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становление </a:t>
            </a:r>
            <a:r>
              <a:rPr lang="ru-RU" sz="2400" dirty="0">
                <a:solidFill>
                  <a:schemeClr val="tx1"/>
                </a:solidFill>
              </a:rPr>
              <a:t>практики квалификационного экзамена </a:t>
            </a:r>
            <a:r>
              <a:rPr lang="ru-RU" sz="2400" dirty="0" smtClean="0">
                <a:solidFill>
                  <a:schemeClr val="tx1"/>
                </a:solidFill>
              </a:rPr>
              <a:t>выпускников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9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0080" y="1612669"/>
            <a:ext cx="7863840" cy="24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2606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Актуализация </a:t>
            </a:r>
            <a:r>
              <a:rPr lang="ru-RU" sz="4000" b="1" dirty="0" err="1">
                <a:solidFill>
                  <a:schemeClr val="tx1"/>
                </a:solidFill>
              </a:rPr>
              <a:t>компетентностных</a:t>
            </a:r>
            <a:r>
              <a:rPr lang="ru-RU" sz="4000" b="1" dirty="0">
                <a:solidFill>
                  <a:schemeClr val="tx1"/>
                </a:solidFill>
              </a:rPr>
              <a:t> дефицитов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2105526"/>
            <a:ext cx="7971905" cy="4087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Возможные группы дефицитов:</a:t>
            </a:r>
            <a:endParaRPr lang="ru-RU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тотальная </a:t>
            </a:r>
            <a:r>
              <a:rPr lang="ru-RU" sz="2400" dirty="0">
                <a:solidFill>
                  <a:schemeClr val="tx1"/>
                </a:solidFill>
              </a:rPr>
              <a:t>готовность </a:t>
            </a:r>
            <a:r>
              <a:rPr lang="ru-RU" sz="2400" dirty="0" smtClean="0">
                <a:solidFill>
                  <a:schemeClr val="tx1"/>
                </a:solidFill>
              </a:rPr>
              <a:t>педагогов к </a:t>
            </a:r>
            <a:r>
              <a:rPr lang="ru-RU" sz="2400" dirty="0">
                <a:solidFill>
                  <a:schemeClr val="tx1"/>
                </a:solidFill>
              </a:rPr>
              <a:t>решению новых задач, например, реализация новых стандартов, внедрение новых УМК и др.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учителя </a:t>
            </a:r>
            <a:r>
              <a:rPr lang="ru-RU" sz="2400" dirty="0">
                <a:solidFill>
                  <a:schemeClr val="tx1"/>
                </a:solidFill>
              </a:rPr>
              <a:t>школ, работающих в сложных социальных контекстах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учителя </a:t>
            </a:r>
            <a:r>
              <a:rPr lang="ru-RU" sz="2400" dirty="0">
                <a:solidFill>
                  <a:schemeClr val="tx1"/>
                </a:solidFill>
              </a:rPr>
              <a:t>школ, обучающиеся которых допускают типичные ошибки при изучении отдельных предметов и др.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87" y="5279286"/>
            <a:ext cx="1263066" cy="1171700"/>
          </a:xfrm>
          <a:prstGeom prst="rect">
            <a:avLst/>
          </a:prstGeom>
          <a:effectLst>
            <a:reflection blurRad="876300" stA="0" endPos="65000" dist="508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261061" y="6399701"/>
            <a:ext cx="6941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Ярославская область: непрерывное педагогическое образование</a:t>
            </a:r>
            <a:endParaRPr lang="ru-RU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6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6">
      <a:dk1>
        <a:srgbClr val="203651"/>
      </a:dk1>
      <a:lt1>
        <a:sysClr val="window" lastClr="FFFFFF"/>
      </a:lt1>
      <a:dk2>
        <a:srgbClr val="203651"/>
      </a:dk2>
      <a:lt2>
        <a:srgbClr val="FFFFFF"/>
      </a:lt2>
      <a:accent1>
        <a:srgbClr val="CC9F62"/>
      </a:accent1>
      <a:accent2>
        <a:srgbClr val="203651"/>
      </a:accent2>
      <a:accent3>
        <a:srgbClr val="203651"/>
      </a:accent3>
      <a:accent4>
        <a:srgbClr val="7F8FA9"/>
      </a:accent4>
      <a:accent5>
        <a:srgbClr val="203651"/>
      </a:accent5>
      <a:accent6>
        <a:srgbClr val="9D90A0"/>
      </a:accent6>
      <a:hlink>
        <a:srgbClr val="9454C3"/>
      </a:hlink>
      <a:folHlink>
        <a:srgbClr val="3EBBF0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632</TotalTime>
  <Words>675</Words>
  <Application>Microsoft Office PowerPoint</Application>
  <PresentationFormat>Экран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Candara</vt:lpstr>
      <vt:lpstr>Garamond</vt:lpstr>
      <vt:lpstr>Ретро</vt:lpstr>
      <vt:lpstr>Ярославская область: формирование системы непрерывного педагогического образования</vt:lpstr>
      <vt:lpstr>«Ударная группа высших педагогических учебных заведений [и представлении  для них 4500 пайков]»</vt:lpstr>
      <vt:lpstr>Контексты формирования системы непрерывного педагогического образования</vt:lpstr>
      <vt:lpstr>Новые подходы в управлении региональной системой образования</vt:lpstr>
      <vt:lpstr>Новая модель межуровневого управления</vt:lpstr>
      <vt:lpstr>Прогноз потребности в кадрах</vt:lpstr>
      <vt:lpstr>Прогноз потребности в кадрах</vt:lpstr>
      <vt:lpstr>Мониторинг компетентностных дефицитов</vt:lpstr>
      <vt:lpstr>Актуализация компетентностных дефицитов</vt:lpstr>
      <vt:lpstr>Прогноз потребностей в кадрах</vt:lpstr>
      <vt:lpstr>Преемственность программ  СПО и ВО</vt:lpstr>
      <vt:lpstr>Совершенствование допрофессиональной подготовки</vt:lpstr>
      <vt:lpstr>Участие студентов в процессе модернизации педагогического образования</vt:lpstr>
      <vt:lpstr>Кадровый потенциал системы подготовки и повышения квалификации педагогических кадров</vt:lpstr>
      <vt:lpstr>Презентация PowerPoint</vt:lpstr>
    </vt:vector>
  </TitlesOfParts>
  <Company>ЯГПУ им. К.Д. Ушинского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 В. Энзельдт</dc:creator>
  <cp:lastModifiedBy>Пользователь</cp:lastModifiedBy>
  <cp:revision>42</cp:revision>
  <dcterms:created xsi:type="dcterms:W3CDTF">2017-06-05T06:07:31Z</dcterms:created>
  <dcterms:modified xsi:type="dcterms:W3CDTF">2018-04-26T10:34:07Z</dcterms:modified>
</cp:coreProperties>
</file>