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57" r:id="rId3"/>
    <p:sldId id="264" r:id="rId4"/>
    <p:sldId id="262" r:id="rId5"/>
    <p:sldId id="265" r:id="rId6"/>
    <p:sldId id="266" r:id="rId7"/>
    <p:sldId id="263" r:id="rId8"/>
    <p:sldId id="268" r:id="rId9"/>
    <p:sldId id="267" r:id="rId10"/>
    <p:sldId id="270" r:id="rId11"/>
    <p:sldId id="271" r:id="rId12"/>
    <p:sldId id="278" r:id="rId13"/>
    <p:sldId id="269" r:id="rId14"/>
    <p:sldId id="259" r:id="rId15"/>
    <p:sldId id="261" r:id="rId16"/>
    <p:sldId id="274" r:id="rId17"/>
    <p:sldId id="275" r:id="rId18"/>
    <p:sldId id="276" r:id="rId19"/>
    <p:sldId id="277" r:id="rId20"/>
    <p:sldId id="279" r:id="rId21"/>
    <p:sldId id="280" r:id="rId22"/>
    <p:sldId id="258" r:id="rId2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A52C36"/>
    <a:srgbClr val="DFDDDD"/>
    <a:srgbClr val="0000FF"/>
    <a:srgbClr val="333F4F"/>
    <a:srgbClr val="A32D35"/>
    <a:srgbClr val="B9D4E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C2C76-893C-48BA-BEA6-6145FBE49F3F}" type="datetimeFigureOut">
              <a:rPr lang="ru-RU"/>
              <a:pPr>
                <a:defRPr/>
              </a:pPr>
              <a:t>27.04.2017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5A4F6-4CFE-4EB9-ADEC-FCA13776C8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C6844-5B47-450D-845A-065B052DDC31}" type="datetimeFigureOut">
              <a:rPr lang="ru-RU"/>
              <a:pPr>
                <a:defRPr/>
              </a:pPr>
              <a:t>27.04.2017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42A8D-AC15-41F0-8909-9AC157D68B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9EF3A-2D61-47B0-9B7D-3525AEB57C84}" type="datetimeFigureOut">
              <a:rPr lang="ru-RU"/>
              <a:pPr>
                <a:defRPr/>
              </a:pPr>
              <a:t>27.04.2017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F629E-E291-4DCC-9756-76BC3BB298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7860B-BF41-46AE-8656-396701CC9505}" type="datetimeFigureOut">
              <a:rPr lang="ru-RU"/>
              <a:pPr>
                <a:defRPr/>
              </a:pPr>
              <a:t>27.04.2017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B2003-0DF2-40E6-B17A-6E770DFC74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E434D-C3C8-4E22-8758-F8F7B0AF32B6}" type="datetimeFigureOut">
              <a:rPr lang="ru-RU"/>
              <a:pPr>
                <a:defRPr/>
              </a:pPr>
              <a:t>27.04.2017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89596-CC2C-4639-8A93-BBF9DBF96C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F5F26-8571-42C5-942B-BD4C279820A5}" type="datetimeFigureOut">
              <a:rPr lang="ru-RU"/>
              <a:pPr>
                <a:defRPr/>
              </a:pPr>
              <a:t>27.04.2017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179A1-9877-4824-8F27-115B2A204C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9555B-A584-4BCF-8636-A1796B3E446A}" type="datetimeFigureOut">
              <a:rPr lang="ru-RU"/>
              <a:pPr>
                <a:defRPr/>
              </a:pPr>
              <a:t>27.04.2017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95520-2E8A-4B89-885F-0FD429BD7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0D38F-D7C8-4347-99AF-8A2F429AEDF4}" type="datetimeFigureOut">
              <a:rPr lang="ru-RU"/>
              <a:pPr>
                <a:defRPr/>
              </a:pPr>
              <a:t>27.04.2017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518C7-0843-463C-AA5B-A928246C9C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4A997-A5EF-4F8B-A1AE-D09BB1D64F4D}" type="datetimeFigureOut">
              <a:rPr lang="ru-RU"/>
              <a:pPr>
                <a:defRPr/>
              </a:pPr>
              <a:t>27.04.2017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13918-51E5-44F1-A5CB-9018013AB8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C588C-705C-4366-BD53-3C3CF47363B5}" type="datetimeFigureOut">
              <a:rPr lang="ru-RU"/>
              <a:pPr>
                <a:defRPr/>
              </a:pPr>
              <a:t>27.04.2017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8386F-0A9D-465B-802C-75D02E4844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F1359-2547-4E27-8F9E-F924CCF62464}" type="datetimeFigureOut">
              <a:rPr lang="ru-RU"/>
              <a:pPr>
                <a:defRPr/>
              </a:pPr>
              <a:t>27.04.2017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D7281-A0A7-45B3-8597-A113D57453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B1AE4-E22B-4E39-A3E6-6C86E12023A1}" type="datetimeFigureOut">
              <a:rPr lang="ru-RU"/>
              <a:pPr>
                <a:defRPr/>
              </a:pPr>
              <a:t>27.04.2017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B3A6B-C2D4-4E98-82D0-D3237BF3E8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C273C-BFC9-4781-A8AD-51A670ED19CF}" type="datetimeFigureOut">
              <a:rPr lang="ru-RU"/>
              <a:pPr>
                <a:defRPr/>
              </a:pPr>
              <a:t>27.04.2017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83A8A-1420-4D83-ADAA-B452CC88DF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B8948-39E9-4190-B834-C51C6C2A111D}" type="datetimeFigureOut">
              <a:rPr lang="ru-RU"/>
              <a:pPr>
                <a:defRPr/>
              </a:pPr>
              <a:t>27.04.2017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92D7-8E6B-492E-A174-60D9EBE84D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4E2F9-4691-4BFD-98E3-E9AA27DA6AB4}" type="datetimeFigureOut">
              <a:rPr lang="ru-RU"/>
              <a:pPr>
                <a:defRPr/>
              </a:pPr>
              <a:t>27.04.2017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09928-F7FE-42AC-8653-99BE80F359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FDFD5-25FD-48A7-A1D6-9A203EF5CD0C}" type="datetimeFigureOut">
              <a:rPr lang="ru-RU"/>
              <a:pPr>
                <a:defRPr/>
              </a:pPr>
              <a:t>27.04.2017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DCD5E-120C-4433-8A6C-09AF3FEF13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B95C6-AB47-4586-9B3C-9ABC797DB45E}" type="datetimeFigureOut">
              <a:rPr lang="ru-RU"/>
              <a:pPr>
                <a:defRPr/>
              </a:pPr>
              <a:t>27.04.2017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871F1-0EEA-4035-9556-6CE90F9B79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79A07-700C-407D-A302-BD3D624C07B3}" type="datetimeFigureOut">
              <a:rPr lang="ru-RU"/>
              <a:pPr>
                <a:defRPr/>
              </a:pPr>
              <a:t>27.04.2017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975FE-C5DB-42ED-93D6-71B469B04F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D6A41-0840-4C17-B99B-891FBD3E6DF9}" type="datetimeFigureOut">
              <a:rPr lang="ru-RU"/>
              <a:pPr>
                <a:defRPr/>
              </a:pPr>
              <a:t>27.04.2017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C34F1-5C3F-408F-8559-6DCB7B5CB6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8658B-2DED-4404-A40A-DFD217F11B26}" type="datetimeFigureOut">
              <a:rPr lang="ru-RU"/>
              <a:pPr>
                <a:defRPr/>
              </a:pPr>
              <a:t>27.04.2017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36453-7906-424B-BF5C-4FA916B403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92D9F-0BE8-491F-8BAB-1DE0BEB8F8EA}" type="datetimeFigureOut">
              <a:rPr lang="ru-RU"/>
              <a:pPr>
                <a:defRPr/>
              </a:pPr>
              <a:t>27.04.2017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B703A-243F-4627-ABC7-6ACD234FE7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5A231-7C8C-4AE0-89B6-9859958C9C9D}" type="datetimeFigureOut">
              <a:rPr lang="ru-RU"/>
              <a:pPr>
                <a:defRPr/>
              </a:pPr>
              <a:t>27.04.2017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AA075-4B5C-4999-917B-303F17C74F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6BB94F-76B8-42D0-A19D-4C1871C180D8}" type="datetimeFigureOut">
              <a:rPr lang="ru-RU"/>
              <a:pPr>
                <a:defRPr/>
              </a:pPr>
              <a:t>27.04.2017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7035F4-9A87-4058-B356-B207EDCF79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9FEF93-FB7A-4D71-B5F2-DE2E37C6C4A4}" type="datetimeFigureOut">
              <a:rPr lang="ru-RU"/>
              <a:pPr>
                <a:defRPr/>
              </a:pPr>
              <a:t>27.04.2017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4D8370-563C-4654-BB63-37E302F08F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Georgia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52;&#1086;&#1076;&#1077;&#1083;&#1100;%201_&#1057;&#1064;%20&#1075;&#1086;&#1088;&#1086;&#1076;.doc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52;&#1086;&#1076;&#1077;&#1083;&#1100;%202_&#1043;&#1080;&#1084;&#1085;&#1072;&#1079;&#1080;&#1103;.doc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052;&#1086;&#1076;&#1077;&#1083;&#1100;%203_&#1050;&#1091;&#1088;&#1080;&#1094;&#1099;&#1085;&#1072;%20&#1048;&#1085;&#1092;&#1086;&#1075;&#1088;&#1072;&#1092;&#1080;&#1082;&#1072;.doc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gosreestr.ru/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/>
          </p:cNvSpPr>
          <p:nvPr/>
        </p:nvSpPr>
        <p:spPr bwMode="auto">
          <a:xfrm>
            <a:off x="0" y="0"/>
            <a:ext cx="12192000" cy="1079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62000">
                <a:srgbClr val="E7E6E6"/>
              </a:gs>
              <a:gs pos="92000">
                <a:srgbClr val="D0CECE"/>
              </a:gs>
              <a:gs pos="100000">
                <a:srgbClr val="AFABA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400">
              <a:solidFill>
                <a:srgbClr val="A52C36"/>
              </a:solidFill>
              <a:cs typeface="Times New Roman" pitchFamily="18" charset="0"/>
            </a:endParaRPr>
          </a:p>
        </p:txBody>
      </p:sp>
      <p:sp>
        <p:nvSpPr>
          <p:cNvPr id="25603" name="Заголовок 1"/>
          <p:cNvSpPr>
            <a:spLocks/>
          </p:cNvSpPr>
          <p:nvPr/>
        </p:nvSpPr>
        <p:spPr bwMode="auto">
          <a:xfrm>
            <a:off x="1482725" y="0"/>
            <a:ext cx="10709275" cy="1079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62000">
                <a:srgbClr val="E7E6E6"/>
              </a:gs>
              <a:gs pos="92000">
                <a:srgbClr val="D0CECE"/>
              </a:gs>
              <a:gs pos="100000">
                <a:srgbClr val="AFABA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000">
                <a:solidFill>
                  <a:srgbClr val="A52C36"/>
                </a:solidFill>
                <a:cs typeface="Times New Roman" pitchFamily="18" charset="0"/>
              </a:rPr>
              <a:t>Государственное автономное учреждение дополнительного профессионального образования Ярославской области «Институт развития образования»</a:t>
            </a:r>
          </a:p>
        </p:txBody>
      </p:sp>
      <p:pic>
        <p:nvPicPr>
          <p:cNvPr id="25604" name="Объект 4"/>
          <p:cNvPicPr preferRelativeResize="0">
            <a:picLocks/>
          </p:cNvPicPr>
          <p:nvPr/>
        </p:nvPicPr>
        <p:blipFill>
          <a:blip r:embed="rId2"/>
          <a:srcRect l="7364" t="5620" r="8138" b="10851"/>
          <a:stretch>
            <a:fillRect/>
          </a:stretch>
        </p:blipFill>
        <p:spPr bwMode="auto">
          <a:xfrm>
            <a:off x="309563" y="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11"/>
          <p:cNvSpPr>
            <a:spLocks noGrp="1"/>
          </p:cNvSpPr>
          <p:nvPr>
            <p:ph type="ctrTitle" idx="4294967295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0000FF"/>
                </a:solidFill>
                <a:latin typeface="Georgia" pitchFamily="18" charset="0"/>
              </a:rPr>
              <a:t>Конструктор содержания технологической подготовки школьников</a:t>
            </a:r>
          </a:p>
        </p:txBody>
      </p:sp>
      <p:sp>
        <p:nvSpPr>
          <p:cNvPr id="25606" name="Rectangle 12"/>
          <p:cNvSpPr>
            <a:spLocks noGrp="1"/>
          </p:cNvSpPr>
          <p:nvPr>
            <p:ph type="subTitle" idx="4294967295"/>
          </p:nvPr>
        </p:nvSpPr>
        <p:spPr>
          <a:xfrm>
            <a:off x="1828800" y="4108450"/>
            <a:ext cx="8534400" cy="1084263"/>
          </a:xfrm>
        </p:spPr>
        <p:txBody>
          <a:bodyPr/>
          <a:lstStyle/>
          <a:p>
            <a:pPr marL="0" indent="0" algn="ctr" eaLnBrk="1" hangingPunct="1">
              <a:buFont typeface="Georgia" pitchFamily="18" charset="0"/>
              <a:buNone/>
            </a:pPr>
            <a:r>
              <a:rPr lang="ru-RU" smtClean="0">
                <a:latin typeface="Georgia" pitchFamily="18" charset="0"/>
              </a:rPr>
              <a:t>Мастер-класс</a:t>
            </a:r>
          </a:p>
          <a:p>
            <a:pPr marL="0" indent="0" algn="ctr" eaLnBrk="1" hangingPunct="1">
              <a:buFont typeface="Georgia" pitchFamily="18" charset="0"/>
              <a:buNone/>
            </a:pPr>
            <a:r>
              <a:rPr lang="ru-RU" smtClean="0">
                <a:latin typeface="Georgia" pitchFamily="18" charset="0"/>
              </a:rPr>
              <a:t>26 апреля 2017 года</a:t>
            </a:r>
          </a:p>
        </p:txBody>
      </p:sp>
      <p:sp>
        <p:nvSpPr>
          <p:cNvPr id="25607" name="Rectangle 13"/>
          <p:cNvSpPr>
            <a:spLocks/>
          </p:cNvSpPr>
          <p:nvPr/>
        </p:nvSpPr>
        <p:spPr bwMode="auto">
          <a:xfrm>
            <a:off x="1050925" y="5634038"/>
            <a:ext cx="10064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Georgia" pitchFamily="18" charset="0"/>
              <a:buNone/>
            </a:pPr>
            <a:r>
              <a:rPr lang="ru-RU" sz="2000"/>
              <a:t>Цамуталина Елена Евгеньевна, доцент кафедры естественно-математических дисциплин ГАУ ДПО ЯО ИРО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79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36151"/>
              </p:ext>
            </p:extLst>
          </p:nvPr>
        </p:nvGraphicFramePr>
        <p:xfrm>
          <a:off x="1045030" y="793523"/>
          <a:ext cx="10691358" cy="5829134"/>
        </p:xfrm>
        <a:graphic>
          <a:graphicData uri="http://schemas.openxmlformats.org/drawingml/2006/table">
            <a:tbl>
              <a:tblPr/>
              <a:tblGrid>
                <a:gridCol w="6535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0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18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01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18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Особенности программ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57" marR="91457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5 кл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57" marR="91457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6 кл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57" marR="91457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7 кл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57" marR="91457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8 кл</a:t>
                      </a:r>
                    </a:p>
                  </a:txBody>
                  <a:tcPr marL="91457" marR="91457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9 кл.</a:t>
                      </a:r>
                    </a:p>
                  </a:txBody>
                  <a:tcPr marL="91457" marR="91457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Базовое содержание (не менее 75% учебного времени)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34</a:t>
                      </a: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Вариативный компонент 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(до 25% учебного времени) может включать: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(34)</a:t>
                      </a: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(34/ 68)</a:t>
                      </a: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>
                          <a:tab pos="227013" algn="l"/>
                        </a:tabLst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модули по 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растениеводству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и/или 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животноводству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(при наличии условий)     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или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34</a:t>
                      </a: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0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>
                          <a:tab pos="227013" algn="l"/>
                        </a:tabLst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модули 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краеведческой направленности 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(освоение технологий промыслов и ремёсел Ярославского края)       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или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3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>
                          <a:tab pos="227013" algn="l"/>
                        </a:tabLst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модули по 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техническому моделированию 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конструированию, электро- , радио-, робототехнике 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и т.д.  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>
                          <a:tab pos="227013" algn="l"/>
                        </a:tabLst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модули по 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черчению и графике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, техническому черчению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2C36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Региональная программа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2C36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2C36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«Технологии отраслей профессиональной деятельности Ярославской области»</a:t>
                      </a: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(34)</a:t>
                      </a: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Всего часов в год: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68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68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68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34/ (34)</a:t>
                      </a: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(34/ 68)</a:t>
                      </a: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4875" name="Rectangle 73"/>
          <p:cNvSpPr>
            <a:spLocks noGrp="1"/>
          </p:cNvSpPr>
          <p:nvPr>
            <p:ph type="title"/>
          </p:nvPr>
        </p:nvSpPr>
        <p:spPr>
          <a:xfrm>
            <a:off x="1279071" y="255588"/>
            <a:ext cx="10515600" cy="522287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solidFill>
                  <a:srgbClr val="333399"/>
                </a:solidFill>
                <a:latin typeface="Georgia" pitchFamily="18" charset="0"/>
              </a:rPr>
              <a:t>Из опыта Ярославской области</a:t>
            </a:r>
          </a:p>
        </p:txBody>
      </p:sp>
      <p:sp>
        <p:nvSpPr>
          <p:cNvPr id="34876" name="Text Box 74"/>
          <p:cNvSpPr txBox="1">
            <a:spLocks noChangeArrowheads="1"/>
          </p:cNvSpPr>
          <p:nvPr/>
        </p:nvSpPr>
        <p:spPr bwMode="auto">
          <a:xfrm rot="-5400000">
            <a:off x="-2013743" y="3594893"/>
            <a:ext cx="506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Вариативное содержание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/>
          <a:srcRect l="15312" t="13834" r="13426" b="6778"/>
          <a:stretch>
            <a:fillRect/>
          </a:stretch>
        </p:blipFill>
        <p:spPr bwMode="auto">
          <a:xfrm>
            <a:off x="1276350" y="73025"/>
            <a:ext cx="9637713" cy="671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113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rgbClr val="333399"/>
                </a:solidFill>
                <a:latin typeface="Georgia" pitchFamily="18" charset="0"/>
              </a:rPr>
              <a:t>Региональная программа</a:t>
            </a:r>
            <a:br>
              <a:rPr lang="ru-RU" sz="2400" smtClean="0">
                <a:solidFill>
                  <a:srgbClr val="333399"/>
                </a:solidFill>
                <a:latin typeface="Georgia" pitchFamily="18" charset="0"/>
              </a:rPr>
            </a:br>
            <a:r>
              <a:rPr lang="ru-RU" sz="2400" smtClean="0">
                <a:solidFill>
                  <a:srgbClr val="333399"/>
                </a:solidFill>
                <a:latin typeface="Georgia" pitchFamily="18" charset="0"/>
              </a:rPr>
              <a:t>«Технологии отраслей профессиональной деятельности Ярославской области»</a:t>
            </a:r>
          </a:p>
        </p:txBody>
      </p:sp>
      <p:graphicFrame>
        <p:nvGraphicFramePr>
          <p:cNvPr id="34968" name="Group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014304"/>
              </p:ext>
            </p:extLst>
          </p:nvPr>
        </p:nvGraphicFramePr>
        <p:xfrm>
          <a:off x="1100138" y="1244600"/>
          <a:ext cx="10774362" cy="5486220"/>
        </p:xfrm>
        <a:graphic>
          <a:graphicData uri="http://schemas.openxmlformats.org/drawingml/2006/table">
            <a:tbl>
              <a:tblPr/>
              <a:tblGrid>
                <a:gridCol w="754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20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2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65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п\п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разделов, модулей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часов (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часов (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город. школы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сел. школы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город. школы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сел. школы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Введение. 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Сферы производства и разделение труда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Технологии индустриального производства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Промышленность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2.1.1.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Машиностроение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2.1.2.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Химическая и нефтехимическая промышленность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2.1.3.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Легкая и пищевая промышленность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2.1.4.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>
                          <a:tab pos="449263" algn="l"/>
                          <a:tab pos="9144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Энергетика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2.1.5.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Промышленность для малого и среднего бизнеса (лесная, деревообрабатывающая, промышленность строительных материалов)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 и логистика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Технологии агропромышленного производства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Технологии социальной сферы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Наука. Культура. Образование.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Туризм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Сфера обслуживания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7813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5973" name="Text Box 153"/>
          <p:cNvSpPr txBox="1">
            <a:spLocks noChangeArrowheads="1"/>
          </p:cNvSpPr>
          <p:nvPr/>
        </p:nvSpPr>
        <p:spPr bwMode="auto">
          <a:xfrm rot="-5400000">
            <a:off x="-2013743" y="3594893"/>
            <a:ext cx="506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Вариативное содержание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3"/>
          <p:cNvSpPr>
            <a:spLocks noGrp="1"/>
          </p:cNvSpPr>
          <p:nvPr>
            <p:ph type="title" idx="4294967295"/>
          </p:nvPr>
        </p:nvSpPr>
        <p:spPr>
          <a:xfrm>
            <a:off x="1196975" y="266700"/>
            <a:ext cx="10652125" cy="744538"/>
          </a:xfrm>
        </p:spPr>
        <p:txBody>
          <a:bodyPr/>
          <a:lstStyle/>
          <a:p>
            <a:pPr algn="ctr" eaLnBrk="1" hangingPunct="1"/>
            <a:r>
              <a:rPr lang="ru-RU" sz="2800" smtClean="0">
                <a:solidFill>
                  <a:srgbClr val="333399"/>
                </a:solidFill>
                <a:latin typeface="Georgia" pitchFamily="18" charset="0"/>
              </a:rPr>
              <a:t>Конструктор содержания </a:t>
            </a:r>
            <a:br>
              <a:rPr lang="ru-RU" sz="2800" smtClean="0">
                <a:solidFill>
                  <a:srgbClr val="333399"/>
                </a:solidFill>
                <a:latin typeface="Georgia" pitchFamily="18" charset="0"/>
              </a:rPr>
            </a:br>
            <a:r>
              <a:rPr lang="ru-RU" sz="2800" smtClean="0">
                <a:solidFill>
                  <a:srgbClr val="333399"/>
                </a:solidFill>
                <a:latin typeface="Georgia" pitchFamily="18" charset="0"/>
              </a:rPr>
              <a:t>технологической подготовки школьников</a:t>
            </a:r>
          </a:p>
        </p:txBody>
      </p:sp>
      <p:graphicFrame>
        <p:nvGraphicFramePr>
          <p:cNvPr id="14612" name="Group 276"/>
          <p:cNvGraphicFramePr>
            <a:graphicFrameLocks noGrp="1"/>
          </p:cNvGraphicFramePr>
          <p:nvPr/>
        </p:nvGraphicFramePr>
        <p:xfrm>
          <a:off x="392113" y="1147763"/>
          <a:ext cx="11406187" cy="5332371"/>
        </p:xfrm>
        <a:graphic>
          <a:graphicData uri="http://schemas.openxmlformats.org/drawingml/2006/table">
            <a:tbl>
              <a:tblPr/>
              <a:tblGrid>
                <a:gridCol w="126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4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13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398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398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ОО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Особенности групп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Урочная деятельность (базовое содержание ПООП ООО 2015)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Внеурочная деятельность (вариативное содержание)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Городская и поселко-вая школа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Неделимые классы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Р1 – Р11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</a:rPr>
                        <a:t>+В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Проектная деятельность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Мастер-классы, курсы (до 17 ч.)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Программы внеурочнй деятельности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Подгруппа 1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Р1, Р2, Р3, Р6, Р7, Р10, Р11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</a:rPr>
                        <a:t>Р8(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sym typeface="Symbol" pitchFamily="18" charset="2"/>
                        </a:rPr>
                        <a:t>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</a:rPr>
                        <a:t>), Р9(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sym typeface="Symbol" pitchFamily="18" charset="2"/>
                        </a:rPr>
                        <a:t>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</a:rPr>
                        <a:t>)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</a:rPr>
                        <a:t>+В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Georgia" pitchFamily="18" charset="0"/>
                        </a:rPr>
                        <a:t>Р4: М1, М2, М3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sym typeface="Symbol" pitchFamily="18" charset="2"/>
                        </a:rPr>
                        <a:t>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Georgia" pitchFamily="18" charset="0"/>
                        </a:rPr>
                        <a:t>Р4: М4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Georgia" pitchFamily="18" charset="0"/>
                        </a:rPr>
                        <a:t>Р5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+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+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+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Подгруппа 2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Georgia" pitchFamily="18" charset="0"/>
                        </a:rPr>
                        <a:t>Р4: М1, М2, М3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sym typeface="Symbol" pitchFamily="18" charset="2"/>
                        </a:rPr>
                        <a:t>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Georgia" pitchFamily="18" charset="0"/>
                        </a:rPr>
                        <a:t>Р4: М4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Georgia" pitchFamily="18" charset="0"/>
                        </a:rPr>
                        <a:t>Р5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+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+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+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70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Сельская и поселко-вая школа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Неделимые классы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Р1 – Р11; 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</a:rPr>
                        <a:t>Р8(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sym typeface="Symbol" pitchFamily="18" charset="2"/>
                        </a:rPr>
                        <a:t>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</a:rPr>
                        <a:t>); Р9(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sym typeface="Symbol" pitchFamily="18" charset="2"/>
                        </a:rPr>
                        <a:t>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</a:rPr>
                        <a:t>)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</a:rPr>
                        <a:t>+В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+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+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+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РВГ 1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Р1, Р2, Р3, Р6, Р7, Р10, Р11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</a:rPr>
                        <a:t>Р8(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sym typeface="Symbol" pitchFamily="18" charset="2"/>
                        </a:rPr>
                        <a:t>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</a:rPr>
                        <a:t>); Р9(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sym typeface="Symbol" pitchFamily="18" charset="2"/>
                        </a:rPr>
                        <a:t>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</a:rPr>
                        <a:t>)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</a:rPr>
                        <a:t>+В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Georgia" pitchFamily="18" charset="0"/>
                        </a:rPr>
                        <a:t>Р4: М1, М2, М3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sym typeface="Symbol" pitchFamily="18" charset="2"/>
                        </a:rPr>
                        <a:t>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Georgia" pitchFamily="18" charset="0"/>
                        </a:rPr>
                        <a:t>Р4: М4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Georgia" pitchFamily="18" charset="0"/>
                        </a:rPr>
                        <a:t>Р5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+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+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+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7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РВГ2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Georgia" pitchFamily="18" charset="0"/>
                        </a:rPr>
                        <a:t>Р4: М1, М2, М3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sym typeface="Symbol" pitchFamily="18" charset="2"/>
                        </a:rPr>
                        <a:t>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Georgia" pitchFamily="18" charset="0"/>
                        </a:rPr>
                        <a:t>Р4: М4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Georgia" pitchFamily="18" charset="0"/>
                        </a:rPr>
                        <a:t>Р5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+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+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+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7680" cy="4320"/>
          </a:xfrm>
        </p:grpSpPr>
        <p:sp>
          <p:nvSpPr>
            <p:cNvPr id="3789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893" name="Заголовок 1"/>
            <p:cNvSpPr>
              <a:spLocks/>
            </p:cNvSpPr>
            <p:nvPr/>
          </p:nvSpPr>
          <p:spPr bwMode="auto">
            <a:xfrm rot="-5400000">
              <a:off x="-1841" y="1841"/>
              <a:ext cx="4320" cy="63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62000">
                  <a:srgbClr val="E7E6E6"/>
                </a:gs>
                <a:gs pos="92000">
                  <a:srgbClr val="D0CECE"/>
                </a:gs>
                <a:gs pos="100000">
                  <a:srgbClr val="AFABAB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/>
              <a:endParaRPr lang="ru-RU" sz="2400">
                <a:solidFill>
                  <a:srgbClr val="A52C36"/>
                </a:solidFill>
                <a:cs typeface="Times New Roman" pitchFamily="18" charset="0"/>
              </a:endParaRPr>
            </a:p>
          </p:txBody>
        </p:sp>
        <p:pic>
          <p:nvPicPr>
            <p:cNvPr id="37894" name="Объект 4"/>
            <p:cNvPicPr>
              <a:picLocks noChangeAspect="1"/>
            </p:cNvPicPr>
            <p:nvPr/>
          </p:nvPicPr>
          <p:blipFill>
            <a:blip r:embed="rId2"/>
            <a:srcRect l="7326" t="5661" r="8214" b="10822"/>
            <a:stretch>
              <a:fillRect/>
            </a:stretch>
          </p:blipFill>
          <p:spPr bwMode="auto">
            <a:xfrm>
              <a:off x="0" y="0"/>
              <a:ext cx="650" cy="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890" name="Rectangle 8"/>
          <p:cNvSpPr>
            <a:spLocks noGrp="1"/>
          </p:cNvSpPr>
          <p:nvPr>
            <p:ph type="title"/>
          </p:nvPr>
        </p:nvSpPr>
        <p:spPr>
          <a:xfrm>
            <a:off x="1171575" y="204788"/>
            <a:ext cx="10515600" cy="584200"/>
          </a:xfrm>
        </p:spPr>
        <p:txBody>
          <a:bodyPr/>
          <a:lstStyle/>
          <a:p>
            <a:pPr algn="ctr" eaLnBrk="1" hangingPunct="1"/>
            <a:r>
              <a:rPr lang="ru-RU" sz="3600" smtClean="0">
                <a:solidFill>
                  <a:srgbClr val="333399"/>
                </a:solidFill>
                <a:latin typeface="Georgia" pitchFamily="18" charset="0"/>
              </a:rPr>
              <a:t>Методика использования Конструктора</a:t>
            </a:r>
          </a:p>
        </p:txBody>
      </p:sp>
      <p:sp>
        <p:nvSpPr>
          <p:cNvPr id="37891" name="Rectangle 9"/>
          <p:cNvSpPr>
            <a:spLocks noGrp="1"/>
          </p:cNvSpPr>
          <p:nvPr>
            <p:ph type="body" idx="1"/>
          </p:nvPr>
        </p:nvSpPr>
        <p:spPr>
          <a:xfrm>
            <a:off x="838200" y="873125"/>
            <a:ext cx="10947400" cy="5303838"/>
          </a:xfrm>
        </p:spPr>
        <p:txBody>
          <a:bodyPr/>
          <a:lstStyle/>
          <a:p>
            <a:pPr eaLnBrk="1" hangingPunct="1">
              <a:lnSpc>
                <a:spcPct val="95000"/>
              </a:lnSpc>
              <a:buFont typeface="Georgia" pitchFamily="18" charset="0"/>
              <a:buNone/>
            </a:pPr>
            <a:r>
              <a:rPr lang="ru-RU" sz="1800" b="1" smtClean="0">
                <a:latin typeface="Georgia" pitchFamily="18" charset="0"/>
              </a:rPr>
              <a:t>Первый шаг.</a:t>
            </a:r>
            <a:r>
              <a:rPr lang="ru-RU" sz="1800" smtClean="0">
                <a:latin typeface="Georgia" pitchFamily="18" charset="0"/>
              </a:rPr>
              <a:t> Составление обязательной (инвариантной) части содержания , используя примерный тематический план примерной рабочей  (авторской) программы : разделы программы, количество часов</a:t>
            </a:r>
          </a:p>
          <a:p>
            <a:pPr eaLnBrk="1" hangingPunct="1">
              <a:lnSpc>
                <a:spcPct val="95000"/>
              </a:lnSpc>
              <a:buFont typeface="Georgia" pitchFamily="18" charset="0"/>
              <a:buNone/>
            </a:pPr>
            <a:r>
              <a:rPr lang="ru-RU" sz="1800" b="1" smtClean="0">
                <a:latin typeface="Georgia" pitchFamily="18" charset="0"/>
              </a:rPr>
              <a:t>Второй шаг.</a:t>
            </a:r>
            <a:r>
              <a:rPr lang="ru-RU" sz="1800" smtClean="0">
                <a:latin typeface="Georgia" pitchFamily="18" charset="0"/>
              </a:rPr>
              <a:t> Включение вариативного содержания с учетом потребностей учащихся, ОО, социума: определение необходимости, тематика модулей, количество часов</a:t>
            </a:r>
          </a:p>
          <a:p>
            <a:pPr eaLnBrk="1" hangingPunct="1">
              <a:lnSpc>
                <a:spcPct val="95000"/>
              </a:lnSpc>
              <a:buFont typeface="Georgia" pitchFamily="18" charset="0"/>
              <a:buNone/>
            </a:pPr>
            <a:r>
              <a:rPr lang="ru-RU" sz="1800" b="1" smtClean="0">
                <a:latin typeface="Georgia" pitchFamily="18" charset="0"/>
              </a:rPr>
              <a:t>Третий шаг.</a:t>
            </a:r>
            <a:r>
              <a:rPr lang="ru-RU" sz="1800" smtClean="0">
                <a:latin typeface="Georgia" pitchFamily="18" charset="0"/>
              </a:rPr>
              <a:t> Проектирование деятельность учащихся после уроков: время на проектную деятельность, мастер-классы,  краткосрочные курсы дополнительного образования. Разрабатывается примерная тематика проектов. Определяется тематика мастер-классов. Разрабатываются программы внеурочной деятельности по актуальной для учащихся тематике. Рассматривается возможность проведения занятий в разновозрастных группах.</a:t>
            </a:r>
          </a:p>
          <a:p>
            <a:pPr eaLnBrk="1" hangingPunct="1">
              <a:lnSpc>
                <a:spcPct val="95000"/>
              </a:lnSpc>
              <a:buFont typeface="Georgia" pitchFamily="18" charset="0"/>
              <a:buNone/>
            </a:pPr>
            <a:r>
              <a:rPr lang="ru-RU" sz="1800" smtClean="0">
                <a:latin typeface="Georgia" pitchFamily="18" charset="0"/>
              </a:rPr>
              <a:t>С руководителем образовательной организации обсуждается необходимость, возможности и условия проведения летней трудовой практики (состав трудовых бригад, содержание деятельности, время проведения и т.п.) с учётом рекомендаций ПООП ООО.  С учащимися и родителями согласуются разработанные предложения. В матрице конструктора фиксируется количество часов на проведение летней трудовой практики</a:t>
            </a:r>
          </a:p>
          <a:p>
            <a:pPr eaLnBrk="1" hangingPunct="1">
              <a:lnSpc>
                <a:spcPct val="95000"/>
              </a:lnSpc>
              <a:buFont typeface="Georgia" pitchFamily="18" charset="0"/>
              <a:buNone/>
            </a:pPr>
            <a:r>
              <a:rPr lang="ru-RU" sz="1800" b="1" smtClean="0">
                <a:solidFill>
                  <a:srgbClr val="A52C36"/>
                </a:solidFill>
                <a:latin typeface="Georgia" pitchFamily="18" charset="0"/>
              </a:rPr>
              <a:t>РЕЗУЛЬТАТ: МОДЕЛЬ СОДЕРЖАНИЯ ТЕХНОЛОГИЧЕСКОЙ ПОДГОТОВКИ УЧАЩИХСЯ КОНКРЕТНОЙ ОБРАЗОВАТЕЛЬНОЙ ОРГАНИЗАЦИИ</a:t>
            </a:r>
            <a:r>
              <a:rPr lang="ru-RU" sz="1800" smtClean="0">
                <a:latin typeface="Georgia" pitchFamily="18" charset="0"/>
              </a:rPr>
              <a:t> </a:t>
            </a:r>
            <a:r>
              <a:rPr lang="ru-RU" sz="1800" smtClean="0">
                <a:solidFill>
                  <a:srgbClr val="000000"/>
                </a:solidFill>
                <a:cs typeface="Times New Roman" pitchFamily="18" charset="0"/>
              </a:rPr>
              <a:t>на учебный год и/или на основную ступень обучения, сформированная в соответствии с требованиями ФГОС ООО, с учётом их образовательных потребностей, особенностей школы и социума,  направлений развития региона</a:t>
            </a:r>
            <a:r>
              <a:rPr lang="ru-RU" sz="1800" smtClean="0">
                <a:latin typeface="Georgia" pitchFamily="18" charset="0"/>
              </a:rPr>
              <a:t> </a:t>
            </a:r>
          </a:p>
          <a:p>
            <a:pPr eaLnBrk="1" hangingPunct="1">
              <a:lnSpc>
                <a:spcPct val="95000"/>
              </a:lnSpc>
              <a:buFont typeface="Georgia" pitchFamily="18" charset="0"/>
              <a:buNone/>
            </a:pPr>
            <a:endParaRPr lang="ru-RU" sz="180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1814513" y="365125"/>
            <a:ext cx="9539287" cy="1184275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Georgia" pitchFamily="18" charset="0"/>
              </a:rPr>
              <a:t>Модель для городской средней школы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016000" y="4191000"/>
            <a:ext cx="10363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Примечание: * - занятия проводит учитель технологии ведения дома, ** - занятия проводит учитель индустриальных технологий, «В» - вариативное содержание учебного предмета (региональная программа, модуль «Черчение и графика»)</a:t>
            </a:r>
          </a:p>
        </p:txBody>
      </p:sp>
      <p:sp>
        <p:nvSpPr>
          <p:cNvPr id="38916" name="AutoShape 4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5080000" y="1905000"/>
            <a:ext cx="2032000" cy="1828800"/>
          </a:xfrm>
          <a:prstGeom prst="actionButtonDocument">
            <a:avLst/>
          </a:prstGeom>
          <a:solidFill>
            <a:srgbClr val="B9D4E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1543050" y="365125"/>
            <a:ext cx="6986588" cy="706438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Georgia" pitchFamily="18" charset="0"/>
              </a:rPr>
              <a:t>Модель для гимназии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1506538" y="3949700"/>
            <a:ext cx="9847262" cy="22272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Georgia" pitchFamily="18" charset="0"/>
              </a:rPr>
              <a:t>Д - количество часов для девочек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Georgia" pitchFamily="18" charset="0"/>
              </a:rPr>
              <a:t>М - количество часов для мальчиков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Georgia" pitchFamily="18" charset="0"/>
              </a:rPr>
              <a:t>* - ведёт занятия преподаватель технологий ведения дома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Georgia" pitchFamily="18" charset="0"/>
              </a:rPr>
              <a:t>** - ведёт занятия преподаватель индустриальных технологий</a:t>
            </a:r>
            <a:r>
              <a:rPr lang="ru-RU" sz="2000" b="1" smtClean="0">
                <a:latin typeface="Georgia" pitchFamily="18" charset="0"/>
              </a:rPr>
              <a:t>-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Georgia" pitchFamily="18" charset="0"/>
              </a:rPr>
              <a:t>при отсутствии обозначений занятия по темам ведут оба учителя, каждый для своей подгруппы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125538" y="1309688"/>
            <a:ext cx="801211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/>
              <a:t>Рассчитана на преподавание предмета «Технология» в 5–9-х классах. В 8-м классе по примерной рабочей программе проводится 1 час в неделю. Из части плана, формируемой участниками образовательных отношений, добавлен 1 час на региональную программу «Технологии отраслей профессиональной деятельности Ярославской области». Темы примерной рабочей программы 9-го класса распределены в 8–м классе. В 9-м классе ведётся «Черчение» как самостоятельный предмет. </a:t>
            </a:r>
          </a:p>
          <a:p>
            <a:pPr algn="just"/>
            <a:endParaRPr lang="ru-RU"/>
          </a:p>
        </p:txBody>
      </p:sp>
      <p:sp>
        <p:nvSpPr>
          <p:cNvPr id="39941" name="AutoShape 5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10025063" y="527050"/>
            <a:ext cx="1447800" cy="1914525"/>
          </a:xfrm>
          <a:prstGeom prst="actionButtonDocument">
            <a:avLst/>
          </a:prstGeom>
          <a:solidFill>
            <a:srgbClr val="B9D4E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95" name="Group 91"/>
          <p:cNvGraphicFramePr>
            <a:graphicFrameLocks noGrp="1"/>
          </p:cNvGraphicFramePr>
          <p:nvPr/>
        </p:nvGraphicFramePr>
        <p:xfrm>
          <a:off x="406400" y="381000"/>
          <a:ext cx="11176000" cy="5815584"/>
        </p:xfrm>
        <a:graphic>
          <a:graphicData uri="http://schemas.openxmlformats.org/drawingml/2006/table">
            <a:tbl>
              <a:tblPr/>
              <a:tblGrid>
                <a:gridCol w="2944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6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0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программы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курса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часов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Мастер класс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(класс открытых студий)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часов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 rowSpan="1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Технологии получения, обработки, преобразования и использования материалов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Кукла Тильда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Кула-закрутка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Интерьерная игрушка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Окрашивание ткани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Мастерица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Валяние из шерсти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Макраме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Бисероплетение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Вышивка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Гильоширование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Канзаши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Батик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Декупаж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Квиллинг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Пергамано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Цветы из фомиарана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6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Методы и средства творческой и проектной деятельности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Проектная деятельность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Дизайн при проектировании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 к олимпиаде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Тренинг уверенности в себе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1032" name="Rectangle 88"/>
          <p:cNvSpPr>
            <a:spLocks noGrp="1"/>
          </p:cNvSpPr>
          <p:nvPr>
            <p:ph type="title"/>
          </p:nvPr>
        </p:nvSpPr>
        <p:spPr>
          <a:xfrm>
            <a:off x="938213" y="3835400"/>
            <a:ext cx="4638675" cy="1143000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0000CC"/>
                </a:solidFill>
                <a:latin typeface="Georgia" pitchFamily="18" charset="0"/>
              </a:rPr>
              <a:t>Модель для гимназии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>
          <a:xfrm>
            <a:off x="2135188" y="401638"/>
            <a:ext cx="8513762" cy="1184275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Georgia" pitchFamily="18" charset="0"/>
              </a:rPr>
              <a:t>Модель для сельской школы</a:t>
            </a:r>
          </a:p>
        </p:txBody>
      </p:sp>
      <p:sp>
        <p:nvSpPr>
          <p:cNvPr id="41986" name="AutoShape 4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5086350" y="2173288"/>
            <a:ext cx="2019300" cy="2509837"/>
          </a:xfrm>
          <a:prstGeom prst="actionButtonDocument">
            <a:avLst/>
          </a:prstGeom>
          <a:solidFill>
            <a:srgbClr val="B9D4E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378" y="365125"/>
            <a:ext cx="9794421" cy="1325563"/>
          </a:xfrm>
        </p:spPr>
        <p:txBody>
          <a:bodyPr/>
          <a:lstStyle/>
          <a:p>
            <a:r>
              <a:rPr lang="ru-RU" sz="3600" dirty="0" smtClean="0">
                <a:solidFill>
                  <a:srgbClr val="333399"/>
                </a:solidFill>
                <a:latin typeface="Georgia" panose="02040502050405020303" pitchFamily="18" charset="0"/>
              </a:rPr>
              <a:t>Практикум «Конструирование содержания технологической подготовки»</a:t>
            </a:r>
            <a:endParaRPr lang="ru-RU" sz="3600" dirty="0">
              <a:solidFill>
                <a:srgbClr val="333399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4366" y="2261506"/>
            <a:ext cx="97962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Задание: </a:t>
            </a:r>
          </a:p>
          <a:p>
            <a:r>
              <a:rPr lang="ru-RU" sz="2400" dirty="0" smtClean="0"/>
              <a:t>пользуясь Конструктором составьте содержание технологической подготовки школьников для одного года обучения по Вашему выбору в </a:t>
            </a:r>
            <a:r>
              <a:rPr lang="ru-RU" sz="2400" dirty="0"/>
              <a:t>соответствии с требованиями ФГОС ООО, с учетом ПООП ООО, потребности региона и образовательными потребностями учащихся и условиями ОО</a:t>
            </a:r>
          </a:p>
        </p:txBody>
      </p:sp>
    </p:spTree>
    <p:extLst>
      <p:ext uri="{BB962C8B-B14F-4D97-AF65-F5344CB8AC3E}">
        <p14:creationId xmlns:p14="http://schemas.microsoft.com/office/powerpoint/2010/main" val="3728567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1206500" y="204788"/>
            <a:ext cx="10664825" cy="881062"/>
          </a:xfrm>
        </p:spPr>
        <p:txBody>
          <a:bodyPr/>
          <a:lstStyle/>
          <a:p>
            <a:pPr algn="ctr" eaLnBrk="1" hangingPunct="1"/>
            <a:r>
              <a:rPr lang="ru-RU" altLang="ru-RU" sz="2800" smtClean="0">
                <a:solidFill>
                  <a:srgbClr val="333399"/>
                </a:solidFill>
                <a:latin typeface="Georgia" pitchFamily="18" charset="0"/>
              </a:rPr>
              <a:t>Прогноз долгосрочного социально-экономического развития РФ на период до 2030</a:t>
            </a:r>
            <a:endParaRPr lang="ru-RU" sz="2800" smtClean="0">
              <a:solidFill>
                <a:srgbClr val="333399"/>
              </a:solidFill>
              <a:latin typeface="Georgia" pitchFamily="18" charset="0"/>
            </a:endParaRP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998538" y="1206500"/>
            <a:ext cx="10899775" cy="4970463"/>
          </a:xfrm>
        </p:spPr>
        <p:txBody>
          <a:bodyPr/>
          <a:lstStyle/>
          <a:p>
            <a:pPr algn="ctr" eaLnBrk="1" hangingPunct="1">
              <a:lnSpc>
                <a:spcPct val="95000"/>
              </a:lnSpc>
              <a:spcBef>
                <a:spcPts val="500"/>
              </a:spcBef>
              <a:buFont typeface="Georgia" pitchFamily="18" charset="0"/>
              <a:buNone/>
            </a:pPr>
            <a:r>
              <a:rPr lang="ru-RU" altLang="ru-RU" sz="2000" dirty="0" smtClean="0">
                <a:latin typeface="Georgia" pitchFamily="18" charset="0"/>
              </a:rPr>
              <a:t>Модернизация системы общего образования через создание: </a:t>
            </a:r>
          </a:p>
          <a:p>
            <a:pPr eaLnBrk="1" hangingPunct="1">
              <a:lnSpc>
                <a:spcPct val="95000"/>
              </a:lnSpc>
              <a:spcBef>
                <a:spcPts val="500"/>
              </a:spcBef>
            </a:pPr>
            <a:r>
              <a:rPr lang="ru-RU" altLang="ru-RU" sz="2000" dirty="0" smtClean="0">
                <a:latin typeface="Georgia" pitchFamily="18" charset="0"/>
              </a:rPr>
              <a:t>эффективных механизмов </a:t>
            </a:r>
            <a:r>
              <a:rPr lang="ru-RU" altLang="ru-RU" sz="2000" b="1" dirty="0" smtClean="0">
                <a:solidFill>
                  <a:srgbClr val="262673"/>
                </a:solidFill>
                <a:latin typeface="Georgia" pitchFamily="18" charset="0"/>
              </a:rPr>
              <a:t>обновления качества</a:t>
            </a:r>
            <a:r>
              <a:rPr lang="ru-RU" altLang="ru-RU" sz="2000" dirty="0" smtClean="0">
                <a:solidFill>
                  <a:srgbClr val="262673"/>
                </a:solidFill>
                <a:latin typeface="Georgia" pitchFamily="18" charset="0"/>
              </a:rPr>
              <a:t> </a:t>
            </a:r>
            <a:r>
              <a:rPr lang="ru-RU" altLang="ru-RU" sz="2000" dirty="0" smtClean="0">
                <a:latin typeface="Georgia" pitchFamily="18" charset="0"/>
              </a:rPr>
              <a:t>общего образования, </a:t>
            </a:r>
          </a:p>
          <a:p>
            <a:pPr eaLnBrk="1" hangingPunct="1">
              <a:lnSpc>
                <a:spcPct val="95000"/>
              </a:lnSpc>
              <a:spcBef>
                <a:spcPts val="500"/>
              </a:spcBef>
            </a:pPr>
            <a:r>
              <a:rPr lang="ru-RU" altLang="ru-RU" sz="2000" dirty="0" smtClean="0">
                <a:latin typeface="Georgia" pitchFamily="18" charset="0"/>
              </a:rPr>
              <a:t>разработки и внедрения </a:t>
            </a:r>
            <a:r>
              <a:rPr lang="ru-RU" altLang="ru-RU" sz="2000" b="1" dirty="0" smtClean="0">
                <a:solidFill>
                  <a:srgbClr val="262673"/>
                </a:solidFill>
                <a:latin typeface="Georgia" pitchFamily="18" charset="0"/>
              </a:rPr>
              <a:t>ФГОС</a:t>
            </a:r>
            <a:r>
              <a:rPr lang="ru-RU" altLang="ru-RU" sz="2000" b="1" dirty="0" smtClean="0">
                <a:solidFill>
                  <a:srgbClr val="333399"/>
                </a:solidFill>
                <a:latin typeface="Georgia" pitchFamily="18" charset="0"/>
              </a:rPr>
              <a:t> </a:t>
            </a:r>
            <a:r>
              <a:rPr lang="ru-RU" altLang="ru-RU" sz="2000" dirty="0" smtClean="0">
                <a:latin typeface="Georgia" pitchFamily="18" charset="0"/>
              </a:rPr>
              <a:t>нового поколения для всех его уровней, </a:t>
            </a:r>
          </a:p>
          <a:p>
            <a:pPr eaLnBrk="1" hangingPunct="1">
              <a:lnSpc>
                <a:spcPct val="95000"/>
              </a:lnSpc>
              <a:spcBef>
                <a:spcPts val="500"/>
              </a:spcBef>
            </a:pPr>
            <a:r>
              <a:rPr lang="ru-RU" altLang="ru-RU" sz="2000" dirty="0" smtClean="0">
                <a:latin typeface="Georgia" pitchFamily="18" charset="0"/>
              </a:rPr>
              <a:t>внедрения </a:t>
            </a:r>
            <a:r>
              <a:rPr lang="ru-RU" altLang="ru-RU" sz="2000" b="1" dirty="0" smtClean="0">
                <a:solidFill>
                  <a:srgbClr val="262673"/>
                </a:solidFill>
                <a:latin typeface="Georgia" pitchFamily="18" charset="0"/>
              </a:rPr>
              <a:t>современных образовательных технологий</a:t>
            </a:r>
            <a:r>
              <a:rPr lang="ru-RU" altLang="ru-RU" sz="2000" dirty="0" smtClean="0">
                <a:latin typeface="Georgia" pitchFamily="18" charset="0"/>
              </a:rPr>
              <a:t>, </a:t>
            </a:r>
          </a:p>
          <a:p>
            <a:pPr eaLnBrk="1" hangingPunct="1">
              <a:lnSpc>
                <a:spcPct val="95000"/>
              </a:lnSpc>
              <a:spcBef>
                <a:spcPts val="500"/>
              </a:spcBef>
            </a:pPr>
            <a:r>
              <a:rPr lang="ru-RU" altLang="ru-RU" sz="2000" dirty="0" smtClean="0">
                <a:latin typeface="Georgia" pitchFamily="18" charset="0"/>
              </a:rPr>
              <a:t>обеспечения </a:t>
            </a:r>
            <a:r>
              <a:rPr lang="ru-RU" altLang="ru-RU" sz="2000" b="1" dirty="0" smtClean="0">
                <a:solidFill>
                  <a:srgbClr val="262673"/>
                </a:solidFill>
                <a:latin typeface="Georgia" pitchFamily="18" charset="0"/>
              </a:rPr>
              <a:t>современных условий</a:t>
            </a:r>
            <a:r>
              <a:rPr lang="ru-RU" altLang="ru-RU" sz="2000" dirty="0" smtClean="0">
                <a:solidFill>
                  <a:srgbClr val="262673"/>
                </a:solidFill>
                <a:latin typeface="Georgia" pitchFamily="18" charset="0"/>
              </a:rPr>
              <a:t> </a:t>
            </a:r>
            <a:r>
              <a:rPr lang="ru-RU" altLang="ru-RU" sz="2000" dirty="0" smtClean="0">
                <a:latin typeface="Georgia" pitchFamily="18" charset="0"/>
              </a:rPr>
              <a:t>получения общего образовании, </a:t>
            </a:r>
          </a:p>
          <a:p>
            <a:pPr eaLnBrk="1" hangingPunct="1">
              <a:lnSpc>
                <a:spcPct val="95000"/>
              </a:lnSpc>
              <a:spcBef>
                <a:spcPts val="500"/>
              </a:spcBef>
            </a:pPr>
            <a:r>
              <a:rPr lang="ru-RU" altLang="ru-RU" sz="2000" b="1" dirty="0" smtClean="0">
                <a:solidFill>
                  <a:srgbClr val="262673"/>
                </a:solidFill>
                <a:latin typeface="Georgia" pitchFamily="18" charset="0"/>
              </a:rPr>
              <a:t>расширения профильного образования</a:t>
            </a:r>
            <a:r>
              <a:rPr lang="ru-RU" altLang="ru-RU" sz="2000" dirty="0" smtClean="0">
                <a:solidFill>
                  <a:srgbClr val="262673"/>
                </a:solidFill>
                <a:latin typeface="Georgia" pitchFamily="18" charset="0"/>
              </a:rPr>
              <a:t> </a:t>
            </a:r>
            <a:r>
              <a:rPr lang="ru-RU" altLang="ru-RU" sz="2000" dirty="0" smtClean="0">
                <a:latin typeface="Georgia" pitchFamily="18" charset="0"/>
              </a:rPr>
              <a:t>в старшей школе, </a:t>
            </a:r>
          </a:p>
          <a:p>
            <a:pPr eaLnBrk="1" hangingPunct="1">
              <a:lnSpc>
                <a:spcPct val="95000"/>
              </a:lnSpc>
              <a:spcBef>
                <a:spcPts val="500"/>
              </a:spcBef>
            </a:pPr>
            <a:r>
              <a:rPr lang="ru-RU" altLang="ru-RU" sz="2000" dirty="0" smtClean="0">
                <a:latin typeface="Georgia" pitchFamily="18" charset="0"/>
              </a:rPr>
              <a:t>развития сильных школ и поддержки школ, работающих в трудных условиях, совершенствования системы единого государственного экзамена, </a:t>
            </a:r>
          </a:p>
          <a:p>
            <a:pPr eaLnBrk="1" hangingPunct="1">
              <a:lnSpc>
                <a:spcPct val="95000"/>
              </a:lnSpc>
              <a:spcBef>
                <a:spcPts val="500"/>
              </a:spcBef>
            </a:pPr>
            <a:r>
              <a:rPr lang="ru-RU" altLang="ru-RU" sz="2000" b="1" dirty="0" smtClean="0">
                <a:solidFill>
                  <a:srgbClr val="A32D35"/>
                </a:solidFill>
                <a:latin typeface="Georgia" pitchFamily="18" charset="0"/>
              </a:rPr>
              <a:t>обновления содержания и методов обучения</a:t>
            </a:r>
            <a:r>
              <a:rPr lang="ru-RU" altLang="ru-RU" sz="2000" dirty="0" smtClean="0">
                <a:latin typeface="Georgia" pitchFamily="18" charset="0"/>
              </a:rPr>
              <a:t> в областях низкой конкурентоспособности российской школы </a:t>
            </a:r>
            <a:r>
              <a:rPr lang="ru-RU" altLang="ru-RU" sz="2000" b="1" dirty="0" smtClean="0">
                <a:solidFill>
                  <a:srgbClr val="262673"/>
                </a:solidFill>
                <a:latin typeface="Georgia" pitchFamily="18" charset="0"/>
              </a:rPr>
              <a:t>(</a:t>
            </a:r>
            <a:r>
              <a:rPr lang="ru-RU" altLang="ru-RU" sz="2000" b="1" dirty="0" smtClean="0">
                <a:solidFill>
                  <a:srgbClr val="A32D35"/>
                </a:solidFill>
                <a:latin typeface="Georgia" pitchFamily="18" charset="0"/>
              </a:rPr>
              <a:t>технология</a:t>
            </a:r>
            <a:r>
              <a:rPr lang="ru-RU" altLang="ru-RU" sz="2000" dirty="0" smtClean="0">
                <a:solidFill>
                  <a:srgbClr val="262673"/>
                </a:solidFill>
                <a:latin typeface="Georgia" pitchFamily="18" charset="0"/>
              </a:rPr>
              <a:t>, </a:t>
            </a:r>
            <a:r>
              <a:rPr lang="ru-RU" altLang="ru-RU" sz="2000" dirty="0" smtClean="0">
                <a:latin typeface="Georgia" pitchFamily="18" charset="0"/>
              </a:rPr>
              <a:t>иностранные языки, социальные науки); </a:t>
            </a:r>
          </a:p>
          <a:p>
            <a:pPr eaLnBrk="1" hangingPunct="1">
              <a:lnSpc>
                <a:spcPct val="95000"/>
              </a:lnSpc>
              <a:spcBef>
                <a:spcPts val="500"/>
              </a:spcBef>
            </a:pPr>
            <a:r>
              <a:rPr lang="ru-RU" altLang="ru-RU" sz="2000" dirty="0" smtClean="0">
                <a:latin typeface="Georgia" pitchFamily="18" charset="0"/>
              </a:rPr>
              <a:t>поддержки опережающего развития областей потенциального лидерства (математическое образование, обучение чтению); </a:t>
            </a:r>
          </a:p>
          <a:p>
            <a:pPr eaLnBrk="1" hangingPunct="1">
              <a:lnSpc>
                <a:spcPct val="95000"/>
              </a:lnSpc>
              <a:spcBef>
                <a:spcPts val="500"/>
              </a:spcBef>
            </a:pPr>
            <a:r>
              <a:rPr lang="ru-RU" altLang="ru-RU" sz="2000" b="1" dirty="0" smtClean="0">
                <a:solidFill>
                  <a:srgbClr val="262673"/>
                </a:solidFill>
                <a:latin typeface="Georgia" pitchFamily="18" charset="0"/>
              </a:rPr>
              <a:t>формирования в школах высокотехнологической среды</a:t>
            </a:r>
            <a:r>
              <a:rPr lang="ru-RU" altLang="ru-RU" sz="2000" dirty="0" smtClean="0">
                <a:solidFill>
                  <a:srgbClr val="262673"/>
                </a:solidFill>
                <a:latin typeface="Georgia" pitchFamily="18" charset="0"/>
              </a:rPr>
              <a:t> </a:t>
            </a:r>
            <a:r>
              <a:rPr lang="ru-RU" altLang="ru-RU" sz="2000" dirty="0" smtClean="0">
                <a:latin typeface="Georgia" pitchFamily="18" charset="0"/>
              </a:rPr>
              <a:t>для преподавания (высокоскоростной интернет, цифровые ресурсы нового поколения, виртуальные учебные лаборатории и др.) и управления (электронный документооборот, порталы знаний и другие)</a:t>
            </a:r>
            <a:endParaRPr lang="ru-RU" sz="2000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7680" cy="4320"/>
          </a:xfrm>
        </p:grpSpPr>
        <p:sp>
          <p:nvSpPr>
            <p:cNvPr id="3789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893" name="Заголовок 1"/>
            <p:cNvSpPr>
              <a:spLocks/>
            </p:cNvSpPr>
            <p:nvPr/>
          </p:nvSpPr>
          <p:spPr bwMode="auto">
            <a:xfrm rot="-5400000">
              <a:off x="-1841" y="1841"/>
              <a:ext cx="4320" cy="63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62000">
                  <a:srgbClr val="E7E6E6"/>
                </a:gs>
                <a:gs pos="92000">
                  <a:srgbClr val="D0CECE"/>
                </a:gs>
                <a:gs pos="100000">
                  <a:srgbClr val="AFABAB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/>
              <a:endParaRPr lang="ru-RU" sz="2400">
                <a:solidFill>
                  <a:srgbClr val="A52C36"/>
                </a:solidFill>
                <a:cs typeface="Times New Roman" pitchFamily="18" charset="0"/>
              </a:endParaRPr>
            </a:p>
          </p:txBody>
        </p:sp>
        <p:pic>
          <p:nvPicPr>
            <p:cNvPr id="37894" name="Объект 4"/>
            <p:cNvPicPr>
              <a:picLocks noChangeAspect="1"/>
            </p:cNvPicPr>
            <p:nvPr/>
          </p:nvPicPr>
          <p:blipFill>
            <a:blip r:embed="rId2"/>
            <a:srcRect l="7326" t="5661" r="8214" b="10822"/>
            <a:stretch>
              <a:fillRect/>
            </a:stretch>
          </p:blipFill>
          <p:spPr bwMode="auto">
            <a:xfrm>
              <a:off x="0" y="0"/>
              <a:ext cx="650" cy="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890" name="Rectangle 8"/>
          <p:cNvSpPr>
            <a:spLocks noGrp="1"/>
          </p:cNvSpPr>
          <p:nvPr>
            <p:ph type="title"/>
          </p:nvPr>
        </p:nvSpPr>
        <p:spPr>
          <a:xfrm>
            <a:off x="1171575" y="204788"/>
            <a:ext cx="10515600" cy="584200"/>
          </a:xfrm>
        </p:spPr>
        <p:txBody>
          <a:bodyPr/>
          <a:lstStyle/>
          <a:p>
            <a:pPr algn="ctr" eaLnBrk="1" hangingPunct="1"/>
            <a:r>
              <a:rPr lang="ru-RU" sz="3600" smtClean="0">
                <a:solidFill>
                  <a:srgbClr val="333399"/>
                </a:solidFill>
                <a:latin typeface="Georgia" pitchFamily="18" charset="0"/>
              </a:rPr>
              <a:t>Методика использования Конструктора</a:t>
            </a:r>
          </a:p>
        </p:txBody>
      </p:sp>
      <p:sp>
        <p:nvSpPr>
          <p:cNvPr id="37891" name="Rectangle 9"/>
          <p:cNvSpPr>
            <a:spLocks noGrp="1"/>
          </p:cNvSpPr>
          <p:nvPr>
            <p:ph type="body" idx="1"/>
          </p:nvPr>
        </p:nvSpPr>
        <p:spPr>
          <a:xfrm>
            <a:off x="838200" y="873125"/>
            <a:ext cx="10947400" cy="5303838"/>
          </a:xfrm>
        </p:spPr>
        <p:txBody>
          <a:bodyPr/>
          <a:lstStyle/>
          <a:p>
            <a:pPr eaLnBrk="1" hangingPunct="1">
              <a:lnSpc>
                <a:spcPct val="95000"/>
              </a:lnSpc>
              <a:buFont typeface="Georgia" pitchFamily="18" charset="0"/>
              <a:buNone/>
            </a:pPr>
            <a:r>
              <a:rPr lang="ru-RU" sz="1800" b="1" smtClean="0">
                <a:latin typeface="Georgia" pitchFamily="18" charset="0"/>
              </a:rPr>
              <a:t>Первый шаг.</a:t>
            </a:r>
            <a:r>
              <a:rPr lang="ru-RU" sz="1800" smtClean="0">
                <a:latin typeface="Georgia" pitchFamily="18" charset="0"/>
              </a:rPr>
              <a:t> Составление обязательной (инвариантной) части содержания , используя примерный тематический план примерной рабочей  (авторской) программы : разделы программы, количество часов</a:t>
            </a:r>
          </a:p>
          <a:p>
            <a:pPr eaLnBrk="1" hangingPunct="1">
              <a:lnSpc>
                <a:spcPct val="95000"/>
              </a:lnSpc>
              <a:buFont typeface="Georgia" pitchFamily="18" charset="0"/>
              <a:buNone/>
            </a:pPr>
            <a:r>
              <a:rPr lang="ru-RU" sz="1800" b="1" smtClean="0">
                <a:latin typeface="Georgia" pitchFamily="18" charset="0"/>
              </a:rPr>
              <a:t>Второй шаг.</a:t>
            </a:r>
            <a:r>
              <a:rPr lang="ru-RU" sz="1800" smtClean="0">
                <a:latin typeface="Georgia" pitchFamily="18" charset="0"/>
              </a:rPr>
              <a:t> Включение вариативного содержания с учетом потребностей учащихся, ОО, социума: определение необходимости, тематика модулей, количество часов</a:t>
            </a:r>
          </a:p>
          <a:p>
            <a:pPr eaLnBrk="1" hangingPunct="1">
              <a:lnSpc>
                <a:spcPct val="95000"/>
              </a:lnSpc>
              <a:buFont typeface="Georgia" pitchFamily="18" charset="0"/>
              <a:buNone/>
            </a:pPr>
            <a:r>
              <a:rPr lang="ru-RU" sz="1800" b="1" smtClean="0">
                <a:latin typeface="Georgia" pitchFamily="18" charset="0"/>
              </a:rPr>
              <a:t>Третий шаг.</a:t>
            </a:r>
            <a:r>
              <a:rPr lang="ru-RU" sz="1800" smtClean="0">
                <a:latin typeface="Georgia" pitchFamily="18" charset="0"/>
              </a:rPr>
              <a:t> Проектирование деятельность учащихся после уроков: время на проектную деятельность, мастер-классы,  краткосрочные курсы дополнительного образования. Разрабатывается примерная тематика проектов. Определяется тематика мастер-классов. Разрабатываются программы внеурочной деятельности по актуальной для учащихся тематике. Рассматривается возможность проведения занятий в разновозрастных группах.</a:t>
            </a:r>
          </a:p>
          <a:p>
            <a:pPr eaLnBrk="1" hangingPunct="1">
              <a:lnSpc>
                <a:spcPct val="95000"/>
              </a:lnSpc>
              <a:buFont typeface="Georgia" pitchFamily="18" charset="0"/>
              <a:buNone/>
            </a:pPr>
            <a:r>
              <a:rPr lang="ru-RU" sz="1800" smtClean="0">
                <a:latin typeface="Georgia" pitchFamily="18" charset="0"/>
              </a:rPr>
              <a:t>С руководителем образовательной организации обсуждается необходимость, возможности и условия проведения летней трудовой практики (состав трудовых бригад, содержание деятельности, время проведения и т.п.) с учётом рекомендаций ПООП ООО.  С учащимися и родителями согласуются разработанные предложения. В матрице конструктора фиксируется количество часов на проведение летней трудовой практики</a:t>
            </a:r>
          </a:p>
          <a:p>
            <a:pPr eaLnBrk="1" hangingPunct="1">
              <a:lnSpc>
                <a:spcPct val="95000"/>
              </a:lnSpc>
              <a:buFont typeface="Georgia" pitchFamily="18" charset="0"/>
              <a:buNone/>
            </a:pPr>
            <a:r>
              <a:rPr lang="ru-RU" sz="1800" b="1" smtClean="0">
                <a:solidFill>
                  <a:srgbClr val="A52C36"/>
                </a:solidFill>
                <a:latin typeface="Georgia" pitchFamily="18" charset="0"/>
              </a:rPr>
              <a:t>РЕЗУЛЬТАТ: МОДЕЛЬ СОДЕРЖАНИЯ ТЕХНОЛОГИЧЕСКОЙ ПОДГОТОВКИ УЧАЩИХСЯ КОНКРЕТНОЙ ОБРАЗОВАТЕЛЬНОЙ ОРГАНИЗАЦИИ</a:t>
            </a:r>
            <a:r>
              <a:rPr lang="ru-RU" sz="1800" smtClean="0">
                <a:latin typeface="Georgia" pitchFamily="18" charset="0"/>
              </a:rPr>
              <a:t> </a:t>
            </a:r>
            <a:r>
              <a:rPr lang="ru-RU" sz="1800" smtClean="0">
                <a:solidFill>
                  <a:srgbClr val="000000"/>
                </a:solidFill>
                <a:cs typeface="Times New Roman" pitchFamily="18" charset="0"/>
              </a:rPr>
              <a:t>на учебный год и/или на основную ступень обучения, сформированная в соответствии с требованиями ФГОС ООО, с учётом их образовательных потребностей, особенностей школы и социума,  направлений развития региона</a:t>
            </a:r>
            <a:r>
              <a:rPr lang="ru-RU" sz="1800" smtClean="0">
                <a:latin typeface="Georgia" pitchFamily="18" charset="0"/>
              </a:rPr>
              <a:t> </a:t>
            </a:r>
          </a:p>
          <a:p>
            <a:pPr eaLnBrk="1" hangingPunct="1">
              <a:lnSpc>
                <a:spcPct val="95000"/>
              </a:lnSpc>
              <a:buFont typeface="Georgia" pitchFamily="18" charset="0"/>
              <a:buNone/>
            </a:pPr>
            <a:endParaRPr lang="ru-RU" sz="180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71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1138238" y="2863850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smtClean="0">
                <a:latin typeface="Georgia" pitchFamily="18" charset="0"/>
              </a:rPr>
              <a:t>Благодарю за внимание</a:t>
            </a:r>
          </a:p>
        </p:txBody>
      </p:sp>
      <p:sp>
        <p:nvSpPr>
          <p:cNvPr id="43011" name="TextBox 17"/>
          <p:cNvSpPr txBox="1">
            <a:spLocks noChangeArrowheads="1"/>
          </p:cNvSpPr>
          <p:nvPr/>
        </p:nvSpPr>
        <p:spPr bwMode="auto">
          <a:xfrm>
            <a:off x="6427788" y="4721225"/>
            <a:ext cx="54737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A52C36"/>
                </a:solidFill>
              </a:rPr>
              <a:t>Контактная информация:</a:t>
            </a:r>
          </a:p>
          <a:p>
            <a:r>
              <a:rPr lang="ru-RU" sz="2000">
                <a:solidFill>
                  <a:srgbClr val="A52C36"/>
                </a:solidFill>
              </a:rPr>
              <a:t>Россия г. Ярославль, ул. Богдановича, 16 </a:t>
            </a:r>
          </a:p>
          <a:p>
            <a:r>
              <a:rPr lang="ru-RU" sz="2000">
                <a:solidFill>
                  <a:srgbClr val="A52C36"/>
                </a:solidFill>
              </a:rPr>
              <a:t>Тел.: +7 (4852) </a:t>
            </a:r>
            <a:r>
              <a:rPr lang="en-US" sz="2000">
                <a:solidFill>
                  <a:srgbClr val="A52C36"/>
                </a:solidFill>
              </a:rPr>
              <a:t>32-11-87</a:t>
            </a:r>
            <a:r>
              <a:rPr lang="ru-RU" sz="2000">
                <a:solidFill>
                  <a:srgbClr val="A52C36"/>
                </a:solidFill>
              </a:rPr>
              <a:t> </a:t>
            </a:r>
          </a:p>
          <a:p>
            <a:r>
              <a:rPr lang="ru-RU" sz="2000">
                <a:solidFill>
                  <a:srgbClr val="A52C36"/>
                </a:solidFill>
              </a:rPr>
              <a:t>Сайт: </a:t>
            </a:r>
            <a:r>
              <a:rPr lang="en-US" sz="2000">
                <a:solidFill>
                  <a:srgbClr val="A32D35"/>
                </a:solidFill>
                <a:hlinkClick r:id="rId3"/>
              </a:rPr>
              <a:t>www.iro.yar.ru</a:t>
            </a:r>
            <a:endParaRPr lang="en-US" sz="2000">
              <a:solidFill>
                <a:srgbClr val="A32D35"/>
              </a:solidFill>
            </a:endParaRPr>
          </a:p>
          <a:p>
            <a:r>
              <a:rPr lang="en-US" sz="2000">
                <a:solidFill>
                  <a:srgbClr val="A52C36"/>
                </a:solidFill>
              </a:rPr>
              <a:t>E-mail</a:t>
            </a:r>
            <a:r>
              <a:rPr lang="ru-RU" sz="2000">
                <a:solidFill>
                  <a:srgbClr val="A52C36"/>
                </a:solidFill>
              </a:rPr>
              <a:t>: </a:t>
            </a:r>
            <a:r>
              <a:rPr lang="en-US" sz="2000">
                <a:solidFill>
                  <a:srgbClr val="A52C36"/>
                </a:solidFill>
              </a:rPr>
              <a:t>tsamutalina@iro.yar.ru</a:t>
            </a:r>
            <a:endParaRPr lang="ru-RU" sz="2000">
              <a:solidFill>
                <a:srgbClr val="A52C3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1257300" y="217488"/>
            <a:ext cx="10591800" cy="658812"/>
          </a:xfrm>
        </p:spPr>
        <p:txBody>
          <a:bodyPr/>
          <a:lstStyle/>
          <a:p>
            <a:pPr algn="ctr" eaLnBrk="1" hangingPunct="1"/>
            <a:r>
              <a:rPr lang="ru-RU" sz="4000" smtClean="0">
                <a:solidFill>
                  <a:srgbClr val="333399"/>
                </a:solidFill>
                <a:latin typeface="Georgia" pitchFamily="18" charset="0"/>
              </a:rPr>
              <a:t>ФГОС ООО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1147763" y="1231900"/>
            <a:ext cx="10564812" cy="49450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altLang="ru-RU" sz="2000" b="1" smtClean="0">
                <a:solidFill>
                  <a:schemeClr val="accent2"/>
                </a:solidFill>
                <a:latin typeface="Georgia" pitchFamily="18" charset="0"/>
              </a:rPr>
              <a:t>	</a:t>
            </a:r>
            <a:r>
              <a:rPr lang="ru-RU" altLang="ru-RU" sz="2000" b="1" smtClean="0">
                <a:solidFill>
                  <a:srgbClr val="A32D35"/>
                </a:solidFill>
                <a:latin typeface="Georgia" pitchFamily="18" charset="0"/>
              </a:rPr>
              <a:t>Изучение предметной области «Технология» должно обеспечить</a:t>
            </a:r>
            <a:r>
              <a:rPr lang="ru-RU" altLang="ru-RU" sz="2000" smtClean="0">
                <a:solidFill>
                  <a:srgbClr val="A32D35"/>
                </a:solidFill>
                <a:latin typeface="Georgia" pitchFamily="18" charset="0"/>
              </a:rPr>
              <a:t>:</a:t>
            </a:r>
            <a:r>
              <a:rPr lang="ru-RU" altLang="ru-RU" sz="2000" smtClean="0">
                <a:latin typeface="Georgia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>
                <a:latin typeface="Georgia" pitchFamily="18" charset="0"/>
              </a:rPr>
              <a:t>развитие </a:t>
            </a:r>
            <a:r>
              <a:rPr lang="ru-RU" altLang="ru-RU" sz="2000" b="1" smtClean="0">
                <a:solidFill>
                  <a:srgbClr val="333399"/>
                </a:solidFill>
                <a:latin typeface="Georgia" pitchFamily="18" charset="0"/>
              </a:rPr>
              <a:t>инновационной творческой деятельности </a:t>
            </a:r>
            <a:r>
              <a:rPr lang="ru-RU" altLang="ru-RU" sz="2000" smtClean="0">
                <a:latin typeface="Georgia" pitchFamily="18" charset="0"/>
              </a:rPr>
              <a:t>обучающихся в процессе решения прикладных учебных задач;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>
                <a:latin typeface="Georgia" pitchFamily="18" charset="0"/>
              </a:rPr>
              <a:t>активное  </a:t>
            </a:r>
            <a:r>
              <a:rPr lang="ru-RU" altLang="ru-RU" sz="2000" b="1" smtClean="0">
                <a:solidFill>
                  <a:srgbClr val="333399"/>
                </a:solidFill>
                <a:latin typeface="Georgia" pitchFamily="18" charset="0"/>
              </a:rPr>
              <a:t>использование знаний</a:t>
            </a:r>
            <a:r>
              <a:rPr lang="ru-RU" altLang="ru-RU" sz="2000" smtClean="0">
                <a:latin typeface="Georgia" pitchFamily="18" charset="0"/>
              </a:rPr>
              <a:t>, полученных при изучении других учебных предметов, и сформированных универсальных учебных действий;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>
                <a:latin typeface="Georgia" pitchFamily="18" charset="0"/>
              </a:rPr>
              <a:t>совершенствование умений выполнения</a:t>
            </a:r>
            <a:r>
              <a:rPr lang="ru-RU" altLang="ru-RU" sz="2000" b="1" smtClean="0">
                <a:solidFill>
                  <a:srgbClr val="333399"/>
                </a:solidFill>
                <a:latin typeface="Georgia" pitchFamily="18" charset="0"/>
              </a:rPr>
              <a:t> учебно-исследовательской и проектной деятельности</a:t>
            </a:r>
            <a:r>
              <a:rPr lang="ru-RU" altLang="ru-RU" sz="2000" smtClean="0">
                <a:latin typeface="Georgia" pitchFamily="18" charset="0"/>
              </a:rPr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>
                <a:latin typeface="Georgia" pitchFamily="18" charset="0"/>
              </a:rPr>
              <a:t>формирование представлений о социальных и этических аспектах </a:t>
            </a:r>
            <a:r>
              <a:rPr lang="ru-RU" altLang="ru-RU" sz="2000" b="1" smtClean="0">
                <a:solidFill>
                  <a:srgbClr val="333399"/>
                </a:solidFill>
                <a:latin typeface="Georgia" pitchFamily="18" charset="0"/>
              </a:rPr>
              <a:t>научно-технического прогресса</a:t>
            </a:r>
            <a:r>
              <a:rPr lang="ru-RU" altLang="ru-RU" sz="2000" smtClean="0">
                <a:latin typeface="Georgia" pitchFamily="18" charset="0"/>
              </a:rPr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>
                <a:latin typeface="Georgia" pitchFamily="18" charset="0"/>
              </a:rPr>
              <a:t>формирование способности придавать </a:t>
            </a:r>
            <a:r>
              <a:rPr lang="ru-RU" altLang="ru-RU" sz="2000" b="1" smtClean="0">
                <a:solidFill>
                  <a:srgbClr val="333399"/>
                </a:solidFill>
                <a:latin typeface="Georgia" pitchFamily="18" charset="0"/>
              </a:rPr>
              <a:t>экологическую направленность </a:t>
            </a:r>
            <a:r>
              <a:rPr lang="ru-RU" altLang="ru-RU" sz="2000" smtClean="0">
                <a:latin typeface="Georgia" pitchFamily="18" charset="0"/>
              </a:rPr>
              <a:t>любой деятельности, проекту;  демонстрировать экологическое мышление в разных формах деятельности.</a:t>
            </a:r>
          </a:p>
          <a:p>
            <a:pPr eaLnBrk="1" hangingPunct="1">
              <a:lnSpc>
                <a:spcPct val="80000"/>
              </a:lnSpc>
            </a:pPr>
            <a:endParaRPr lang="ru-RU" sz="200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1184275" y="180975"/>
            <a:ext cx="10664825" cy="620713"/>
          </a:xfrm>
        </p:spPr>
        <p:txBody>
          <a:bodyPr/>
          <a:lstStyle/>
          <a:p>
            <a:pPr algn="ctr" eaLnBrk="1" hangingPunct="1"/>
            <a:r>
              <a:rPr lang="ru-RU" sz="4000" smtClean="0">
                <a:solidFill>
                  <a:srgbClr val="333399"/>
                </a:solidFill>
                <a:latin typeface="Georgia" pitchFamily="18" charset="0"/>
              </a:rPr>
              <a:t>ФГОС ООО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1012825" y="835025"/>
            <a:ext cx="10847388" cy="5824538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ts val="500"/>
              </a:spcBef>
              <a:buFont typeface="Georgia" pitchFamily="18" charset="0"/>
              <a:buNone/>
            </a:pPr>
            <a:r>
              <a:rPr lang="ru-RU" altLang="ru-RU" sz="1900" b="1" smtClean="0">
                <a:solidFill>
                  <a:srgbClr val="262673"/>
                </a:solidFill>
                <a:latin typeface="Georgia" pitchFamily="18" charset="0"/>
              </a:rPr>
              <a:t>	</a:t>
            </a:r>
            <a:r>
              <a:rPr lang="ru-RU" altLang="ru-RU" sz="1900" b="1" smtClean="0">
                <a:solidFill>
                  <a:srgbClr val="A32D35"/>
                </a:solidFill>
                <a:latin typeface="Georgia" pitchFamily="18" charset="0"/>
              </a:rPr>
              <a:t>Предметные результаты изучения предметной области «Технология» должны отражать:</a:t>
            </a:r>
            <a:r>
              <a:rPr lang="ru-RU" altLang="ru-RU" sz="1900" smtClean="0">
                <a:solidFill>
                  <a:srgbClr val="A32D35"/>
                </a:solidFill>
                <a:latin typeface="Georgia" pitchFamily="18" charset="0"/>
              </a:rPr>
              <a:t> </a:t>
            </a:r>
          </a:p>
          <a:p>
            <a:pPr eaLnBrk="1" hangingPunct="1">
              <a:lnSpc>
                <a:spcPct val="95000"/>
              </a:lnSpc>
              <a:spcBef>
                <a:spcPts val="500"/>
              </a:spcBef>
              <a:buFont typeface="Georgia" pitchFamily="18" charset="0"/>
              <a:buNone/>
            </a:pPr>
            <a:r>
              <a:rPr lang="ru-RU" altLang="ru-RU" sz="1900" smtClean="0">
                <a:latin typeface="Georgia" pitchFamily="18" charset="0"/>
              </a:rPr>
              <a:t>1) осознание </a:t>
            </a:r>
            <a:r>
              <a:rPr lang="ru-RU" altLang="ru-RU" sz="1900" b="1" smtClean="0">
                <a:solidFill>
                  <a:srgbClr val="262673"/>
                </a:solidFill>
                <a:latin typeface="Georgia" pitchFamily="18" charset="0"/>
              </a:rPr>
              <a:t>роли техники и технологий </a:t>
            </a:r>
            <a:r>
              <a:rPr lang="ru-RU" altLang="ru-RU" sz="1900" smtClean="0">
                <a:latin typeface="Georgia" pitchFamily="18" charset="0"/>
              </a:rPr>
              <a:t>для прогрессивного развития общества; формирование целостного представления о </a:t>
            </a:r>
            <a:r>
              <a:rPr lang="ru-RU" altLang="ru-RU" sz="1900" b="1" smtClean="0">
                <a:solidFill>
                  <a:srgbClr val="262673"/>
                </a:solidFill>
                <a:latin typeface="Georgia" pitchFamily="18" charset="0"/>
              </a:rPr>
              <a:t>техносфере</a:t>
            </a:r>
            <a:r>
              <a:rPr lang="ru-RU" altLang="ru-RU" sz="1900" smtClean="0">
                <a:latin typeface="Georgia" pitchFamily="18" charset="0"/>
              </a:rPr>
              <a:t>, сущности </a:t>
            </a:r>
            <a:r>
              <a:rPr lang="ru-RU" altLang="ru-RU" sz="1900" b="1" smtClean="0">
                <a:solidFill>
                  <a:srgbClr val="262673"/>
                </a:solidFill>
                <a:latin typeface="Georgia" pitchFamily="18" charset="0"/>
              </a:rPr>
              <a:t>технологической культуры </a:t>
            </a:r>
            <a:r>
              <a:rPr lang="ru-RU" altLang="ru-RU" sz="1900" smtClean="0">
                <a:latin typeface="Georgia" pitchFamily="18" charset="0"/>
              </a:rPr>
              <a:t>и </a:t>
            </a:r>
            <a:r>
              <a:rPr lang="ru-RU" altLang="ru-RU" sz="1900" b="1" smtClean="0">
                <a:solidFill>
                  <a:srgbClr val="262673"/>
                </a:solidFill>
                <a:latin typeface="Georgia" pitchFamily="18" charset="0"/>
              </a:rPr>
              <a:t>культуры труда</a:t>
            </a:r>
            <a:r>
              <a:rPr lang="ru-RU" altLang="ru-RU" sz="1900" smtClean="0">
                <a:latin typeface="Georgia" pitchFamily="18" charset="0"/>
              </a:rPr>
              <a:t>; уяснение </a:t>
            </a:r>
            <a:r>
              <a:rPr lang="ru-RU" altLang="ru-RU" sz="1900" b="1" smtClean="0">
                <a:solidFill>
                  <a:srgbClr val="262673"/>
                </a:solidFill>
                <a:latin typeface="Georgia" pitchFamily="18" charset="0"/>
              </a:rPr>
              <a:t>социальных</a:t>
            </a:r>
            <a:r>
              <a:rPr lang="ru-RU" altLang="ru-RU" sz="1900" smtClean="0">
                <a:latin typeface="Georgia" pitchFamily="18" charset="0"/>
              </a:rPr>
              <a:t> и </a:t>
            </a:r>
            <a:r>
              <a:rPr lang="ru-RU" altLang="ru-RU" sz="1900" b="1" smtClean="0">
                <a:solidFill>
                  <a:srgbClr val="262673"/>
                </a:solidFill>
                <a:latin typeface="Georgia" pitchFamily="18" charset="0"/>
              </a:rPr>
              <a:t>экологических последствий </a:t>
            </a:r>
            <a:r>
              <a:rPr lang="ru-RU" altLang="ru-RU" sz="1900" smtClean="0">
                <a:latin typeface="Georgia" pitchFamily="18" charset="0"/>
              </a:rPr>
              <a:t>развития технологий промышленного и сельскохозяйственного производства, энергетики и транспорта; </a:t>
            </a:r>
          </a:p>
          <a:p>
            <a:pPr eaLnBrk="1" hangingPunct="1">
              <a:lnSpc>
                <a:spcPct val="95000"/>
              </a:lnSpc>
              <a:spcBef>
                <a:spcPts val="500"/>
              </a:spcBef>
              <a:buFont typeface="Georgia" pitchFamily="18" charset="0"/>
              <a:buNone/>
            </a:pPr>
            <a:r>
              <a:rPr lang="ru-RU" altLang="ru-RU" sz="1900" smtClean="0">
                <a:latin typeface="Georgia" pitchFamily="18" charset="0"/>
              </a:rPr>
              <a:t>2) овладение</a:t>
            </a:r>
            <a:r>
              <a:rPr lang="ru-RU" altLang="ru-RU" sz="1900" b="1" smtClean="0">
                <a:solidFill>
                  <a:srgbClr val="262673"/>
                </a:solidFill>
                <a:latin typeface="Georgia" pitchFamily="18" charset="0"/>
              </a:rPr>
              <a:t> методами </a:t>
            </a:r>
            <a:r>
              <a:rPr lang="ru-RU" altLang="ru-RU" sz="1900" smtClean="0">
                <a:latin typeface="Georgia" pitchFamily="18" charset="0"/>
              </a:rPr>
              <a:t>учебно-исследовательской и проектной деятельности, решения творческих задач, моделирования, конструирования и эстетического оформления изделий, обеспечения сохранности продуктов труда; </a:t>
            </a:r>
          </a:p>
          <a:p>
            <a:pPr eaLnBrk="1" hangingPunct="1">
              <a:lnSpc>
                <a:spcPct val="95000"/>
              </a:lnSpc>
              <a:spcBef>
                <a:spcPts val="500"/>
              </a:spcBef>
              <a:buFont typeface="Georgia" pitchFamily="18" charset="0"/>
              <a:buNone/>
            </a:pPr>
            <a:r>
              <a:rPr lang="ru-RU" altLang="ru-RU" sz="1900" smtClean="0">
                <a:latin typeface="Georgia" pitchFamily="18" charset="0"/>
              </a:rPr>
              <a:t>3) овладение</a:t>
            </a:r>
            <a:r>
              <a:rPr lang="ru-RU" altLang="ru-RU" sz="1900" smtClean="0">
                <a:solidFill>
                  <a:srgbClr val="262673"/>
                </a:solidFill>
                <a:latin typeface="Georgia" pitchFamily="18" charset="0"/>
              </a:rPr>
              <a:t> </a:t>
            </a:r>
            <a:r>
              <a:rPr lang="ru-RU" altLang="ru-RU" sz="1900" b="1" smtClean="0">
                <a:solidFill>
                  <a:srgbClr val="262673"/>
                </a:solidFill>
                <a:latin typeface="Georgia" pitchFamily="18" charset="0"/>
              </a:rPr>
              <a:t>средствами и формами графического </a:t>
            </a:r>
            <a:r>
              <a:rPr lang="ru-RU" altLang="ru-RU" sz="1900" smtClean="0">
                <a:latin typeface="Georgia" pitchFamily="18" charset="0"/>
              </a:rPr>
              <a:t>отображения объектов или процессов, правилами выполнения графической документации; </a:t>
            </a:r>
          </a:p>
          <a:p>
            <a:pPr eaLnBrk="1" hangingPunct="1">
              <a:lnSpc>
                <a:spcPct val="95000"/>
              </a:lnSpc>
              <a:spcBef>
                <a:spcPts val="500"/>
              </a:spcBef>
              <a:buFont typeface="Georgia" pitchFamily="18" charset="0"/>
              <a:buNone/>
            </a:pPr>
            <a:r>
              <a:rPr lang="ru-RU" altLang="ru-RU" sz="1900" smtClean="0">
                <a:latin typeface="Georgia" pitchFamily="18" charset="0"/>
              </a:rPr>
              <a:t>4) формирование умений устанавливать </a:t>
            </a:r>
            <a:r>
              <a:rPr lang="ru-RU" altLang="ru-RU" sz="1900" b="1" smtClean="0">
                <a:solidFill>
                  <a:srgbClr val="262673"/>
                </a:solidFill>
                <a:latin typeface="Georgia" pitchFamily="18" charset="0"/>
              </a:rPr>
              <a:t>взаимосвязь знаний </a:t>
            </a:r>
            <a:r>
              <a:rPr lang="ru-RU" altLang="ru-RU" sz="1900" smtClean="0">
                <a:latin typeface="Georgia" pitchFamily="18" charset="0"/>
              </a:rPr>
              <a:t>по разным учебным предметам для решения прикладных  учебных задач;</a:t>
            </a:r>
          </a:p>
          <a:p>
            <a:pPr eaLnBrk="1" hangingPunct="1">
              <a:lnSpc>
                <a:spcPct val="95000"/>
              </a:lnSpc>
              <a:spcBef>
                <a:spcPts val="500"/>
              </a:spcBef>
              <a:buFont typeface="Georgia" pitchFamily="18" charset="0"/>
              <a:buNone/>
            </a:pPr>
            <a:r>
              <a:rPr lang="ru-RU" altLang="ru-RU" sz="1900" smtClean="0">
                <a:latin typeface="Georgia" pitchFamily="18" charset="0"/>
              </a:rPr>
              <a:t>5) развитие умений применять технологии представления, преобразования и использования </a:t>
            </a:r>
            <a:r>
              <a:rPr lang="ru-RU" altLang="ru-RU" sz="1900" b="1" smtClean="0">
                <a:solidFill>
                  <a:srgbClr val="262673"/>
                </a:solidFill>
                <a:latin typeface="Georgia" pitchFamily="18" charset="0"/>
              </a:rPr>
              <a:t>информации</a:t>
            </a:r>
            <a:r>
              <a:rPr lang="ru-RU" altLang="ru-RU" sz="1900" smtClean="0">
                <a:latin typeface="Georgia" pitchFamily="18" charset="0"/>
              </a:rPr>
              <a:t>, оценивать возможности и области применения средств и инструментов </a:t>
            </a:r>
            <a:r>
              <a:rPr lang="ru-RU" altLang="ru-RU" sz="1900" b="1" smtClean="0">
                <a:solidFill>
                  <a:srgbClr val="262673"/>
                </a:solidFill>
                <a:latin typeface="Georgia" pitchFamily="18" charset="0"/>
              </a:rPr>
              <a:t>ИКТ</a:t>
            </a:r>
            <a:r>
              <a:rPr lang="ru-RU" altLang="ru-RU" sz="1900" smtClean="0">
                <a:latin typeface="Georgia" pitchFamily="18" charset="0"/>
              </a:rPr>
              <a:t> в современном производстве или сфере обслуживания;</a:t>
            </a:r>
          </a:p>
          <a:p>
            <a:pPr eaLnBrk="1" hangingPunct="1">
              <a:lnSpc>
                <a:spcPct val="95000"/>
              </a:lnSpc>
              <a:spcBef>
                <a:spcPts val="500"/>
              </a:spcBef>
              <a:buFont typeface="Georgia" pitchFamily="18" charset="0"/>
              <a:buNone/>
            </a:pPr>
            <a:r>
              <a:rPr lang="ru-RU" altLang="ru-RU" sz="1900" smtClean="0">
                <a:latin typeface="Georgia" pitchFamily="18" charset="0"/>
              </a:rPr>
              <a:t>6) формирование представлений о </a:t>
            </a:r>
            <a:r>
              <a:rPr lang="ru-RU" altLang="ru-RU" sz="1900" b="1" smtClean="0">
                <a:solidFill>
                  <a:srgbClr val="262673"/>
                </a:solidFill>
                <a:latin typeface="Georgia" pitchFamily="18" charset="0"/>
              </a:rPr>
              <a:t>мире профессий</a:t>
            </a:r>
            <a:r>
              <a:rPr lang="ru-RU" altLang="ru-RU" sz="1900" smtClean="0">
                <a:latin typeface="Georgia" pitchFamily="18" charset="0"/>
              </a:rPr>
              <a:t>, связанных с изучаемыми технологиями, их востребованности на </a:t>
            </a:r>
            <a:r>
              <a:rPr lang="ru-RU" altLang="ru-RU" sz="1900" b="1" smtClean="0">
                <a:solidFill>
                  <a:srgbClr val="262673"/>
                </a:solidFill>
                <a:latin typeface="Georgia" pitchFamily="18" charset="0"/>
              </a:rPr>
              <a:t>рынке труда</a:t>
            </a:r>
            <a:endParaRPr lang="ru-RU" sz="1900" b="1" smtClean="0">
              <a:solidFill>
                <a:srgbClr val="262673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1408113" y="939800"/>
            <a:ext cx="4687887" cy="8413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ФГОС ООО</a:t>
            </a:r>
          </a:p>
          <a:p>
            <a:pPr algn="ctr"/>
            <a:r>
              <a:rPr lang="ru-RU" sz="2000"/>
              <a:t>Предметные результаты</a:t>
            </a: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1433513" y="2447925"/>
            <a:ext cx="4662487" cy="9271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ПООП ООО (</a:t>
            </a:r>
            <a:r>
              <a:rPr lang="en-US">
                <a:hlinkClick r:id="rId3"/>
              </a:rPr>
              <a:t>www.fgosreestr.ru</a:t>
            </a:r>
            <a:r>
              <a:rPr lang="ru-RU"/>
              <a:t>)</a:t>
            </a:r>
          </a:p>
          <a:p>
            <a:pPr algn="ctr"/>
            <a:r>
              <a:rPr lang="ru-RU"/>
              <a:t>Предметная область «Технология»</a:t>
            </a:r>
          </a:p>
        </p:txBody>
      </p:sp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1446213" y="4241800"/>
            <a:ext cx="2138362" cy="1854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333399"/>
                </a:solidFill>
              </a:rPr>
              <a:t>Предметные</a:t>
            </a:r>
          </a:p>
          <a:p>
            <a:pPr algn="ctr"/>
            <a:r>
              <a:rPr lang="ru-RU" b="1">
                <a:solidFill>
                  <a:srgbClr val="333399"/>
                </a:solidFill>
              </a:rPr>
              <a:t>результаты</a:t>
            </a:r>
          </a:p>
          <a:p>
            <a:pPr algn="ctr"/>
            <a:r>
              <a:rPr lang="ru-RU"/>
              <a:t>обновлены,</a:t>
            </a:r>
          </a:p>
          <a:p>
            <a:pPr algn="ctr"/>
            <a:r>
              <a:rPr lang="ru-RU"/>
              <a:t>детализированы</a:t>
            </a:r>
          </a:p>
          <a:p>
            <a:pPr algn="ctr"/>
            <a:r>
              <a:rPr lang="ru-RU"/>
              <a:t>по блокам и </a:t>
            </a:r>
          </a:p>
          <a:p>
            <a:pPr algn="ctr"/>
            <a:r>
              <a:rPr lang="ru-RU"/>
              <a:t>по годам</a:t>
            </a:r>
          </a:p>
        </p:txBody>
      </p:sp>
      <p:sp>
        <p:nvSpPr>
          <p:cNvPr id="29701" name="Text Box 11"/>
          <p:cNvSpPr txBox="1">
            <a:spLocks noChangeArrowheads="1"/>
          </p:cNvSpPr>
          <p:nvPr/>
        </p:nvSpPr>
        <p:spPr bwMode="auto">
          <a:xfrm>
            <a:off x="1795463" y="3714750"/>
            <a:ext cx="390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A32D35"/>
                </a:solidFill>
              </a:rPr>
              <a:t>Модернизированы (обновлены)</a:t>
            </a:r>
          </a:p>
        </p:txBody>
      </p:sp>
      <p:sp>
        <p:nvSpPr>
          <p:cNvPr id="29702" name="Rectangle 12"/>
          <p:cNvSpPr>
            <a:spLocks noChangeArrowheads="1"/>
          </p:cNvSpPr>
          <p:nvPr/>
        </p:nvSpPr>
        <p:spPr bwMode="auto">
          <a:xfrm>
            <a:off x="3957638" y="4241800"/>
            <a:ext cx="2138362" cy="18415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333399"/>
                </a:solidFill>
              </a:rPr>
              <a:t>Содержание</a:t>
            </a:r>
            <a:endParaRPr lang="ru-RU"/>
          </a:p>
          <a:p>
            <a:pPr algn="ctr"/>
            <a:r>
              <a:rPr lang="ru-RU"/>
              <a:t>дополнено</a:t>
            </a:r>
          </a:p>
          <a:p>
            <a:pPr algn="ctr"/>
            <a:r>
              <a:rPr lang="ru-RU"/>
              <a:t>новыми</a:t>
            </a:r>
          </a:p>
          <a:p>
            <a:pPr algn="ctr"/>
            <a:r>
              <a:rPr lang="ru-RU"/>
              <a:t>дидактическими</a:t>
            </a:r>
          </a:p>
          <a:p>
            <a:pPr algn="ctr"/>
            <a:r>
              <a:rPr lang="ru-RU"/>
              <a:t>единицами</a:t>
            </a:r>
          </a:p>
        </p:txBody>
      </p:sp>
      <p:sp>
        <p:nvSpPr>
          <p:cNvPr id="29703" name="AutoShape 13"/>
          <p:cNvSpPr>
            <a:spLocks noChangeArrowheads="1"/>
          </p:cNvSpPr>
          <p:nvPr/>
        </p:nvSpPr>
        <p:spPr bwMode="auto">
          <a:xfrm>
            <a:off x="3448050" y="1843088"/>
            <a:ext cx="333375" cy="568325"/>
          </a:xfrm>
          <a:prstGeom prst="downArrow">
            <a:avLst>
              <a:gd name="adj1" fmla="val 50000"/>
              <a:gd name="adj2" fmla="val 42619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9704" name="Rectangle 16"/>
          <p:cNvSpPr>
            <a:spLocks noChangeArrowheads="1"/>
          </p:cNvSpPr>
          <p:nvPr/>
        </p:nvSpPr>
        <p:spPr bwMode="auto">
          <a:xfrm>
            <a:off x="6096000" y="3787775"/>
            <a:ext cx="58166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1600">
                <a:solidFill>
                  <a:srgbClr val="000000"/>
                </a:solidFill>
                <a:latin typeface="Cambria" pitchFamily="18" charset="0"/>
              </a:rPr>
              <a:t>Блок 1. Современные материальные, информационные и гуманитарные технологии и перспективы их развития (</a:t>
            </a:r>
            <a:r>
              <a:rPr lang="ru-RU" altLang="ru-RU" sz="1600">
                <a:solidFill>
                  <a:srgbClr val="8E0000"/>
                </a:solidFill>
                <a:latin typeface="Cambria" pitchFamily="18" charset="0"/>
              </a:rPr>
              <a:t>новое содержание + региональная составляющая</a:t>
            </a:r>
            <a:r>
              <a:rPr lang="ru-RU" altLang="ru-RU" sz="1600">
                <a:solidFill>
                  <a:srgbClr val="000000"/>
                </a:solidFill>
                <a:latin typeface="Cambria" pitchFamily="18" charset="0"/>
              </a:rPr>
              <a:t>)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1600">
                <a:solidFill>
                  <a:srgbClr val="000000"/>
                </a:solidFill>
                <a:latin typeface="Cambria" pitchFamily="18" charset="0"/>
              </a:rPr>
              <a:t>Блок 2. Формирование технологической культуры и проектно-технологического мышления обучающихся (</a:t>
            </a:r>
            <a:r>
              <a:rPr lang="ru-RU" altLang="ru-RU" sz="1600">
                <a:solidFill>
                  <a:srgbClr val="8E0000"/>
                </a:solidFill>
                <a:latin typeface="Cambria" pitchFamily="18" charset="0"/>
              </a:rPr>
              <a:t>включение отдельных новых элементов</a:t>
            </a:r>
            <a:r>
              <a:rPr lang="ru-RU" altLang="ru-RU" sz="1600">
                <a:solidFill>
                  <a:srgbClr val="000000"/>
                </a:solidFill>
                <a:latin typeface="Cambria" pitchFamily="18" charset="0"/>
              </a:rPr>
              <a:t>)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1600">
                <a:solidFill>
                  <a:srgbClr val="000000"/>
                </a:solidFill>
                <a:latin typeface="Cambria" pitchFamily="18" charset="0"/>
              </a:rPr>
              <a:t>Блок 3. Построение образовательных траекторий и планов в области профессионального самоопределения (</a:t>
            </a:r>
            <a:r>
              <a:rPr lang="ru-RU" altLang="ru-RU" sz="1600">
                <a:solidFill>
                  <a:srgbClr val="8E0000"/>
                </a:solidFill>
                <a:latin typeface="Cambria" pitchFamily="18" charset="0"/>
              </a:rPr>
              <a:t>содержание курса по профессиональному самоопределению из ППП + региональная составляющая</a:t>
            </a:r>
            <a:r>
              <a:rPr lang="ru-RU" altLang="ru-RU" sz="1600">
                <a:solidFill>
                  <a:srgbClr val="000000"/>
                </a:solidFill>
                <a:latin typeface="Cambria" pitchFamily="18" charset="0"/>
              </a:rPr>
              <a:t>)</a:t>
            </a:r>
            <a:endParaRPr lang="ru-RU" sz="160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9705" name="Text Box 17"/>
          <p:cNvSpPr txBox="1">
            <a:spLocks noChangeArrowheads="1"/>
          </p:cNvSpPr>
          <p:nvPr/>
        </p:nvSpPr>
        <p:spPr bwMode="auto">
          <a:xfrm>
            <a:off x="6704013" y="598488"/>
            <a:ext cx="5040312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>
                <a:solidFill>
                  <a:srgbClr val="A32D35"/>
                </a:solidFill>
              </a:rPr>
              <a:t>?</a:t>
            </a:r>
          </a:p>
          <a:p>
            <a:pPr algn="ctr"/>
            <a:r>
              <a:rPr lang="ru-RU" b="1">
                <a:solidFill>
                  <a:srgbClr val="A32D35"/>
                </a:solidFill>
              </a:rPr>
              <a:t>Каким образом выполнить требования ФГОС ООО, учитывая предложения ПООП и не нарушая ФЗ №273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/>
          </p:cNvSpPr>
          <p:nvPr>
            <p:ph type="body" sz="half" idx="1"/>
          </p:nvPr>
        </p:nvSpPr>
        <p:spPr>
          <a:xfrm>
            <a:off x="1146175" y="549275"/>
            <a:ext cx="5181600" cy="43513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400" b="1" smtClean="0">
                <a:solidFill>
                  <a:srgbClr val="333399"/>
                </a:solidFill>
                <a:latin typeface="Georgia" pitchFamily="18" charset="0"/>
              </a:rPr>
              <a:t>Актуальные проблемы: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Georgia" pitchFamily="18" charset="0"/>
              </a:rPr>
              <a:t>Реализация ФГОС ООО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Georgia" pitchFamily="18" charset="0"/>
              </a:rPr>
              <a:t>Учет ПООП ООО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Georgia" pitchFamily="18" charset="0"/>
              </a:rPr>
              <a:t>Отсутствие обновленных УМК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Georgia" pitchFamily="18" charset="0"/>
              </a:rPr>
              <a:t>Не достаточность МТО (морально устаревшее оборудование, отсутствие в мастерских ПК для учащихся, учителя, отсутствие конструкторов, программного обеспечения и т.д.)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Georgia" pitchFamily="18" charset="0"/>
              </a:rPr>
              <a:t>Особенности социума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Georgia" pitchFamily="18" charset="0"/>
              </a:rPr>
              <a:t>Компетентность учителей</a:t>
            </a:r>
          </a:p>
        </p:txBody>
      </p:sp>
      <p:sp>
        <p:nvSpPr>
          <p:cNvPr id="30723" name="Rectangle 6"/>
          <p:cNvSpPr>
            <a:spLocks noGrp="1"/>
          </p:cNvSpPr>
          <p:nvPr>
            <p:ph type="body" sz="half" idx="2"/>
          </p:nvPr>
        </p:nvSpPr>
        <p:spPr>
          <a:xfrm>
            <a:off x="6505575" y="560388"/>
            <a:ext cx="5181600" cy="43513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000" b="1" smtClean="0">
                <a:solidFill>
                  <a:srgbClr val="333399"/>
                </a:solidFill>
                <a:latin typeface="Georgia" pitchFamily="18" charset="0"/>
              </a:rPr>
              <a:t>Решение: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A32D35"/>
                </a:solidFill>
                <a:latin typeface="Georgia" pitchFamily="18" charset="0"/>
              </a:rPr>
              <a:t>Создание  методического инструмента, который бы стал помощником учителю технологии в конструировании предметного содержания с учетом имеющихся условий и возможностей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Georgia" pitchFamily="18" charset="0"/>
              </a:rPr>
              <a:t>Обновление МТО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A32D35"/>
                </a:solidFill>
                <a:latin typeface="Georgia" pitchFamily="18" charset="0"/>
              </a:rPr>
              <a:t>Включение в содержание технологической подготовки региональной составляющей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Georgia" pitchFamily="18" charset="0"/>
              </a:rPr>
              <a:t>Профессиональное развитие учителей (формальное, неформальное образование)</a:t>
            </a:r>
          </a:p>
          <a:p>
            <a:pPr eaLnBrk="1" hangingPunct="1">
              <a:lnSpc>
                <a:spcPct val="80000"/>
              </a:lnSpc>
            </a:pPr>
            <a:endParaRPr lang="ru-RU" sz="2000" smtClean="0">
              <a:latin typeface="Georgia" pitchFamily="18" charset="0"/>
            </a:endParaRPr>
          </a:p>
        </p:txBody>
      </p:sp>
      <p:grpSp>
        <p:nvGrpSpPr>
          <p:cNvPr id="30724" name="Group 17"/>
          <p:cNvGrpSpPr>
            <a:grpSpLocks/>
          </p:cNvGrpSpPr>
          <p:nvPr/>
        </p:nvGrpSpPr>
        <p:grpSpPr bwMode="auto">
          <a:xfrm>
            <a:off x="1743075" y="4903788"/>
            <a:ext cx="1439863" cy="1439862"/>
            <a:chOff x="1824" y="633"/>
            <a:chExt cx="2834" cy="2849"/>
          </a:xfrm>
        </p:grpSpPr>
        <p:sp>
          <p:nvSpPr>
            <p:cNvPr id="30737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536 w 21600"/>
                <a:gd name="T1" fmla="*/ 1108 h 21600"/>
                <a:gd name="T2" fmla="*/ 1060 w 21600"/>
                <a:gd name="T3" fmla="*/ 1478 h 21600"/>
                <a:gd name="T4" fmla="*/ 680 w 21600"/>
                <a:gd name="T5" fmla="*/ 967 h 21600"/>
                <a:gd name="T6" fmla="*/ 1060 w 21600"/>
                <a:gd name="T7" fmla="*/ 492 h 21600"/>
                <a:gd name="T8" fmla="*/ 542 w 21600"/>
                <a:gd name="T9" fmla="*/ 4 h 21600"/>
                <a:gd name="T10" fmla="*/ 36 w 21600"/>
                <a:gd name="T11" fmla="*/ 477 h 21600"/>
                <a:gd name="T12" fmla="*/ 416 w 21600"/>
                <a:gd name="T13" fmla="*/ 948 h 21600"/>
                <a:gd name="T14" fmla="*/ 36 w 21600"/>
                <a:gd name="T15" fmla="*/ 147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8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 w 21600"/>
                <a:gd name="T1" fmla="*/ 855 h 21600"/>
                <a:gd name="T2" fmla="*/ 346 w 21600"/>
                <a:gd name="T3" fmla="*/ 1351 h 21600"/>
                <a:gd name="T4" fmla="*/ 856 w 21600"/>
                <a:gd name="T5" fmla="*/ 888 h 21600"/>
                <a:gd name="T6" fmla="*/ 1385 w 21600"/>
                <a:gd name="T7" fmla="*/ 1353 h 21600"/>
                <a:gd name="T8" fmla="*/ 1778 w 21600"/>
                <a:gd name="T9" fmla="*/ 963 h 21600"/>
                <a:gd name="T10" fmla="*/ 1390 w 21600"/>
                <a:gd name="T11" fmla="*/ 366 h 21600"/>
                <a:gd name="T12" fmla="*/ 889 w 21600"/>
                <a:gd name="T13" fmla="*/ 2 h 21600"/>
                <a:gd name="T14" fmla="*/ 346 w 21600"/>
                <a:gd name="T15" fmla="*/ 37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9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412 w 21600"/>
                <a:gd name="T1" fmla="*/ 946 h 21600"/>
                <a:gd name="T2" fmla="*/ 22 w 21600"/>
                <a:gd name="T3" fmla="*/ 1382 h 21600"/>
                <a:gd name="T4" fmla="*/ 571 w 21600"/>
                <a:gd name="T5" fmla="*/ 1763 h 21600"/>
                <a:gd name="T6" fmla="*/ 1038 w 21600"/>
                <a:gd name="T7" fmla="*/ 1367 h 21600"/>
                <a:gd name="T8" fmla="*/ 693 w 21600"/>
                <a:gd name="T9" fmla="*/ 889 h 21600"/>
                <a:gd name="T10" fmla="*/ 1044 w 21600"/>
                <a:gd name="T11" fmla="*/ 385 h 21600"/>
                <a:gd name="T12" fmla="*/ 551 w 21600"/>
                <a:gd name="T13" fmla="*/ 1 h 21600"/>
                <a:gd name="T14" fmla="*/ 22 w 21600"/>
                <a:gd name="T15" fmla="*/ 38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40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395 w 21600"/>
                <a:gd name="T1" fmla="*/ 1026 h 21600"/>
                <a:gd name="T2" fmla="*/ 1415 w 21600"/>
                <a:gd name="T3" fmla="*/ 25 h 21600"/>
                <a:gd name="T4" fmla="*/ 394 w 21600"/>
                <a:gd name="T5" fmla="*/ 42 h 21600"/>
                <a:gd name="T6" fmla="*/ 420 w 21600"/>
                <a:gd name="T7" fmla="*/ 1022 h 21600"/>
                <a:gd name="T8" fmla="*/ 901 w 21600"/>
                <a:gd name="T9" fmla="*/ 627 h 21600"/>
                <a:gd name="T10" fmla="*/ 904 w 21600"/>
                <a:gd name="T11" fmla="*/ 424 h 21600"/>
                <a:gd name="T12" fmla="*/ 1800 w 21600"/>
                <a:gd name="T13" fmla="*/ 487 h 21600"/>
                <a:gd name="T14" fmla="*/ 5 w 21600"/>
                <a:gd name="T15" fmla="*/ 48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725" name="Group 26"/>
          <p:cNvGrpSpPr>
            <a:grpSpLocks/>
          </p:cNvGrpSpPr>
          <p:nvPr/>
        </p:nvGrpSpPr>
        <p:grpSpPr bwMode="auto">
          <a:xfrm>
            <a:off x="2836863" y="4897438"/>
            <a:ext cx="1439862" cy="1439862"/>
            <a:chOff x="1824" y="633"/>
            <a:chExt cx="2834" cy="2849"/>
          </a:xfrm>
        </p:grpSpPr>
        <p:sp>
          <p:nvSpPr>
            <p:cNvPr id="30733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536 w 21600"/>
                <a:gd name="T1" fmla="*/ 1108 h 21600"/>
                <a:gd name="T2" fmla="*/ 1060 w 21600"/>
                <a:gd name="T3" fmla="*/ 1478 h 21600"/>
                <a:gd name="T4" fmla="*/ 680 w 21600"/>
                <a:gd name="T5" fmla="*/ 967 h 21600"/>
                <a:gd name="T6" fmla="*/ 1060 w 21600"/>
                <a:gd name="T7" fmla="*/ 492 h 21600"/>
                <a:gd name="T8" fmla="*/ 542 w 21600"/>
                <a:gd name="T9" fmla="*/ 4 h 21600"/>
                <a:gd name="T10" fmla="*/ 36 w 21600"/>
                <a:gd name="T11" fmla="*/ 477 h 21600"/>
                <a:gd name="T12" fmla="*/ 416 w 21600"/>
                <a:gd name="T13" fmla="*/ 948 h 21600"/>
                <a:gd name="T14" fmla="*/ 36 w 21600"/>
                <a:gd name="T15" fmla="*/ 147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4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 w 21600"/>
                <a:gd name="T1" fmla="*/ 855 h 21600"/>
                <a:gd name="T2" fmla="*/ 346 w 21600"/>
                <a:gd name="T3" fmla="*/ 1351 h 21600"/>
                <a:gd name="T4" fmla="*/ 856 w 21600"/>
                <a:gd name="T5" fmla="*/ 888 h 21600"/>
                <a:gd name="T6" fmla="*/ 1385 w 21600"/>
                <a:gd name="T7" fmla="*/ 1353 h 21600"/>
                <a:gd name="T8" fmla="*/ 1778 w 21600"/>
                <a:gd name="T9" fmla="*/ 963 h 21600"/>
                <a:gd name="T10" fmla="*/ 1390 w 21600"/>
                <a:gd name="T11" fmla="*/ 366 h 21600"/>
                <a:gd name="T12" fmla="*/ 889 w 21600"/>
                <a:gd name="T13" fmla="*/ 2 h 21600"/>
                <a:gd name="T14" fmla="*/ 346 w 21600"/>
                <a:gd name="T15" fmla="*/ 37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5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412 w 21600"/>
                <a:gd name="T1" fmla="*/ 946 h 21600"/>
                <a:gd name="T2" fmla="*/ 22 w 21600"/>
                <a:gd name="T3" fmla="*/ 1382 h 21600"/>
                <a:gd name="T4" fmla="*/ 571 w 21600"/>
                <a:gd name="T5" fmla="*/ 1763 h 21600"/>
                <a:gd name="T6" fmla="*/ 1038 w 21600"/>
                <a:gd name="T7" fmla="*/ 1367 h 21600"/>
                <a:gd name="T8" fmla="*/ 693 w 21600"/>
                <a:gd name="T9" fmla="*/ 889 h 21600"/>
                <a:gd name="T10" fmla="*/ 1044 w 21600"/>
                <a:gd name="T11" fmla="*/ 385 h 21600"/>
                <a:gd name="T12" fmla="*/ 551 w 21600"/>
                <a:gd name="T13" fmla="*/ 1 h 21600"/>
                <a:gd name="T14" fmla="*/ 22 w 21600"/>
                <a:gd name="T15" fmla="*/ 38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6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395 w 21600"/>
                <a:gd name="T1" fmla="*/ 1026 h 21600"/>
                <a:gd name="T2" fmla="*/ 1415 w 21600"/>
                <a:gd name="T3" fmla="*/ 25 h 21600"/>
                <a:gd name="T4" fmla="*/ 394 w 21600"/>
                <a:gd name="T5" fmla="*/ 42 h 21600"/>
                <a:gd name="T6" fmla="*/ 420 w 21600"/>
                <a:gd name="T7" fmla="*/ 1022 h 21600"/>
                <a:gd name="T8" fmla="*/ 901 w 21600"/>
                <a:gd name="T9" fmla="*/ 627 h 21600"/>
                <a:gd name="T10" fmla="*/ 904 w 21600"/>
                <a:gd name="T11" fmla="*/ 424 h 21600"/>
                <a:gd name="T12" fmla="*/ 1800 w 21600"/>
                <a:gd name="T13" fmla="*/ 487 h 21600"/>
                <a:gd name="T14" fmla="*/ 5 w 21600"/>
                <a:gd name="T15" fmla="*/ 48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726" name="Group 31"/>
          <p:cNvGrpSpPr>
            <a:grpSpLocks/>
          </p:cNvGrpSpPr>
          <p:nvPr/>
        </p:nvGrpSpPr>
        <p:grpSpPr bwMode="auto">
          <a:xfrm>
            <a:off x="4972050" y="4884738"/>
            <a:ext cx="1439863" cy="1439862"/>
            <a:chOff x="1824" y="633"/>
            <a:chExt cx="2834" cy="2849"/>
          </a:xfrm>
        </p:grpSpPr>
        <p:sp>
          <p:nvSpPr>
            <p:cNvPr id="30729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536 w 21600"/>
                <a:gd name="T1" fmla="*/ 1108 h 21600"/>
                <a:gd name="T2" fmla="*/ 1060 w 21600"/>
                <a:gd name="T3" fmla="*/ 1478 h 21600"/>
                <a:gd name="T4" fmla="*/ 680 w 21600"/>
                <a:gd name="T5" fmla="*/ 967 h 21600"/>
                <a:gd name="T6" fmla="*/ 1060 w 21600"/>
                <a:gd name="T7" fmla="*/ 492 h 21600"/>
                <a:gd name="T8" fmla="*/ 542 w 21600"/>
                <a:gd name="T9" fmla="*/ 4 h 21600"/>
                <a:gd name="T10" fmla="*/ 36 w 21600"/>
                <a:gd name="T11" fmla="*/ 477 h 21600"/>
                <a:gd name="T12" fmla="*/ 416 w 21600"/>
                <a:gd name="T13" fmla="*/ 948 h 21600"/>
                <a:gd name="T14" fmla="*/ 36 w 21600"/>
                <a:gd name="T15" fmla="*/ 147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0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 w 21600"/>
                <a:gd name="T1" fmla="*/ 855 h 21600"/>
                <a:gd name="T2" fmla="*/ 346 w 21600"/>
                <a:gd name="T3" fmla="*/ 1351 h 21600"/>
                <a:gd name="T4" fmla="*/ 856 w 21600"/>
                <a:gd name="T5" fmla="*/ 888 h 21600"/>
                <a:gd name="T6" fmla="*/ 1385 w 21600"/>
                <a:gd name="T7" fmla="*/ 1353 h 21600"/>
                <a:gd name="T8" fmla="*/ 1778 w 21600"/>
                <a:gd name="T9" fmla="*/ 963 h 21600"/>
                <a:gd name="T10" fmla="*/ 1390 w 21600"/>
                <a:gd name="T11" fmla="*/ 366 h 21600"/>
                <a:gd name="T12" fmla="*/ 889 w 21600"/>
                <a:gd name="T13" fmla="*/ 2 h 21600"/>
                <a:gd name="T14" fmla="*/ 346 w 21600"/>
                <a:gd name="T15" fmla="*/ 37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1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412 w 21600"/>
                <a:gd name="T1" fmla="*/ 946 h 21600"/>
                <a:gd name="T2" fmla="*/ 22 w 21600"/>
                <a:gd name="T3" fmla="*/ 1382 h 21600"/>
                <a:gd name="T4" fmla="*/ 571 w 21600"/>
                <a:gd name="T5" fmla="*/ 1763 h 21600"/>
                <a:gd name="T6" fmla="*/ 1038 w 21600"/>
                <a:gd name="T7" fmla="*/ 1367 h 21600"/>
                <a:gd name="T8" fmla="*/ 693 w 21600"/>
                <a:gd name="T9" fmla="*/ 889 h 21600"/>
                <a:gd name="T10" fmla="*/ 1044 w 21600"/>
                <a:gd name="T11" fmla="*/ 385 h 21600"/>
                <a:gd name="T12" fmla="*/ 551 w 21600"/>
                <a:gd name="T13" fmla="*/ 1 h 21600"/>
                <a:gd name="T14" fmla="*/ 22 w 21600"/>
                <a:gd name="T15" fmla="*/ 38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2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395 w 21600"/>
                <a:gd name="T1" fmla="*/ 1026 h 21600"/>
                <a:gd name="T2" fmla="*/ 1415 w 21600"/>
                <a:gd name="T3" fmla="*/ 25 h 21600"/>
                <a:gd name="T4" fmla="*/ 394 w 21600"/>
                <a:gd name="T5" fmla="*/ 42 h 21600"/>
                <a:gd name="T6" fmla="*/ 420 w 21600"/>
                <a:gd name="T7" fmla="*/ 1022 h 21600"/>
                <a:gd name="T8" fmla="*/ 901 w 21600"/>
                <a:gd name="T9" fmla="*/ 627 h 21600"/>
                <a:gd name="T10" fmla="*/ 904 w 21600"/>
                <a:gd name="T11" fmla="*/ 424 h 21600"/>
                <a:gd name="T12" fmla="*/ 1800 w 21600"/>
                <a:gd name="T13" fmla="*/ 487 h 21600"/>
                <a:gd name="T14" fmla="*/ 5 w 21600"/>
                <a:gd name="T15" fmla="*/ 48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27" name="AutoShape 36"/>
          <p:cNvSpPr>
            <a:spLocks noChangeArrowheads="1"/>
          </p:cNvSpPr>
          <p:nvPr/>
        </p:nvSpPr>
        <p:spPr bwMode="auto">
          <a:xfrm>
            <a:off x="4337050" y="5497513"/>
            <a:ext cx="630238" cy="358775"/>
          </a:xfrm>
          <a:prstGeom prst="leftArrow">
            <a:avLst>
              <a:gd name="adj1" fmla="val 50000"/>
              <a:gd name="adj2" fmla="val 43916"/>
            </a:avLst>
          </a:prstGeom>
          <a:solidFill>
            <a:srgbClr val="DF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8" name="Text Box 37"/>
          <p:cNvSpPr txBox="1">
            <a:spLocks noChangeArrowheads="1"/>
          </p:cNvSpPr>
          <p:nvPr/>
        </p:nvSpPr>
        <p:spPr bwMode="auto">
          <a:xfrm>
            <a:off x="6975475" y="5307013"/>
            <a:ext cx="4124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333399"/>
                </a:solidFill>
              </a:rPr>
              <a:t>КОНСТРУКТОР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1157288" y="204788"/>
            <a:ext cx="10591800" cy="1436687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ru-RU" altLang="ru-RU" sz="2000" b="1" smtClean="0">
                <a:solidFill>
                  <a:srgbClr val="333399"/>
                </a:solidFill>
                <a:latin typeface="Georgia" pitchFamily="18" charset="0"/>
              </a:rPr>
              <a:t>ФЦПРО 2.4: </a:t>
            </a:r>
            <a:r>
              <a:rPr lang="ru-RU" altLang="ru-RU" sz="2000" smtClean="0">
                <a:solidFill>
                  <a:srgbClr val="333399"/>
                </a:solidFill>
                <a:latin typeface="Georgia" pitchFamily="18" charset="0"/>
              </a:rPr>
              <a:t>Модернизация технологий и содержания обучения в соответствии с новым федеральным государственным образовательным стандартом посредством разработки концепций модернизации конкретных областей, поддержки региональных программ развития образования и поддержки сетевых методических объединений</a:t>
            </a:r>
            <a:endParaRPr lang="ru-RU" sz="3200" smtClean="0">
              <a:solidFill>
                <a:srgbClr val="A32D35"/>
              </a:solidFill>
              <a:latin typeface="Georgia" pitchFamily="18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38" y="1790700"/>
            <a:ext cx="33020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831" name="Group 63"/>
          <p:cNvGraphicFramePr>
            <a:graphicFrameLocks noGrp="1"/>
          </p:cNvGraphicFramePr>
          <p:nvPr/>
        </p:nvGraphicFramePr>
        <p:xfrm>
          <a:off x="3906838" y="1838325"/>
          <a:ext cx="7902575" cy="4307588"/>
        </p:xfrm>
        <a:graphic>
          <a:graphicData uri="http://schemas.openxmlformats.org/drawingml/2006/table">
            <a:tbl>
              <a:tblPr/>
              <a:tblGrid>
                <a:gridCol w="414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8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>
                          <a:tab pos="200025" algn="l"/>
                          <a:tab pos="630238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>
                          <a:tab pos="200025" algn="l"/>
                          <a:tab pos="630238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Введение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2542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1. 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>
                          <a:tab pos="200025" algn="l"/>
                          <a:tab pos="630238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Проблема модернизации содержания учебного предмета «Технология» с учётом социально-экономического развития региона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2542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2. 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>
                          <a:tab pos="200025" algn="l"/>
                          <a:tab pos="630238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Особенности проектирования рабочих программ по учебному предмету «Технология»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1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2542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2.1. 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>
                          <a:tab pos="200025" algn="l"/>
                          <a:tab pos="630238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Нормативно-методическое обеспечение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138">
                <a:tc>
                  <a:txBody>
                    <a:bodyPr/>
                    <a:lstStyle/>
                    <a:p>
                      <a:pPr marL="0" marR="0" lvl="1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2542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2.2.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>
                          <a:tab pos="200025" algn="l"/>
                          <a:tab pos="630238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Структура программы по учебному предмету «Технология»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1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2542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2.3.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>
                          <a:tab pos="200025" algn="l"/>
                          <a:tab pos="630238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Проектирование содержания учебного предмета «Технология»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663">
                <a:tc>
                  <a:txBody>
                    <a:bodyPr/>
                    <a:lstStyle/>
                    <a:p>
                      <a:pPr marL="0" marR="0" lvl="1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2542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2.4.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>
                          <a:tab pos="200025" algn="l"/>
                          <a:tab pos="630238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Региональное содержание учебного предмета «Технология»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1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2542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2.5. 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>
                          <a:tab pos="200025" algn="l"/>
                          <a:tab pos="630238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Опыт формирования профессионального самоопределения школьников во взаимодействии с социальными партнёрами. Муниципальный проект «Профессиональная проба»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2542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3.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>
                          <a:tab pos="200025" algn="l"/>
                          <a:tab pos="630238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Модели реализации нового содержания технологической подготовки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1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2542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3.1.</a:t>
                      </a: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>
                          <a:tab pos="200025" algn="l"/>
                          <a:tab pos="63023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32D35"/>
                          </a:solidFill>
                          <a:effectLst/>
                          <a:latin typeface="Georgia" pitchFamily="18" charset="0"/>
                        </a:rPr>
                        <a:t>Конструктор содержания технологической подготовки школьников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A32D35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1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2542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3.2.</a:t>
                      </a: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>
                          <a:tab pos="200025" algn="l"/>
                          <a:tab pos="630238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Модель реализация нового содержания технологической подготовки учащихся в городской школе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1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2542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3.3.</a:t>
                      </a: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>
                          <a:tab pos="200025" algn="l"/>
                          <a:tab pos="630238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Модель реализации нового содержания технологической подготовки учащихся в условиях сельской школы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2542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4.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>
                          <a:tab pos="200025" algn="l"/>
                          <a:tab pos="630238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Технологии обучения и формирования предметных, метапредметных, личностных результатов в рамках предмета «Технология»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45250" marR="452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1196975" y="266700"/>
            <a:ext cx="10652125" cy="1152525"/>
          </a:xfrm>
        </p:spPr>
        <p:txBody>
          <a:bodyPr/>
          <a:lstStyle/>
          <a:p>
            <a:pPr algn="ctr" eaLnBrk="1" hangingPunct="1"/>
            <a:r>
              <a:rPr lang="ru-RU" sz="4000" smtClean="0">
                <a:solidFill>
                  <a:srgbClr val="333399"/>
                </a:solidFill>
                <a:latin typeface="Georgia" pitchFamily="18" charset="0"/>
              </a:rPr>
              <a:t>Конструктор содержания технологической подготовки школьников</a:t>
            </a:r>
          </a:p>
        </p:txBody>
      </p:sp>
      <p:sp>
        <p:nvSpPr>
          <p:cNvPr id="32771" name="Rectangle 4"/>
          <p:cNvSpPr>
            <a:spLocks noGrp="1"/>
          </p:cNvSpPr>
          <p:nvPr>
            <p:ph type="body" idx="1"/>
          </p:nvPr>
        </p:nvSpPr>
        <p:spPr>
          <a:xfrm>
            <a:off x="1146175" y="1563688"/>
            <a:ext cx="10677525" cy="186531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altLang="ru-RU" sz="1800" smtClean="0">
                <a:latin typeface="Georgia" pitchFamily="18" charset="0"/>
              </a:rPr>
              <a:t>инновационный методический инструментарий, обеспечивающий учителю конструирование содержания технологической подготовки школьников в соответствии с требованиями ФГОС ООО, с учетом ПООП ООО, образовательными потребностями детей и особенностями социально-экономического развития региона</a:t>
            </a:r>
          </a:p>
          <a:p>
            <a:pPr eaLnBrk="1" hangingPunct="1">
              <a:lnSpc>
                <a:spcPct val="100000"/>
              </a:lnSpc>
            </a:pPr>
            <a:r>
              <a:rPr lang="ru-RU" sz="1800" smtClean="0">
                <a:latin typeface="Georgia" pitchFamily="18" charset="0"/>
              </a:rPr>
              <a:t>гибкая конструкция содержания, которая при необходимости (меняющихся требованиях и условиях) может модернизироваться для решения новых образовательных задач </a:t>
            </a:r>
          </a:p>
        </p:txBody>
      </p:sp>
      <p:grpSp>
        <p:nvGrpSpPr>
          <p:cNvPr id="32772" name="Group 5"/>
          <p:cNvGrpSpPr>
            <a:grpSpLocks/>
          </p:cNvGrpSpPr>
          <p:nvPr/>
        </p:nvGrpSpPr>
        <p:grpSpPr bwMode="auto">
          <a:xfrm>
            <a:off x="3562350" y="3933825"/>
            <a:ext cx="1439863" cy="1439863"/>
            <a:chOff x="1824" y="633"/>
            <a:chExt cx="2834" cy="2849"/>
          </a:xfrm>
        </p:grpSpPr>
        <p:sp>
          <p:nvSpPr>
            <p:cNvPr id="32786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536 w 21600"/>
                <a:gd name="T1" fmla="*/ 1108 h 21600"/>
                <a:gd name="T2" fmla="*/ 1060 w 21600"/>
                <a:gd name="T3" fmla="*/ 1478 h 21600"/>
                <a:gd name="T4" fmla="*/ 680 w 21600"/>
                <a:gd name="T5" fmla="*/ 967 h 21600"/>
                <a:gd name="T6" fmla="*/ 1060 w 21600"/>
                <a:gd name="T7" fmla="*/ 492 h 21600"/>
                <a:gd name="T8" fmla="*/ 542 w 21600"/>
                <a:gd name="T9" fmla="*/ 4 h 21600"/>
                <a:gd name="T10" fmla="*/ 36 w 21600"/>
                <a:gd name="T11" fmla="*/ 477 h 21600"/>
                <a:gd name="T12" fmla="*/ 416 w 21600"/>
                <a:gd name="T13" fmla="*/ 948 h 21600"/>
                <a:gd name="T14" fmla="*/ 36 w 21600"/>
                <a:gd name="T15" fmla="*/ 147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7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 w 21600"/>
                <a:gd name="T1" fmla="*/ 855 h 21600"/>
                <a:gd name="T2" fmla="*/ 346 w 21600"/>
                <a:gd name="T3" fmla="*/ 1351 h 21600"/>
                <a:gd name="T4" fmla="*/ 856 w 21600"/>
                <a:gd name="T5" fmla="*/ 888 h 21600"/>
                <a:gd name="T6" fmla="*/ 1385 w 21600"/>
                <a:gd name="T7" fmla="*/ 1353 h 21600"/>
                <a:gd name="T8" fmla="*/ 1778 w 21600"/>
                <a:gd name="T9" fmla="*/ 963 h 21600"/>
                <a:gd name="T10" fmla="*/ 1390 w 21600"/>
                <a:gd name="T11" fmla="*/ 366 h 21600"/>
                <a:gd name="T12" fmla="*/ 889 w 21600"/>
                <a:gd name="T13" fmla="*/ 2 h 21600"/>
                <a:gd name="T14" fmla="*/ 346 w 21600"/>
                <a:gd name="T15" fmla="*/ 37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8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412 w 21600"/>
                <a:gd name="T1" fmla="*/ 946 h 21600"/>
                <a:gd name="T2" fmla="*/ 22 w 21600"/>
                <a:gd name="T3" fmla="*/ 1382 h 21600"/>
                <a:gd name="T4" fmla="*/ 571 w 21600"/>
                <a:gd name="T5" fmla="*/ 1763 h 21600"/>
                <a:gd name="T6" fmla="*/ 1038 w 21600"/>
                <a:gd name="T7" fmla="*/ 1367 h 21600"/>
                <a:gd name="T8" fmla="*/ 693 w 21600"/>
                <a:gd name="T9" fmla="*/ 889 h 21600"/>
                <a:gd name="T10" fmla="*/ 1044 w 21600"/>
                <a:gd name="T11" fmla="*/ 385 h 21600"/>
                <a:gd name="T12" fmla="*/ 551 w 21600"/>
                <a:gd name="T13" fmla="*/ 1 h 21600"/>
                <a:gd name="T14" fmla="*/ 22 w 21600"/>
                <a:gd name="T15" fmla="*/ 38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9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395 w 21600"/>
                <a:gd name="T1" fmla="*/ 1026 h 21600"/>
                <a:gd name="T2" fmla="*/ 1415 w 21600"/>
                <a:gd name="T3" fmla="*/ 25 h 21600"/>
                <a:gd name="T4" fmla="*/ 394 w 21600"/>
                <a:gd name="T5" fmla="*/ 42 h 21600"/>
                <a:gd name="T6" fmla="*/ 420 w 21600"/>
                <a:gd name="T7" fmla="*/ 1022 h 21600"/>
                <a:gd name="T8" fmla="*/ 901 w 21600"/>
                <a:gd name="T9" fmla="*/ 627 h 21600"/>
                <a:gd name="T10" fmla="*/ 904 w 21600"/>
                <a:gd name="T11" fmla="*/ 424 h 21600"/>
                <a:gd name="T12" fmla="*/ 1800 w 21600"/>
                <a:gd name="T13" fmla="*/ 487 h 21600"/>
                <a:gd name="T14" fmla="*/ 5 w 21600"/>
                <a:gd name="T15" fmla="*/ 48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2773" name="Group 10"/>
          <p:cNvGrpSpPr>
            <a:grpSpLocks/>
          </p:cNvGrpSpPr>
          <p:nvPr/>
        </p:nvGrpSpPr>
        <p:grpSpPr bwMode="auto">
          <a:xfrm>
            <a:off x="4656138" y="3927475"/>
            <a:ext cx="1439862" cy="1439863"/>
            <a:chOff x="1824" y="633"/>
            <a:chExt cx="2834" cy="2849"/>
          </a:xfrm>
        </p:grpSpPr>
        <p:sp>
          <p:nvSpPr>
            <p:cNvPr id="32782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536 w 21600"/>
                <a:gd name="T1" fmla="*/ 1108 h 21600"/>
                <a:gd name="T2" fmla="*/ 1060 w 21600"/>
                <a:gd name="T3" fmla="*/ 1478 h 21600"/>
                <a:gd name="T4" fmla="*/ 680 w 21600"/>
                <a:gd name="T5" fmla="*/ 967 h 21600"/>
                <a:gd name="T6" fmla="*/ 1060 w 21600"/>
                <a:gd name="T7" fmla="*/ 492 h 21600"/>
                <a:gd name="T8" fmla="*/ 542 w 21600"/>
                <a:gd name="T9" fmla="*/ 4 h 21600"/>
                <a:gd name="T10" fmla="*/ 36 w 21600"/>
                <a:gd name="T11" fmla="*/ 477 h 21600"/>
                <a:gd name="T12" fmla="*/ 416 w 21600"/>
                <a:gd name="T13" fmla="*/ 948 h 21600"/>
                <a:gd name="T14" fmla="*/ 36 w 21600"/>
                <a:gd name="T15" fmla="*/ 147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3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 w 21600"/>
                <a:gd name="T1" fmla="*/ 855 h 21600"/>
                <a:gd name="T2" fmla="*/ 346 w 21600"/>
                <a:gd name="T3" fmla="*/ 1351 h 21600"/>
                <a:gd name="T4" fmla="*/ 856 w 21600"/>
                <a:gd name="T5" fmla="*/ 888 h 21600"/>
                <a:gd name="T6" fmla="*/ 1385 w 21600"/>
                <a:gd name="T7" fmla="*/ 1353 h 21600"/>
                <a:gd name="T8" fmla="*/ 1778 w 21600"/>
                <a:gd name="T9" fmla="*/ 963 h 21600"/>
                <a:gd name="T10" fmla="*/ 1390 w 21600"/>
                <a:gd name="T11" fmla="*/ 366 h 21600"/>
                <a:gd name="T12" fmla="*/ 889 w 21600"/>
                <a:gd name="T13" fmla="*/ 2 h 21600"/>
                <a:gd name="T14" fmla="*/ 346 w 21600"/>
                <a:gd name="T15" fmla="*/ 37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4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412 w 21600"/>
                <a:gd name="T1" fmla="*/ 946 h 21600"/>
                <a:gd name="T2" fmla="*/ 22 w 21600"/>
                <a:gd name="T3" fmla="*/ 1382 h 21600"/>
                <a:gd name="T4" fmla="*/ 571 w 21600"/>
                <a:gd name="T5" fmla="*/ 1763 h 21600"/>
                <a:gd name="T6" fmla="*/ 1038 w 21600"/>
                <a:gd name="T7" fmla="*/ 1367 h 21600"/>
                <a:gd name="T8" fmla="*/ 693 w 21600"/>
                <a:gd name="T9" fmla="*/ 889 h 21600"/>
                <a:gd name="T10" fmla="*/ 1044 w 21600"/>
                <a:gd name="T11" fmla="*/ 385 h 21600"/>
                <a:gd name="T12" fmla="*/ 551 w 21600"/>
                <a:gd name="T13" fmla="*/ 1 h 21600"/>
                <a:gd name="T14" fmla="*/ 22 w 21600"/>
                <a:gd name="T15" fmla="*/ 38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5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395 w 21600"/>
                <a:gd name="T1" fmla="*/ 1026 h 21600"/>
                <a:gd name="T2" fmla="*/ 1415 w 21600"/>
                <a:gd name="T3" fmla="*/ 25 h 21600"/>
                <a:gd name="T4" fmla="*/ 394 w 21600"/>
                <a:gd name="T5" fmla="*/ 42 h 21600"/>
                <a:gd name="T6" fmla="*/ 420 w 21600"/>
                <a:gd name="T7" fmla="*/ 1022 h 21600"/>
                <a:gd name="T8" fmla="*/ 901 w 21600"/>
                <a:gd name="T9" fmla="*/ 627 h 21600"/>
                <a:gd name="T10" fmla="*/ 904 w 21600"/>
                <a:gd name="T11" fmla="*/ 424 h 21600"/>
                <a:gd name="T12" fmla="*/ 1800 w 21600"/>
                <a:gd name="T13" fmla="*/ 487 h 21600"/>
                <a:gd name="T14" fmla="*/ 5 w 21600"/>
                <a:gd name="T15" fmla="*/ 48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2774" name="Group 15"/>
          <p:cNvGrpSpPr>
            <a:grpSpLocks/>
          </p:cNvGrpSpPr>
          <p:nvPr/>
        </p:nvGrpSpPr>
        <p:grpSpPr bwMode="auto">
          <a:xfrm>
            <a:off x="6791325" y="3914775"/>
            <a:ext cx="1439863" cy="1439863"/>
            <a:chOff x="1824" y="633"/>
            <a:chExt cx="2834" cy="2849"/>
          </a:xfrm>
        </p:grpSpPr>
        <p:sp>
          <p:nvSpPr>
            <p:cNvPr id="32778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536 w 21600"/>
                <a:gd name="T1" fmla="*/ 1108 h 21600"/>
                <a:gd name="T2" fmla="*/ 1060 w 21600"/>
                <a:gd name="T3" fmla="*/ 1478 h 21600"/>
                <a:gd name="T4" fmla="*/ 680 w 21600"/>
                <a:gd name="T5" fmla="*/ 967 h 21600"/>
                <a:gd name="T6" fmla="*/ 1060 w 21600"/>
                <a:gd name="T7" fmla="*/ 492 h 21600"/>
                <a:gd name="T8" fmla="*/ 542 w 21600"/>
                <a:gd name="T9" fmla="*/ 4 h 21600"/>
                <a:gd name="T10" fmla="*/ 36 w 21600"/>
                <a:gd name="T11" fmla="*/ 477 h 21600"/>
                <a:gd name="T12" fmla="*/ 416 w 21600"/>
                <a:gd name="T13" fmla="*/ 948 h 21600"/>
                <a:gd name="T14" fmla="*/ 36 w 21600"/>
                <a:gd name="T15" fmla="*/ 147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9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 w 21600"/>
                <a:gd name="T1" fmla="*/ 855 h 21600"/>
                <a:gd name="T2" fmla="*/ 346 w 21600"/>
                <a:gd name="T3" fmla="*/ 1351 h 21600"/>
                <a:gd name="T4" fmla="*/ 856 w 21600"/>
                <a:gd name="T5" fmla="*/ 888 h 21600"/>
                <a:gd name="T6" fmla="*/ 1385 w 21600"/>
                <a:gd name="T7" fmla="*/ 1353 h 21600"/>
                <a:gd name="T8" fmla="*/ 1778 w 21600"/>
                <a:gd name="T9" fmla="*/ 963 h 21600"/>
                <a:gd name="T10" fmla="*/ 1390 w 21600"/>
                <a:gd name="T11" fmla="*/ 366 h 21600"/>
                <a:gd name="T12" fmla="*/ 889 w 21600"/>
                <a:gd name="T13" fmla="*/ 2 h 21600"/>
                <a:gd name="T14" fmla="*/ 346 w 21600"/>
                <a:gd name="T15" fmla="*/ 37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0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412 w 21600"/>
                <a:gd name="T1" fmla="*/ 946 h 21600"/>
                <a:gd name="T2" fmla="*/ 22 w 21600"/>
                <a:gd name="T3" fmla="*/ 1382 h 21600"/>
                <a:gd name="T4" fmla="*/ 571 w 21600"/>
                <a:gd name="T5" fmla="*/ 1763 h 21600"/>
                <a:gd name="T6" fmla="*/ 1038 w 21600"/>
                <a:gd name="T7" fmla="*/ 1367 h 21600"/>
                <a:gd name="T8" fmla="*/ 693 w 21600"/>
                <a:gd name="T9" fmla="*/ 889 h 21600"/>
                <a:gd name="T10" fmla="*/ 1044 w 21600"/>
                <a:gd name="T11" fmla="*/ 385 h 21600"/>
                <a:gd name="T12" fmla="*/ 551 w 21600"/>
                <a:gd name="T13" fmla="*/ 1 h 21600"/>
                <a:gd name="T14" fmla="*/ 22 w 21600"/>
                <a:gd name="T15" fmla="*/ 38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1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395 w 21600"/>
                <a:gd name="T1" fmla="*/ 1026 h 21600"/>
                <a:gd name="T2" fmla="*/ 1415 w 21600"/>
                <a:gd name="T3" fmla="*/ 25 h 21600"/>
                <a:gd name="T4" fmla="*/ 394 w 21600"/>
                <a:gd name="T5" fmla="*/ 42 h 21600"/>
                <a:gd name="T6" fmla="*/ 420 w 21600"/>
                <a:gd name="T7" fmla="*/ 1022 h 21600"/>
                <a:gd name="T8" fmla="*/ 901 w 21600"/>
                <a:gd name="T9" fmla="*/ 627 h 21600"/>
                <a:gd name="T10" fmla="*/ 904 w 21600"/>
                <a:gd name="T11" fmla="*/ 424 h 21600"/>
                <a:gd name="T12" fmla="*/ 1800 w 21600"/>
                <a:gd name="T13" fmla="*/ 487 h 21600"/>
                <a:gd name="T14" fmla="*/ 5 w 21600"/>
                <a:gd name="T15" fmla="*/ 48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775" name="AutoShape 20"/>
          <p:cNvSpPr>
            <a:spLocks noChangeArrowheads="1"/>
          </p:cNvSpPr>
          <p:nvPr/>
        </p:nvSpPr>
        <p:spPr bwMode="auto">
          <a:xfrm>
            <a:off x="6156325" y="4527550"/>
            <a:ext cx="630238" cy="358775"/>
          </a:xfrm>
          <a:prstGeom prst="leftArrow">
            <a:avLst>
              <a:gd name="adj1" fmla="val 50000"/>
              <a:gd name="adj2" fmla="val 43916"/>
            </a:avLst>
          </a:prstGeom>
          <a:solidFill>
            <a:srgbClr val="DF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6" name="Text Box 22"/>
          <p:cNvSpPr txBox="1">
            <a:spLocks noChangeArrowheads="1"/>
          </p:cNvSpPr>
          <p:nvPr/>
        </p:nvSpPr>
        <p:spPr bwMode="auto">
          <a:xfrm>
            <a:off x="3032125" y="5664200"/>
            <a:ext cx="3063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Инвариантное содержание</a:t>
            </a:r>
          </a:p>
        </p:txBody>
      </p:sp>
      <p:sp>
        <p:nvSpPr>
          <p:cNvPr id="32777" name="Text Box 23"/>
          <p:cNvSpPr txBox="1">
            <a:spLocks noChangeArrowheads="1"/>
          </p:cNvSpPr>
          <p:nvPr/>
        </p:nvSpPr>
        <p:spPr bwMode="auto">
          <a:xfrm>
            <a:off x="6584950" y="5656263"/>
            <a:ext cx="2924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Вариативное содержание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1196975" y="266700"/>
            <a:ext cx="10652125" cy="584200"/>
          </a:xfrm>
        </p:spPr>
        <p:txBody>
          <a:bodyPr/>
          <a:lstStyle/>
          <a:p>
            <a:pPr algn="ctr" eaLnBrk="1" hangingPunct="1"/>
            <a:r>
              <a:rPr lang="ru-RU" sz="2400" b="1" smtClean="0">
                <a:solidFill>
                  <a:srgbClr val="A32D35"/>
                </a:solidFill>
                <a:latin typeface="Georgia" pitchFamily="18" charset="0"/>
              </a:rPr>
              <a:t>Примерная авторская программа </a:t>
            </a:r>
            <a:br>
              <a:rPr lang="ru-RU" sz="2400" b="1" smtClean="0">
                <a:solidFill>
                  <a:srgbClr val="A32D35"/>
                </a:solidFill>
                <a:latin typeface="Georgia" pitchFamily="18" charset="0"/>
              </a:rPr>
            </a:br>
            <a:r>
              <a:rPr lang="ru-RU" sz="2400" b="1" smtClean="0">
                <a:solidFill>
                  <a:srgbClr val="A32D35"/>
                </a:solidFill>
                <a:latin typeface="Georgia" pitchFamily="18" charset="0"/>
              </a:rPr>
              <a:t>В. М. Казакевича, Г.В. Пичугиной, Г.Ю. Семёновой</a:t>
            </a:r>
          </a:p>
        </p:txBody>
      </p:sp>
      <p:sp>
        <p:nvSpPr>
          <p:cNvPr id="33795" name="Объект 2"/>
          <p:cNvSpPr>
            <a:spLocks/>
          </p:cNvSpPr>
          <p:nvPr/>
        </p:nvSpPr>
        <p:spPr bwMode="auto">
          <a:xfrm>
            <a:off x="1296988" y="1246188"/>
            <a:ext cx="101568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Georgia" pitchFamily="18" charset="0"/>
              <a:buChar char="•"/>
            </a:pPr>
            <a:r>
              <a:rPr lang="ru-RU" sz="2000"/>
              <a:t>Раздел 1. Основы производства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Georgia" pitchFamily="18" charset="0"/>
              <a:buChar char="•"/>
            </a:pPr>
            <a:r>
              <a:rPr lang="ru-RU" sz="2000"/>
              <a:t>Раздел 2. Общая технология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Georgia" pitchFamily="18" charset="0"/>
              <a:buChar char="•"/>
            </a:pPr>
            <a:r>
              <a:rPr lang="ru-RU" sz="2000"/>
              <a:t>Раздел 3. Техника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Georgia" pitchFamily="18" charset="0"/>
              <a:buChar char="•"/>
            </a:pPr>
            <a:r>
              <a:rPr lang="ru-RU" sz="2000">
                <a:solidFill>
                  <a:srgbClr val="000000"/>
                </a:solidFill>
              </a:rPr>
              <a:t>Раздел 4. Технологии получения, обработки, преобразования и использования материалов (</a:t>
            </a:r>
            <a:r>
              <a:rPr lang="ru-RU" sz="2000" b="1">
                <a:solidFill>
                  <a:srgbClr val="0000CC"/>
                </a:solidFill>
              </a:rPr>
              <a:t>древесина, металл, пластмасса</a:t>
            </a:r>
            <a:r>
              <a:rPr lang="ru-RU" sz="2000">
                <a:solidFill>
                  <a:srgbClr val="000000"/>
                </a:solidFill>
              </a:rPr>
              <a:t>, </a:t>
            </a:r>
            <a:r>
              <a:rPr lang="ru-RU" sz="2000" b="1">
                <a:solidFill>
                  <a:srgbClr val="CC0099"/>
                </a:solidFill>
              </a:rPr>
              <a:t>ткань, </a:t>
            </a:r>
            <a:r>
              <a:rPr lang="ru-RU" sz="2000"/>
              <a:t>кожа</a:t>
            </a:r>
            <a:r>
              <a:rPr lang="ru-RU" sz="2000">
                <a:solidFill>
                  <a:srgbClr val="000000"/>
                </a:solidFill>
              </a:rPr>
              <a:t>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Georgia" pitchFamily="18" charset="0"/>
              <a:buChar char="•"/>
            </a:pPr>
            <a:r>
              <a:rPr lang="ru-RU" sz="2000">
                <a:solidFill>
                  <a:srgbClr val="000000"/>
                </a:solidFill>
              </a:rPr>
              <a:t>Раздел 5. Технологии обработки </a:t>
            </a:r>
            <a:r>
              <a:rPr lang="ru-RU" sz="2000" b="1">
                <a:solidFill>
                  <a:srgbClr val="CC0099"/>
                </a:solidFill>
              </a:rPr>
              <a:t>пищевых продуктов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Georgia" pitchFamily="18" charset="0"/>
              <a:buChar char="•"/>
            </a:pPr>
            <a:r>
              <a:rPr lang="ru-RU" sz="2000"/>
              <a:t>Раздел 6. Технологии получения, преобразования и использования энергии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Georgia" pitchFamily="18" charset="0"/>
              <a:buChar char="•"/>
            </a:pPr>
            <a:r>
              <a:rPr lang="ru-RU" sz="2000"/>
              <a:t>Раздел 7. Технологии получения, обработки и использования информации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Georgia" pitchFamily="18" charset="0"/>
              <a:buChar char="•"/>
            </a:pPr>
            <a:r>
              <a:rPr lang="ru-RU" sz="2000">
                <a:solidFill>
                  <a:srgbClr val="000000"/>
                </a:solidFill>
              </a:rPr>
              <a:t>Раздел 8. Технологии </a:t>
            </a:r>
            <a:r>
              <a:rPr lang="ru-RU" sz="2000" b="1">
                <a:solidFill>
                  <a:srgbClr val="006600"/>
                </a:solidFill>
              </a:rPr>
              <a:t>растениеводства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Georgia" pitchFamily="18" charset="0"/>
              <a:buChar char="•"/>
            </a:pPr>
            <a:r>
              <a:rPr lang="ru-RU" sz="2000">
                <a:solidFill>
                  <a:srgbClr val="000000"/>
                </a:solidFill>
              </a:rPr>
              <a:t>Раздел 9. Технологии </a:t>
            </a:r>
            <a:r>
              <a:rPr lang="ru-RU" sz="2000" b="1">
                <a:solidFill>
                  <a:srgbClr val="006600"/>
                </a:solidFill>
              </a:rPr>
              <a:t>животноводства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Georgia" pitchFamily="18" charset="0"/>
              <a:buChar char="•"/>
            </a:pPr>
            <a:r>
              <a:rPr lang="ru-RU" sz="2000"/>
              <a:t>Раздел 10. Социальные-экономические технологии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Georgia" pitchFamily="18" charset="0"/>
              <a:buChar char="•"/>
            </a:pPr>
            <a:r>
              <a:rPr lang="ru-RU" sz="2000"/>
              <a:t>Раздел 11. Методы и средства творческой исследовательской и проектной деятельности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 rot="-5400000">
            <a:off x="-1980406" y="3610769"/>
            <a:ext cx="4967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Инвариантное содержание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1_Тема Offic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Тема Office">
      <a:majorFont>
        <a:latin typeface="Calibri Light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ма Offic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1910</Words>
  <Application>Microsoft Office PowerPoint</Application>
  <PresentationFormat>Широкоэкранный</PresentationFormat>
  <Paragraphs>389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Adobe Garamond Pro</vt:lpstr>
      <vt:lpstr>Arial</vt:lpstr>
      <vt:lpstr>Calibri</vt:lpstr>
      <vt:lpstr>Calibri Light</vt:lpstr>
      <vt:lpstr>Cambria</vt:lpstr>
      <vt:lpstr>Georgia</vt:lpstr>
      <vt:lpstr>Symbol</vt:lpstr>
      <vt:lpstr>Times New Roman</vt:lpstr>
      <vt:lpstr>Wingdings</vt:lpstr>
      <vt:lpstr>Тема Office</vt:lpstr>
      <vt:lpstr>1_Тема Office</vt:lpstr>
      <vt:lpstr>Конструктор содержания технологической подготовки школьников</vt:lpstr>
      <vt:lpstr>Прогноз долгосрочного социально-экономического развития РФ на период до 2030</vt:lpstr>
      <vt:lpstr>ФГОС ООО</vt:lpstr>
      <vt:lpstr>ФГОС ООО</vt:lpstr>
      <vt:lpstr>Презентация PowerPoint</vt:lpstr>
      <vt:lpstr>Презентация PowerPoint</vt:lpstr>
      <vt:lpstr>ФЦПРО 2.4: Модернизация технологий и содержания обучения в соответствии с новым федеральным государственным образовательным стандартом посредством разработки концепций модернизации конкретных областей, поддержки региональных программ развития образования и поддержки сетевых методических объединений</vt:lpstr>
      <vt:lpstr>Конструктор содержания технологической подготовки школьников</vt:lpstr>
      <vt:lpstr>Примерная авторская программа  В. М. Казакевича, Г.В. Пичугиной, Г.Ю. Семёновой</vt:lpstr>
      <vt:lpstr>Из опыта Ярославской области</vt:lpstr>
      <vt:lpstr>Презентация PowerPoint</vt:lpstr>
      <vt:lpstr>Региональная программа «Технологии отраслей профессиональной деятельности Ярославской области»</vt:lpstr>
      <vt:lpstr>Конструктор содержания  технологической подготовки школьников</vt:lpstr>
      <vt:lpstr>Методика использования Конструктора</vt:lpstr>
      <vt:lpstr>Модель для городской средней школы</vt:lpstr>
      <vt:lpstr>Модель для гимназии</vt:lpstr>
      <vt:lpstr>Модель для гимназии</vt:lpstr>
      <vt:lpstr>Модель для сельской школы</vt:lpstr>
      <vt:lpstr>Практикум «Конструирование содержания технологической подготовки»</vt:lpstr>
      <vt:lpstr>Методика использования Конструктора</vt:lpstr>
      <vt:lpstr>Благодарю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учреждение дополнительного профессионального образования Ярославской области  Институт развития образования</dc:title>
  <dc:creator>Юлия Владимировна Суханова</dc:creator>
  <cp:lastModifiedBy>Марина Леоновна Зуева</cp:lastModifiedBy>
  <cp:revision>64</cp:revision>
  <dcterms:created xsi:type="dcterms:W3CDTF">2017-01-12T11:53:49Z</dcterms:created>
  <dcterms:modified xsi:type="dcterms:W3CDTF">2017-04-27T11:58:18Z</dcterms:modified>
  <cp:contentStatus/>
</cp:coreProperties>
</file>