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7" r:id="rId3"/>
    <p:sldId id="300" r:id="rId4"/>
    <p:sldId id="301" r:id="rId5"/>
    <p:sldId id="291" r:id="rId6"/>
    <p:sldId id="277" r:id="rId7"/>
    <p:sldId id="276" r:id="rId8"/>
    <p:sldId id="299" r:id="rId9"/>
    <p:sldId id="302" r:id="rId10"/>
    <p:sldId id="282" r:id="rId11"/>
    <p:sldId id="278" r:id="rId12"/>
    <p:sldId id="280" r:id="rId13"/>
    <p:sldId id="297" r:id="rId14"/>
    <p:sldId id="292" r:id="rId15"/>
    <p:sldId id="279" r:id="rId16"/>
    <p:sldId id="281" r:id="rId17"/>
    <p:sldId id="284" r:id="rId18"/>
    <p:sldId id="304" r:id="rId19"/>
    <p:sldId id="305" r:id="rId20"/>
    <p:sldId id="285" r:id="rId21"/>
    <p:sldId id="303" r:id="rId22"/>
    <p:sldId id="306" r:id="rId23"/>
    <p:sldId id="307" r:id="rId24"/>
    <p:sldId id="314" r:id="rId25"/>
    <p:sldId id="288" r:id="rId26"/>
    <p:sldId id="308" r:id="rId27"/>
    <p:sldId id="294" r:id="rId28"/>
    <p:sldId id="313" r:id="rId29"/>
    <p:sldId id="269" r:id="rId30"/>
    <p:sldId id="310" r:id="rId31"/>
    <p:sldId id="30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A50021"/>
    <a:srgbClr val="006600"/>
    <a:srgbClr val="FFFF99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&#1047;&#1072;&#1074;&#1091;&#1095;-&#1087;&#1082;\Fomicheva\&#1060;&#1086;&#1084;&#1080;&#1095;&#1077;&#1074;&#1072;\&#1082;&#1086;&#1085;&#1082;&#1091;&#1088;&#1089;1\2015-2016\&#1084;&#1080;&#1083;&#1083;&#1080;&#1086;&#1085;\&#1089;&#1090;&#1072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1984059652620726E-3"/>
                  <c:y val="8.625336927223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DB-4830-8F6B-789866A216EA}"/>
                </c:ext>
              </c:extLst>
            </c:dLbl>
            <c:dLbl>
              <c:idx val="1"/>
              <c:layout>
                <c:manualLayout>
                  <c:x val="0"/>
                  <c:y val="8.625336927223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DB-4830-8F6B-789866A216EA}"/>
                </c:ext>
              </c:extLst>
            </c:dLbl>
            <c:dLbl>
              <c:idx val="2"/>
              <c:layout>
                <c:manualLayout>
                  <c:x val="0"/>
                  <c:y val="9.703504043126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DB-4830-8F6B-789866A216EA}"/>
                </c:ext>
              </c:extLst>
            </c:dLbl>
            <c:dLbl>
              <c:idx val="3"/>
              <c:layout>
                <c:manualLayout>
                  <c:x val="0"/>
                  <c:y val="9.703504043126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DB-4830-8F6B-789866A21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Лист3!$A$4:$A$7</c:f>
              <c:strCache>
                <c:ptCount val="4"/>
                <c:pt idx="0">
                  <c:v>гуманитарный класс</c:v>
                </c:pt>
                <c:pt idx="1">
                  <c:v>экономический класс</c:v>
                </c:pt>
                <c:pt idx="2">
                  <c:v>социально-гуманитарный класс</c:v>
                </c:pt>
                <c:pt idx="3">
                  <c:v>информационно-технологический класс</c:v>
                </c:pt>
              </c:strCache>
            </c:strRef>
          </c:cat>
          <c:val>
            <c:numRef>
              <c:f>Лист3!$L$4:$L$7</c:f>
              <c:numCache>
                <c:formatCode>0.00</c:formatCode>
                <c:ptCount val="4"/>
                <c:pt idx="0">
                  <c:v>74.074074074074048</c:v>
                </c:pt>
                <c:pt idx="1">
                  <c:v>76.923076923076849</c:v>
                </c:pt>
                <c:pt idx="2">
                  <c:v>90.476190476190482</c:v>
                </c:pt>
                <c:pt idx="3">
                  <c:v>88.461538461538467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B-4830-8F6B-789866A21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07328"/>
        <c:axId val="80308864"/>
        <c:axId val="0"/>
      </c:bar3DChart>
      <c:catAx>
        <c:axId val="8030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80308864"/>
        <c:crosses val="autoZero"/>
        <c:auto val="1"/>
        <c:lblAlgn val="ctr"/>
        <c:lblOffset val="100"/>
        <c:tickLblSkip val="1"/>
        <c:noMultiLvlLbl val="0"/>
      </c:catAx>
      <c:valAx>
        <c:axId val="80308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доля,%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80307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2C398-8D9D-4745-9E2D-8DD57F5A32B9}" type="doc">
      <dgm:prSet loTypeId="urn:microsoft.com/office/officeart/2005/8/layout/vList3" loCatId="list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874D102B-21C3-42C4-9879-0553C9BDC84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400" b="1" dirty="0" smtClean="0"/>
            <a:t>Сроки: декабрь и май</a:t>
          </a:r>
        </a:p>
        <a:p>
          <a:pPr rtl="0"/>
          <a:r>
            <a:rPr lang="ru-RU" sz="2400" b="1" dirty="0" smtClean="0"/>
            <a:t> в 10 классе. </a:t>
          </a:r>
          <a:endParaRPr lang="ru-RU" sz="2400" b="1" dirty="0"/>
        </a:p>
      </dgm:t>
    </dgm:pt>
    <dgm:pt modelId="{D084C60D-4FEA-4F36-9389-14E433888A6C}" type="parTrans" cxnId="{CB08B41C-FC6E-4503-8ED5-B81ADEE87E47}">
      <dgm:prSet/>
      <dgm:spPr/>
      <dgm:t>
        <a:bodyPr/>
        <a:lstStyle/>
        <a:p>
          <a:endParaRPr lang="ru-RU"/>
        </a:p>
      </dgm:t>
    </dgm:pt>
    <dgm:pt modelId="{EE19CFF8-EDD2-47E5-8F4A-F52DEEC01FB0}" type="sibTrans" cxnId="{CB08B41C-FC6E-4503-8ED5-B81ADEE87E47}">
      <dgm:prSet/>
      <dgm:spPr/>
      <dgm:t>
        <a:bodyPr/>
        <a:lstStyle/>
        <a:p>
          <a:endParaRPr lang="ru-RU"/>
        </a:p>
      </dgm:t>
    </dgm:pt>
    <dgm:pt modelId="{D09823EB-5160-48B6-9C08-320D607A75A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400" b="1" dirty="0" smtClean="0"/>
            <a:t>Основание: заявление родителей.</a:t>
          </a:r>
          <a:endParaRPr lang="ru-RU" sz="2400" b="1" dirty="0"/>
        </a:p>
      </dgm:t>
    </dgm:pt>
    <dgm:pt modelId="{4413FBA2-184F-47D1-AB0F-8E60DFED841D}" type="parTrans" cxnId="{904E2518-755B-4E23-A5CA-406A4788D38E}">
      <dgm:prSet/>
      <dgm:spPr/>
      <dgm:t>
        <a:bodyPr/>
        <a:lstStyle/>
        <a:p>
          <a:endParaRPr lang="ru-RU"/>
        </a:p>
      </dgm:t>
    </dgm:pt>
    <dgm:pt modelId="{ED08C96F-DD67-4E7B-B8C1-6EBC499A1FD1}" type="sibTrans" cxnId="{904E2518-755B-4E23-A5CA-406A4788D38E}">
      <dgm:prSet/>
      <dgm:spPr/>
      <dgm:t>
        <a:bodyPr/>
        <a:lstStyle/>
        <a:p>
          <a:endParaRPr lang="ru-RU"/>
        </a:p>
      </dgm:t>
    </dgm:pt>
    <dgm:pt modelId="{41842E6F-8307-41C3-AC13-C01E9E48C15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При переходе с базового уровня на углубленный предусмотрен экзамен. </a:t>
          </a:r>
          <a:endParaRPr lang="ru-RU" sz="2000" b="1" dirty="0"/>
        </a:p>
      </dgm:t>
    </dgm:pt>
    <dgm:pt modelId="{F81D131F-6044-4010-AED6-D400D4A645F1}" type="parTrans" cxnId="{C20EF467-C156-49BB-BFDE-7B66F83ACD32}">
      <dgm:prSet/>
      <dgm:spPr/>
      <dgm:t>
        <a:bodyPr/>
        <a:lstStyle/>
        <a:p>
          <a:endParaRPr lang="ru-RU"/>
        </a:p>
      </dgm:t>
    </dgm:pt>
    <dgm:pt modelId="{99ECA36E-0C1E-4582-9AE9-E31A19D9B8F3}" type="sibTrans" cxnId="{C20EF467-C156-49BB-BFDE-7B66F83ACD32}">
      <dgm:prSet/>
      <dgm:spPr/>
      <dgm:t>
        <a:bodyPr/>
        <a:lstStyle/>
        <a:p>
          <a:endParaRPr lang="ru-RU"/>
        </a:p>
      </dgm:t>
    </dgm:pt>
    <dgm:pt modelId="{12D537CF-0B5E-4A41-B9A1-B6DC869E691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Проблемы при отказе от предметов углубленного изучения  из области «естественные науки». </a:t>
          </a:r>
          <a:endParaRPr lang="ru-RU" sz="2000" b="1" dirty="0"/>
        </a:p>
      </dgm:t>
    </dgm:pt>
    <dgm:pt modelId="{349707C6-E5A1-4E33-9D07-7F5E1954D668}" type="parTrans" cxnId="{E6F48CEB-76D5-41F9-8B1F-954250C998D5}">
      <dgm:prSet/>
      <dgm:spPr/>
      <dgm:t>
        <a:bodyPr/>
        <a:lstStyle/>
        <a:p>
          <a:endParaRPr lang="ru-RU"/>
        </a:p>
      </dgm:t>
    </dgm:pt>
    <dgm:pt modelId="{A71E1C37-C7AA-4E5E-A93F-7F8BC0205E38}" type="sibTrans" cxnId="{E6F48CEB-76D5-41F9-8B1F-954250C998D5}">
      <dgm:prSet/>
      <dgm:spPr/>
      <dgm:t>
        <a:bodyPr/>
        <a:lstStyle/>
        <a:p>
          <a:endParaRPr lang="ru-RU"/>
        </a:p>
      </dgm:t>
    </dgm:pt>
    <dgm:pt modelId="{8B003257-265A-46EA-8C84-715C8C1F500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Проблемы при переходе из другого ОУ.</a:t>
          </a:r>
          <a:endParaRPr lang="ru-RU" b="1" dirty="0"/>
        </a:p>
      </dgm:t>
    </dgm:pt>
    <dgm:pt modelId="{D1C0F8A1-932B-46F7-9B0C-5FEF2ECC33E2}" type="parTrans" cxnId="{64ADB314-B6D0-405C-8F85-9BD2D708D2D5}">
      <dgm:prSet/>
      <dgm:spPr/>
      <dgm:t>
        <a:bodyPr/>
        <a:lstStyle/>
        <a:p>
          <a:endParaRPr lang="ru-RU"/>
        </a:p>
      </dgm:t>
    </dgm:pt>
    <dgm:pt modelId="{495F496F-C074-4AC3-9229-C1B21252DC8D}" type="sibTrans" cxnId="{64ADB314-B6D0-405C-8F85-9BD2D708D2D5}">
      <dgm:prSet/>
      <dgm:spPr/>
      <dgm:t>
        <a:bodyPr/>
        <a:lstStyle/>
        <a:p>
          <a:endParaRPr lang="ru-RU"/>
        </a:p>
      </dgm:t>
    </dgm:pt>
    <dgm:pt modelId="{B4933416-EE92-49C1-9AB6-79DFB857BF7D}" type="pres">
      <dgm:prSet presAssocID="{EC72C398-8D9D-4745-9E2D-8DD57F5A32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AA8C4-3AF9-476D-8B9A-56D7359264A5}" type="pres">
      <dgm:prSet presAssocID="{874D102B-21C3-42C4-9879-0553C9BDC844}" presName="composite" presStyleCnt="0"/>
      <dgm:spPr/>
    </dgm:pt>
    <dgm:pt modelId="{B5ED28A6-505F-4900-BBD7-6299E0F88845}" type="pres">
      <dgm:prSet presAssocID="{874D102B-21C3-42C4-9879-0553C9BDC844}" presName="imgShp" presStyleLbl="fgImgPlace1" presStyleIdx="0" presStyleCnt="5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925B3E-FB32-437F-897C-9C1C92011C31}" type="pres">
      <dgm:prSet presAssocID="{874D102B-21C3-42C4-9879-0553C9BDC84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0DFCE-E608-4914-9B79-690CDAD671BF}" type="pres">
      <dgm:prSet presAssocID="{EE19CFF8-EDD2-47E5-8F4A-F52DEEC01FB0}" presName="spacing" presStyleCnt="0"/>
      <dgm:spPr/>
    </dgm:pt>
    <dgm:pt modelId="{1AE43EB5-A765-4023-BE99-A18916FE0AE5}" type="pres">
      <dgm:prSet presAssocID="{D09823EB-5160-48B6-9C08-320D607A75A9}" presName="composite" presStyleCnt="0"/>
      <dgm:spPr/>
    </dgm:pt>
    <dgm:pt modelId="{4E58D0CE-1BEC-4870-8CC2-5F36BD2A5AF3}" type="pres">
      <dgm:prSet presAssocID="{D09823EB-5160-48B6-9C08-320D607A75A9}" presName="imgShp" presStyleLbl="fgImgPlace1" presStyleIdx="1" presStyleCnt="5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389411-8E23-4779-8EAE-C1E08C3EEC06}" type="pres">
      <dgm:prSet presAssocID="{D09823EB-5160-48B6-9C08-320D607A75A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D080E-1C67-40EB-BA68-65E0135B0614}" type="pres">
      <dgm:prSet presAssocID="{ED08C96F-DD67-4E7B-B8C1-6EBC499A1FD1}" presName="spacing" presStyleCnt="0"/>
      <dgm:spPr/>
    </dgm:pt>
    <dgm:pt modelId="{9AF2B645-E700-4E7C-8F17-0AB128172D44}" type="pres">
      <dgm:prSet presAssocID="{41842E6F-8307-41C3-AC13-C01E9E48C15D}" presName="composite" presStyleCnt="0"/>
      <dgm:spPr/>
    </dgm:pt>
    <dgm:pt modelId="{D4DE2CC3-57D0-4AE2-B1DC-EB3835EE1EA4}" type="pres">
      <dgm:prSet presAssocID="{41842E6F-8307-41C3-AC13-C01E9E48C15D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E03E18-747D-4BC4-B3B1-714895B61B0C}" type="pres">
      <dgm:prSet presAssocID="{41842E6F-8307-41C3-AC13-C01E9E48C15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5C605-68C8-49D7-BFCA-4D411D357DBA}" type="pres">
      <dgm:prSet presAssocID="{99ECA36E-0C1E-4582-9AE9-E31A19D9B8F3}" presName="spacing" presStyleCnt="0"/>
      <dgm:spPr/>
    </dgm:pt>
    <dgm:pt modelId="{4D3E927B-31BB-4000-B865-0B6C4CAE091B}" type="pres">
      <dgm:prSet presAssocID="{12D537CF-0B5E-4A41-B9A1-B6DC869E6914}" presName="composite" presStyleCnt="0"/>
      <dgm:spPr/>
    </dgm:pt>
    <dgm:pt modelId="{41636CD8-634E-495E-B09C-7232F23A9FB3}" type="pres">
      <dgm:prSet presAssocID="{12D537CF-0B5E-4A41-B9A1-B6DC869E6914}" presName="imgShp" presStyleLbl="fgImgPlace1" presStyleIdx="3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DB3393-BBB4-46A4-8E7C-B971963B329A}" type="pres">
      <dgm:prSet presAssocID="{12D537CF-0B5E-4A41-B9A1-B6DC869E691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5FADD-25FD-4181-8F01-EF40DCC7ED71}" type="pres">
      <dgm:prSet presAssocID="{A71E1C37-C7AA-4E5E-A93F-7F8BC0205E38}" presName="spacing" presStyleCnt="0"/>
      <dgm:spPr/>
    </dgm:pt>
    <dgm:pt modelId="{5F6C0ED8-C2B4-4710-9FEF-4AD67EB57A36}" type="pres">
      <dgm:prSet presAssocID="{8B003257-265A-46EA-8C84-715C8C1F5005}" presName="composite" presStyleCnt="0"/>
      <dgm:spPr/>
    </dgm:pt>
    <dgm:pt modelId="{AED51184-E68C-4E4D-9C20-9497BAD17152}" type="pres">
      <dgm:prSet presAssocID="{8B003257-265A-46EA-8C84-715C8C1F5005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735022-2910-4833-9D0A-AAD4617A05FB}" type="pres">
      <dgm:prSet presAssocID="{8B003257-265A-46EA-8C84-715C8C1F500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86EA4-745E-4D0E-8B62-3F616BD2FC8F}" type="presOf" srcId="{874D102B-21C3-42C4-9879-0553C9BDC844}" destId="{F1925B3E-FB32-437F-897C-9C1C92011C31}" srcOrd="0" destOrd="0" presId="urn:microsoft.com/office/officeart/2005/8/layout/vList3"/>
    <dgm:cxn modelId="{E1B6A5A4-B3D4-404F-A97A-98A55BD563F4}" type="presOf" srcId="{8B003257-265A-46EA-8C84-715C8C1F5005}" destId="{F4735022-2910-4833-9D0A-AAD4617A05FB}" srcOrd="0" destOrd="0" presId="urn:microsoft.com/office/officeart/2005/8/layout/vList3"/>
    <dgm:cxn modelId="{C20EF467-C156-49BB-BFDE-7B66F83ACD32}" srcId="{EC72C398-8D9D-4745-9E2D-8DD57F5A32B9}" destId="{41842E6F-8307-41C3-AC13-C01E9E48C15D}" srcOrd="2" destOrd="0" parTransId="{F81D131F-6044-4010-AED6-D400D4A645F1}" sibTransId="{99ECA36E-0C1E-4582-9AE9-E31A19D9B8F3}"/>
    <dgm:cxn modelId="{CB08B41C-FC6E-4503-8ED5-B81ADEE87E47}" srcId="{EC72C398-8D9D-4745-9E2D-8DD57F5A32B9}" destId="{874D102B-21C3-42C4-9879-0553C9BDC844}" srcOrd="0" destOrd="0" parTransId="{D084C60D-4FEA-4F36-9389-14E433888A6C}" sibTransId="{EE19CFF8-EDD2-47E5-8F4A-F52DEEC01FB0}"/>
    <dgm:cxn modelId="{904E2518-755B-4E23-A5CA-406A4788D38E}" srcId="{EC72C398-8D9D-4745-9E2D-8DD57F5A32B9}" destId="{D09823EB-5160-48B6-9C08-320D607A75A9}" srcOrd="1" destOrd="0" parTransId="{4413FBA2-184F-47D1-AB0F-8E60DFED841D}" sibTransId="{ED08C96F-DD67-4E7B-B8C1-6EBC499A1FD1}"/>
    <dgm:cxn modelId="{29AF0D38-BA1A-4C11-B785-4A0A09E84EFF}" type="presOf" srcId="{D09823EB-5160-48B6-9C08-320D607A75A9}" destId="{1F389411-8E23-4779-8EAE-C1E08C3EEC06}" srcOrd="0" destOrd="0" presId="urn:microsoft.com/office/officeart/2005/8/layout/vList3"/>
    <dgm:cxn modelId="{1093EA47-6820-4495-9A3D-8B52C637F9BF}" type="presOf" srcId="{12D537CF-0B5E-4A41-B9A1-B6DC869E6914}" destId="{FDDB3393-BBB4-46A4-8E7C-B971963B329A}" srcOrd="0" destOrd="0" presId="urn:microsoft.com/office/officeart/2005/8/layout/vList3"/>
    <dgm:cxn modelId="{0D99D3C3-6060-415D-932C-6F6CD1A1D03C}" type="presOf" srcId="{EC72C398-8D9D-4745-9E2D-8DD57F5A32B9}" destId="{B4933416-EE92-49C1-9AB6-79DFB857BF7D}" srcOrd="0" destOrd="0" presId="urn:microsoft.com/office/officeart/2005/8/layout/vList3"/>
    <dgm:cxn modelId="{64ADB314-B6D0-405C-8F85-9BD2D708D2D5}" srcId="{EC72C398-8D9D-4745-9E2D-8DD57F5A32B9}" destId="{8B003257-265A-46EA-8C84-715C8C1F5005}" srcOrd="4" destOrd="0" parTransId="{D1C0F8A1-932B-46F7-9B0C-5FEF2ECC33E2}" sibTransId="{495F496F-C074-4AC3-9229-C1B21252DC8D}"/>
    <dgm:cxn modelId="{E6F48CEB-76D5-41F9-8B1F-954250C998D5}" srcId="{EC72C398-8D9D-4745-9E2D-8DD57F5A32B9}" destId="{12D537CF-0B5E-4A41-B9A1-B6DC869E6914}" srcOrd="3" destOrd="0" parTransId="{349707C6-E5A1-4E33-9D07-7F5E1954D668}" sibTransId="{A71E1C37-C7AA-4E5E-A93F-7F8BC0205E38}"/>
    <dgm:cxn modelId="{59B1924C-D9B1-4033-AEAF-F816314D3DF8}" type="presOf" srcId="{41842E6F-8307-41C3-AC13-C01E9E48C15D}" destId="{9DE03E18-747D-4BC4-B3B1-714895B61B0C}" srcOrd="0" destOrd="0" presId="urn:microsoft.com/office/officeart/2005/8/layout/vList3"/>
    <dgm:cxn modelId="{66F808B7-B150-4E8A-9D99-3733BD9E30CF}" type="presParOf" srcId="{B4933416-EE92-49C1-9AB6-79DFB857BF7D}" destId="{28BAA8C4-3AF9-476D-8B9A-56D7359264A5}" srcOrd="0" destOrd="0" presId="urn:microsoft.com/office/officeart/2005/8/layout/vList3"/>
    <dgm:cxn modelId="{6360DA35-1445-4457-99FF-146065648D20}" type="presParOf" srcId="{28BAA8C4-3AF9-476D-8B9A-56D7359264A5}" destId="{B5ED28A6-505F-4900-BBD7-6299E0F88845}" srcOrd="0" destOrd="0" presId="urn:microsoft.com/office/officeart/2005/8/layout/vList3"/>
    <dgm:cxn modelId="{D409D4F9-3FC4-4A02-915C-73283C82F71E}" type="presParOf" srcId="{28BAA8C4-3AF9-476D-8B9A-56D7359264A5}" destId="{F1925B3E-FB32-437F-897C-9C1C92011C31}" srcOrd="1" destOrd="0" presId="urn:microsoft.com/office/officeart/2005/8/layout/vList3"/>
    <dgm:cxn modelId="{421B1028-5C19-4E90-9B01-FB1A658B503D}" type="presParOf" srcId="{B4933416-EE92-49C1-9AB6-79DFB857BF7D}" destId="{34E0DFCE-E608-4914-9B79-690CDAD671BF}" srcOrd="1" destOrd="0" presId="urn:microsoft.com/office/officeart/2005/8/layout/vList3"/>
    <dgm:cxn modelId="{32E3EF39-858A-4AA5-85F0-2E969571E3BF}" type="presParOf" srcId="{B4933416-EE92-49C1-9AB6-79DFB857BF7D}" destId="{1AE43EB5-A765-4023-BE99-A18916FE0AE5}" srcOrd="2" destOrd="0" presId="urn:microsoft.com/office/officeart/2005/8/layout/vList3"/>
    <dgm:cxn modelId="{406B90A6-6373-417C-8C1E-C58362AA5B69}" type="presParOf" srcId="{1AE43EB5-A765-4023-BE99-A18916FE0AE5}" destId="{4E58D0CE-1BEC-4870-8CC2-5F36BD2A5AF3}" srcOrd="0" destOrd="0" presId="urn:microsoft.com/office/officeart/2005/8/layout/vList3"/>
    <dgm:cxn modelId="{0A8A905D-2A60-4354-ADAF-51C841DBC247}" type="presParOf" srcId="{1AE43EB5-A765-4023-BE99-A18916FE0AE5}" destId="{1F389411-8E23-4779-8EAE-C1E08C3EEC06}" srcOrd="1" destOrd="0" presId="urn:microsoft.com/office/officeart/2005/8/layout/vList3"/>
    <dgm:cxn modelId="{45C14A85-EE75-4C13-8F31-D0EE9A195C25}" type="presParOf" srcId="{B4933416-EE92-49C1-9AB6-79DFB857BF7D}" destId="{20ED080E-1C67-40EB-BA68-65E0135B0614}" srcOrd="3" destOrd="0" presId="urn:microsoft.com/office/officeart/2005/8/layout/vList3"/>
    <dgm:cxn modelId="{70312D71-6726-43ED-BDBA-88E72B75E4F1}" type="presParOf" srcId="{B4933416-EE92-49C1-9AB6-79DFB857BF7D}" destId="{9AF2B645-E700-4E7C-8F17-0AB128172D44}" srcOrd="4" destOrd="0" presId="urn:microsoft.com/office/officeart/2005/8/layout/vList3"/>
    <dgm:cxn modelId="{9A3C5013-144C-407F-808F-B4E776ECA61C}" type="presParOf" srcId="{9AF2B645-E700-4E7C-8F17-0AB128172D44}" destId="{D4DE2CC3-57D0-4AE2-B1DC-EB3835EE1EA4}" srcOrd="0" destOrd="0" presId="urn:microsoft.com/office/officeart/2005/8/layout/vList3"/>
    <dgm:cxn modelId="{85C7AECE-9C8F-4A6F-B793-F5744C7FCC2B}" type="presParOf" srcId="{9AF2B645-E700-4E7C-8F17-0AB128172D44}" destId="{9DE03E18-747D-4BC4-B3B1-714895B61B0C}" srcOrd="1" destOrd="0" presId="urn:microsoft.com/office/officeart/2005/8/layout/vList3"/>
    <dgm:cxn modelId="{6E107A4E-8EE4-4F27-B199-0504140DB932}" type="presParOf" srcId="{B4933416-EE92-49C1-9AB6-79DFB857BF7D}" destId="{4975C605-68C8-49D7-BFCA-4D411D357DBA}" srcOrd="5" destOrd="0" presId="urn:microsoft.com/office/officeart/2005/8/layout/vList3"/>
    <dgm:cxn modelId="{52ABDA5B-3067-4F5B-AC42-972CE277ED96}" type="presParOf" srcId="{B4933416-EE92-49C1-9AB6-79DFB857BF7D}" destId="{4D3E927B-31BB-4000-B865-0B6C4CAE091B}" srcOrd="6" destOrd="0" presId="urn:microsoft.com/office/officeart/2005/8/layout/vList3"/>
    <dgm:cxn modelId="{8C1EA6C3-F82C-4630-913A-72AE16C1FDF2}" type="presParOf" srcId="{4D3E927B-31BB-4000-B865-0B6C4CAE091B}" destId="{41636CD8-634E-495E-B09C-7232F23A9FB3}" srcOrd="0" destOrd="0" presId="urn:microsoft.com/office/officeart/2005/8/layout/vList3"/>
    <dgm:cxn modelId="{EC3FF0CC-5070-4E46-8165-1E084DAC8FCF}" type="presParOf" srcId="{4D3E927B-31BB-4000-B865-0B6C4CAE091B}" destId="{FDDB3393-BBB4-46A4-8E7C-B971963B329A}" srcOrd="1" destOrd="0" presId="urn:microsoft.com/office/officeart/2005/8/layout/vList3"/>
    <dgm:cxn modelId="{BF465B27-2D4A-4360-ABF4-42A7D8B85B8C}" type="presParOf" srcId="{B4933416-EE92-49C1-9AB6-79DFB857BF7D}" destId="{9B25FADD-25FD-4181-8F01-EF40DCC7ED71}" srcOrd="7" destOrd="0" presId="urn:microsoft.com/office/officeart/2005/8/layout/vList3"/>
    <dgm:cxn modelId="{E492229A-3D84-42DD-9DE4-EAE1ACC57961}" type="presParOf" srcId="{B4933416-EE92-49C1-9AB6-79DFB857BF7D}" destId="{5F6C0ED8-C2B4-4710-9FEF-4AD67EB57A36}" srcOrd="8" destOrd="0" presId="urn:microsoft.com/office/officeart/2005/8/layout/vList3"/>
    <dgm:cxn modelId="{ADF0E858-755D-45D2-8A22-557252B3E7E4}" type="presParOf" srcId="{5F6C0ED8-C2B4-4710-9FEF-4AD67EB57A36}" destId="{AED51184-E68C-4E4D-9C20-9497BAD17152}" srcOrd="0" destOrd="0" presId="urn:microsoft.com/office/officeart/2005/8/layout/vList3"/>
    <dgm:cxn modelId="{EEBE2CFE-DD50-4138-93AE-073B7C2BD037}" type="presParOf" srcId="{5F6C0ED8-C2B4-4710-9FEF-4AD67EB57A36}" destId="{F4735022-2910-4833-9D0A-AAD4617A05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5B3E-FB32-437F-897C-9C1C92011C31}">
      <dsp:nvSpPr>
        <dsp:cNvPr id="0" name=""/>
        <dsp:cNvSpPr/>
      </dsp:nvSpPr>
      <dsp:spPr>
        <a:xfrm rot="10800000">
          <a:off x="1711726" y="3892"/>
          <a:ext cx="5889894" cy="912727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4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Сроки: декабрь и май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в 10 классе. </a:t>
          </a:r>
          <a:endParaRPr lang="ru-RU" sz="2400" b="1" kern="1200" dirty="0"/>
        </a:p>
      </dsp:txBody>
      <dsp:txXfrm rot="10800000">
        <a:off x="1939908" y="3892"/>
        <a:ext cx="5661712" cy="912727"/>
      </dsp:txXfrm>
    </dsp:sp>
    <dsp:sp modelId="{B5ED28A6-505F-4900-BBD7-6299E0F88845}">
      <dsp:nvSpPr>
        <dsp:cNvPr id="0" name=""/>
        <dsp:cNvSpPr/>
      </dsp:nvSpPr>
      <dsp:spPr>
        <a:xfrm>
          <a:off x="1255362" y="3892"/>
          <a:ext cx="912727" cy="912727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389411-8E23-4779-8EAE-C1E08C3EEC06}">
      <dsp:nvSpPr>
        <dsp:cNvPr id="0" name=""/>
        <dsp:cNvSpPr/>
      </dsp:nvSpPr>
      <dsp:spPr>
        <a:xfrm rot="10800000">
          <a:off x="1711726" y="1189076"/>
          <a:ext cx="5889894" cy="912727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4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Основание: заявление родителей.</a:t>
          </a:r>
          <a:endParaRPr lang="ru-RU" sz="2400" b="1" kern="1200" dirty="0"/>
        </a:p>
      </dsp:txBody>
      <dsp:txXfrm rot="10800000">
        <a:off x="1939908" y="1189076"/>
        <a:ext cx="5661712" cy="912727"/>
      </dsp:txXfrm>
    </dsp:sp>
    <dsp:sp modelId="{4E58D0CE-1BEC-4870-8CC2-5F36BD2A5AF3}">
      <dsp:nvSpPr>
        <dsp:cNvPr id="0" name=""/>
        <dsp:cNvSpPr/>
      </dsp:nvSpPr>
      <dsp:spPr>
        <a:xfrm>
          <a:off x="1255362" y="1189076"/>
          <a:ext cx="912727" cy="912727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E03E18-747D-4BC4-B3B1-714895B61B0C}">
      <dsp:nvSpPr>
        <dsp:cNvPr id="0" name=""/>
        <dsp:cNvSpPr/>
      </dsp:nvSpPr>
      <dsp:spPr>
        <a:xfrm rot="10800000">
          <a:off x="1711726" y="2374260"/>
          <a:ext cx="5889894" cy="912727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48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переходе с базового уровня на углубленный предусмотрен экзамен. </a:t>
          </a:r>
          <a:endParaRPr lang="ru-RU" sz="2000" b="1" kern="1200" dirty="0"/>
        </a:p>
      </dsp:txBody>
      <dsp:txXfrm rot="10800000">
        <a:off x="1939908" y="2374260"/>
        <a:ext cx="5661712" cy="912727"/>
      </dsp:txXfrm>
    </dsp:sp>
    <dsp:sp modelId="{D4DE2CC3-57D0-4AE2-B1DC-EB3835EE1EA4}">
      <dsp:nvSpPr>
        <dsp:cNvPr id="0" name=""/>
        <dsp:cNvSpPr/>
      </dsp:nvSpPr>
      <dsp:spPr>
        <a:xfrm>
          <a:off x="1255362" y="2374260"/>
          <a:ext cx="912727" cy="9127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DB3393-BBB4-46A4-8E7C-B971963B329A}">
      <dsp:nvSpPr>
        <dsp:cNvPr id="0" name=""/>
        <dsp:cNvSpPr/>
      </dsp:nvSpPr>
      <dsp:spPr>
        <a:xfrm rot="10800000">
          <a:off x="1711726" y="3559443"/>
          <a:ext cx="5889894" cy="912727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48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Проблемы при отказе от предметов углубленного изучения  из области «естественные науки». </a:t>
          </a:r>
          <a:endParaRPr lang="ru-RU" sz="2000" b="1" kern="1200" dirty="0"/>
        </a:p>
      </dsp:txBody>
      <dsp:txXfrm rot="10800000">
        <a:off x="1939908" y="3559443"/>
        <a:ext cx="5661712" cy="912727"/>
      </dsp:txXfrm>
    </dsp:sp>
    <dsp:sp modelId="{41636CD8-634E-495E-B09C-7232F23A9FB3}">
      <dsp:nvSpPr>
        <dsp:cNvPr id="0" name=""/>
        <dsp:cNvSpPr/>
      </dsp:nvSpPr>
      <dsp:spPr>
        <a:xfrm>
          <a:off x="1255362" y="3559443"/>
          <a:ext cx="912727" cy="9127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735022-2910-4833-9D0A-AAD4617A05FB}">
      <dsp:nvSpPr>
        <dsp:cNvPr id="0" name=""/>
        <dsp:cNvSpPr/>
      </dsp:nvSpPr>
      <dsp:spPr>
        <a:xfrm rot="10800000">
          <a:off x="1711726" y="4744627"/>
          <a:ext cx="5889894" cy="912727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48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Проблемы при переходе из другого ОУ.</a:t>
          </a:r>
          <a:endParaRPr lang="ru-RU" sz="2300" b="1" kern="1200" dirty="0"/>
        </a:p>
      </dsp:txBody>
      <dsp:txXfrm rot="10800000">
        <a:off x="1939908" y="4744627"/>
        <a:ext cx="5661712" cy="912727"/>
      </dsp:txXfrm>
    </dsp:sp>
    <dsp:sp modelId="{AED51184-E68C-4E4D-9C20-9497BAD17152}">
      <dsp:nvSpPr>
        <dsp:cNvPr id="0" name=""/>
        <dsp:cNvSpPr/>
      </dsp:nvSpPr>
      <dsp:spPr>
        <a:xfrm>
          <a:off x="1255362" y="4744627"/>
          <a:ext cx="912727" cy="9127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269739-7B0C-4698-91C2-B0CFC87809A6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B39C4C-E3EC-4125-8E48-5643BABE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2053A-EF9F-4970-ACE3-B8EFBD7B39B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3B27A4-614F-4A82-8E72-A2D7111C6B9D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267D9-6668-43E6-BD3E-0750EB3CF70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1E46-E8BE-426C-A972-8D4299AD6207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9F72-72AC-4DF1-AB6A-04D630D58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A627-4BD4-4382-A594-228904693C2F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7667-ABA9-40E5-A56E-A29010D8F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BD28-CC20-4A19-8E7E-7DFEC376832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B665-750F-4F3B-A829-F94B38172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5192-3D34-4245-BBF7-65832A475F6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2107-D5C5-43FF-B02C-386D13252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44FB-907C-442E-8BFF-8B021F251BA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3F01-4FC7-40CB-A943-41191E839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682B-F5B7-4001-BD02-C86F3389A59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6A7E-E2F2-408F-9F8C-2588779D5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034D-AF8F-4EE0-8A12-844B6536FF8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3745-D141-4258-9CEC-58A175906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1C37-60C9-4B6A-8501-D5A26A92FD6D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88BE-FB8A-45B2-8CB5-88903FF6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C146-62DE-4A73-A17C-1B82EBCE896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2553-5991-437A-B26F-579E7048E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3C3F-365B-4EEF-89D7-80CD4904D13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AB16-448E-4AEF-A256-2F426CE9D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4370-9AF1-4F91-AD8F-CFE28EBFB86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6802-0C7F-45D8-AC92-FF7F02E0A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241B-C9AB-4F39-898A-82C455E65CE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DCDC-D695-4DEC-A829-3D7589917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33E2-FD33-40DD-AD3F-AF5BF8493DC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A185-39F9-4CBA-8FEF-D941E701E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2D5A4-036C-457B-B497-9FEF9A02E55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B81B60-5F20-4DC2-A041-A917F549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obraz.ru/#/document/99/902350579/ZAP2GJE3M6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yarprovcol@yandex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57200" y="1272211"/>
            <a:ext cx="8435975" cy="33809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1" dirty="0" smtClean="0"/>
              <a:t>Конструирование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dirty="0" smtClean="0"/>
              <a:t> учебного плана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dirty="0" smtClean="0"/>
              <a:t>в соответствии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dirty="0" smtClean="0"/>
              <a:t>с ФГОС СОО</a:t>
            </a:r>
            <a:endParaRPr lang="ru-RU" sz="4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-171450"/>
            <a:ext cx="34528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5257" y="256549"/>
            <a:ext cx="576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МОУ «Средняя  школа с углубленным изучением отдельных предметов «Провинциальный колледж»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9673" y="5372069"/>
            <a:ext cx="5930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Семко Елена Романовна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Фомичева Анна Николаевна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i="1" dirty="0" smtClean="0"/>
              <a:t>Основная образовательная программа может включать как один, так и несколько учебных планов, в том числе учебные планы различных профилей обучения: </a:t>
            </a:r>
          </a:p>
          <a:p>
            <a:pPr eaLnBrk="1" hangingPunct="1"/>
            <a:r>
              <a:rPr lang="ru-RU" sz="2800" dirty="0" smtClean="0"/>
              <a:t>естественнонаучный,</a:t>
            </a:r>
          </a:p>
          <a:p>
            <a:pPr eaLnBrk="1" hangingPunct="1"/>
            <a:r>
              <a:rPr lang="ru-RU" sz="2800" dirty="0" smtClean="0"/>
              <a:t>гуманитарный, </a:t>
            </a:r>
          </a:p>
          <a:p>
            <a:pPr eaLnBrk="1" hangingPunct="1"/>
            <a:r>
              <a:rPr lang="ru-RU" sz="2800" dirty="0" smtClean="0"/>
              <a:t>социально-экономический, </a:t>
            </a:r>
          </a:p>
          <a:p>
            <a:pPr eaLnBrk="1" hangingPunct="1"/>
            <a:r>
              <a:rPr lang="ru-RU" sz="2800" dirty="0" smtClean="0"/>
              <a:t>технологический, </a:t>
            </a:r>
          </a:p>
          <a:p>
            <a:pPr eaLnBrk="1" hangingPunct="1"/>
            <a:r>
              <a:rPr lang="ru-RU" sz="2800" dirty="0" smtClean="0"/>
              <a:t>универсальный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1270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Заголовок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/>
              <a:t>Профили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Профиль обучения</a:t>
            </a:r>
          </a:p>
        </p:txBody>
      </p:sp>
      <p:sp>
        <p:nvSpPr>
          <p:cNvPr id="2867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является способом введения учащихся в ту или иную общественно-производственную практику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 ограничен ни рамками учебного плана, ни заданным набором учебных предметов, изучаемых на базовом или углубленном уровне, ни образовательным пространством школы.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107950" y="414972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Учебный план профиля </a:t>
            </a:r>
            <a:r>
              <a:rPr lang="ru-RU" sz="2400" b="1" i="1"/>
              <a:t>строится с ориентацией на будущую сферу профессиональной деятельности</a:t>
            </a:r>
            <a:r>
              <a:rPr lang="ru-RU" sz="2400" i="1"/>
              <a:t>, с учетом предполагаемого продолжения образования обучающихся, для чего необходимо изучить намерения и предпочтения учащихся и их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Компоненты учебного плана</a:t>
            </a:r>
          </a:p>
        </p:txBody>
      </p:sp>
      <p:sp>
        <p:nvSpPr>
          <p:cNvPr id="22533" name="Rectangle 3"/>
          <p:cNvSpPr>
            <a:spLocks noGrp="1"/>
          </p:cNvSpPr>
          <p:nvPr>
            <p:ph type="body" sz="half" idx="1"/>
          </p:nvPr>
        </p:nvSpPr>
        <p:spPr>
          <a:xfrm>
            <a:off x="6350" y="1844675"/>
            <a:ext cx="9137650" cy="4525963"/>
          </a:xfrm>
        </p:spPr>
        <p:txBody>
          <a:bodyPr/>
          <a:lstStyle/>
          <a:p>
            <a:pPr eaLnBrk="1" hangingPunct="1"/>
            <a:r>
              <a:rPr lang="ru-RU" sz="2800" b="1" smtClean="0"/>
              <a:t>Учебные предметы </a:t>
            </a:r>
            <a:r>
              <a:rPr lang="ru-RU" sz="2800" smtClean="0"/>
              <a:t>(обязательные, дополнительные).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b="1" smtClean="0"/>
              <a:t>Курсы по выбору </a:t>
            </a:r>
            <a:r>
              <a:rPr lang="ru-RU" sz="2800" smtClean="0"/>
              <a:t>(элективные, факультативные).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b="1" smtClean="0"/>
              <a:t>Индивидуальный проект. 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8856663" cy="4176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 </a:t>
            </a:r>
            <a:r>
              <a:rPr lang="ru-RU" sz="2800" b="1" smtClean="0"/>
              <a:t>Организация, осуществляющая образовательную деятельность, предоставляет обучающимся возможность формирования индивидуальных учебных планов, включающих </a:t>
            </a:r>
            <a:r>
              <a:rPr lang="ru-RU" sz="2800" b="1" smtClean="0">
                <a:solidFill>
                  <a:srgbClr val="C00000"/>
                </a:solidFill>
              </a:rPr>
              <a:t>учебные предметы из обязательных предметных областей</a:t>
            </a:r>
            <a:r>
              <a:rPr lang="ru-RU" sz="2800" b="1" smtClean="0"/>
              <a:t> (на базовом или углубленном уровне), в том числе интегрированные учебные предметы "Естествознание", "Обществознание", "Россия в мире", "Экология", </a:t>
            </a:r>
            <a:r>
              <a:rPr lang="ru-RU" sz="2800" b="1" smtClean="0">
                <a:solidFill>
                  <a:srgbClr val="C00000"/>
                </a:solidFill>
              </a:rPr>
              <a:t>дополнительные учебные предметы, курсы по выбору обучающихся </a:t>
            </a:r>
            <a:r>
              <a:rPr lang="ru-RU" sz="2800" b="1" smtClean="0"/>
              <a:t>(</a:t>
            </a:r>
            <a:r>
              <a:rPr lang="ru-RU" sz="2800" b="1" u="sng" smtClean="0">
                <a:hlinkClick r:id="rId2"/>
              </a:rPr>
              <a:t>18.3.1</a:t>
            </a:r>
            <a:r>
              <a:rPr lang="ru-RU" sz="2800" b="1" smtClean="0"/>
              <a:t> ФГОС СОО, утв. Приказа Минобрнауки России от 17.05.2012 № 413). </a:t>
            </a:r>
          </a:p>
          <a:p>
            <a:pPr marL="0" indent="0"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71400"/>
            <a:ext cx="9144000" cy="190069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Статья 34. Основные права обучающихся и меры их социальной поддержки и стимулирования </a:t>
            </a:r>
            <a:br>
              <a:rPr lang="ru-RU" sz="2800" b="1" smtClean="0"/>
            </a:br>
            <a:endParaRPr lang="ru-RU" sz="2800" smtClean="0"/>
          </a:p>
        </p:txBody>
      </p:sp>
      <p:sp>
        <p:nvSpPr>
          <p:cNvPr id="23557" name="Объект 2"/>
          <p:cNvSpPr>
            <a:spLocks noGrp="1"/>
          </p:cNvSpPr>
          <p:nvPr>
            <p:ph idx="1"/>
          </p:nvPr>
        </p:nvSpPr>
        <p:spPr>
          <a:xfrm>
            <a:off x="179388" y="2438400"/>
            <a:ext cx="8856662" cy="4303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i="1" smtClean="0"/>
              <a:t>5) </a:t>
            </a:r>
            <a:r>
              <a:rPr lang="ru-RU" sz="2800" i="1" u="sng" smtClean="0"/>
              <a:t>выбор </a:t>
            </a:r>
            <a:r>
              <a:rPr lang="ru-RU" sz="2800" i="1" u="sng" smtClean="0">
                <a:solidFill>
                  <a:srgbClr val="C00000"/>
                </a:solidFill>
              </a:rPr>
              <a:t>факультативных </a:t>
            </a:r>
            <a:r>
              <a:rPr lang="ru-RU" sz="2800" i="1" u="sng" smtClean="0"/>
              <a:t>(необязательных для данного уровня образования, профессии, специальности или направления подготовки) и </a:t>
            </a:r>
            <a:r>
              <a:rPr lang="ru-RU" sz="2800" i="1" u="sng" smtClean="0">
                <a:solidFill>
                  <a:srgbClr val="C00000"/>
                </a:solidFill>
              </a:rPr>
              <a:t>элективных </a:t>
            </a:r>
            <a:r>
              <a:rPr lang="ru-RU" sz="2800" i="1" u="sng" smtClean="0"/>
              <a:t>(избираемых в обязательном порядке) </a:t>
            </a:r>
            <a:r>
              <a:rPr lang="ru-RU" sz="2800" i="1" smtClean="0"/>
              <a:t>учебных предметов, курсов, дисциплин (модулей) из перечня, предлагаемого организацией, осуществляющей образовательную деятельность (после получения основного общего образования);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1484313"/>
            <a:ext cx="8064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white"/>
                </a:solidFill>
                <a:latin typeface="Palatino Linotype"/>
                <a:ea typeface="+mj-ea"/>
                <a:cs typeface="+mj-cs"/>
              </a:rPr>
              <a:t>1. Обучающимся предоставляются академические права на: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-239675"/>
            <a:ext cx="9144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Учебный план технологического профиля </a:t>
            </a:r>
            <a:br>
              <a:rPr lang="ru-RU" sz="3200" smtClean="0"/>
            </a:br>
            <a:r>
              <a:rPr lang="ru-RU" sz="2000" smtClean="0"/>
              <a:t>(из примерного учебного плана ФГОС СОО)</a:t>
            </a:r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4634" t="30867" r="21123" b="5507"/>
          <a:stretch>
            <a:fillRect/>
          </a:stretch>
        </p:blipFill>
        <p:spPr>
          <a:xfrm>
            <a:off x="827088" y="1889125"/>
            <a:ext cx="7704137" cy="4968875"/>
          </a:xfrm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827088" y="1196975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Ориентирован на производственную, инженерную и информационную сферу деятельности, 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205038"/>
            <a:ext cx="17557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325" y="5575300"/>
            <a:ext cx="8778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3" y="4292600"/>
            <a:ext cx="11445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-239675"/>
            <a:ext cx="9144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Учебный план универсального профиля </a:t>
            </a:r>
            <a:br>
              <a:rPr lang="ru-RU" sz="3200" smtClean="0"/>
            </a:br>
            <a:r>
              <a:rPr lang="ru-RU" sz="2000" smtClean="0"/>
              <a:t>(из примерного учебного плана ФГОС СОО)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27088" y="1196975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Ориентирован на обучающихся, чей выбор «не вписывается» в рамки заданных профилей </a:t>
            </a:r>
          </a:p>
        </p:txBody>
      </p:sp>
      <p:pic>
        <p:nvPicPr>
          <p:cNvPr id="3072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5502" t="19746" r="20255" b="16626"/>
          <a:stretch>
            <a:fillRect/>
          </a:stretch>
        </p:blipFill>
        <p:spPr>
          <a:xfrm>
            <a:off x="827088" y="1887538"/>
            <a:ext cx="7705725" cy="497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312250"/>
            <a:ext cx="9144000" cy="1997187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Rectangle 5"/>
          <p:cNvSpPr>
            <a:spLocks noGrp="1"/>
          </p:cNvSpPr>
          <p:nvPr>
            <p:ph type="title"/>
          </p:nvPr>
        </p:nvSpPr>
        <p:spPr>
          <a:xfrm>
            <a:off x="179388" y="114300"/>
            <a:ext cx="9073132" cy="1143000"/>
          </a:xfrm>
        </p:spPr>
        <p:txBody>
          <a:bodyPr/>
          <a:lstStyle/>
          <a:p>
            <a:pPr eaLnBrk="1" hangingPunct="1"/>
            <a:r>
              <a:rPr lang="ru-RU" sz="2600" b="1" dirty="0" smtClean="0"/>
              <a:t>Учебные планы Средней школы «Провинциальный колледж», составленные в соответствии с ФГОС СОО</a:t>
            </a:r>
          </a:p>
        </p:txBody>
      </p:sp>
      <p:sp>
        <p:nvSpPr>
          <p:cNvPr id="37896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latin typeface="Arial" charset="0"/>
              </a:rPr>
              <a:t>Профили обучения: гуманитарный, социально-экономический, технологический.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b="1" dirty="0">
              <a:latin typeface="Arial" charset="0"/>
            </a:endParaRPr>
          </a:p>
          <a:p>
            <a:pPr eaLnBrk="1" hangingPunct="1">
              <a:defRPr/>
            </a:pPr>
            <a:r>
              <a:rPr lang="ru-RU" b="1" dirty="0">
                <a:latin typeface="Arial" charset="0"/>
              </a:rPr>
              <a:t>Сводные планы профилей обучения.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b="1" dirty="0">
                <a:latin typeface="Arial" charset="0"/>
              </a:rPr>
              <a:t>Индивидуальные учебные планы.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4" name="Rectang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38682"/>
            <a:ext cx="9144000" cy="1427911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55650" y="0"/>
            <a:ext cx="7885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Составление сводных учебных планов профилей </a:t>
            </a:r>
            <a:br>
              <a:rPr lang="ru-RU" sz="2400" b="1"/>
            </a:br>
            <a:r>
              <a:rPr lang="ru-RU" sz="2400" b="1"/>
              <a:t>Средняя школа «Провинциальный колледж»</a:t>
            </a:r>
          </a:p>
        </p:txBody>
      </p:sp>
      <p:graphicFrame>
        <p:nvGraphicFramePr>
          <p:cNvPr id="4714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78705"/>
              </p:ext>
            </p:extLst>
          </p:nvPr>
        </p:nvGraphicFramePr>
        <p:xfrm>
          <a:off x="468313" y="1125538"/>
          <a:ext cx="8496300" cy="5791200"/>
        </p:xfrm>
        <a:graphic>
          <a:graphicData uri="http://schemas.openxmlformats.org/drawingml/2006/table">
            <a:tbl>
              <a:tblPr/>
              <a:tblGrid>
                <a:gridCol w="514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Базовый и углубленный уровни изучения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Базовый уровень изучения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Второй иностранный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Математика: алгебра и начала математического анализа, геометрия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в мире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Естествознание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Экология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Физическая культура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Основы безопасности жизнедеятельности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539750" y="1916113"/>
            <a:ext cx="1944688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539750" y="2276475"/>
            <a:ext cx="1944688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539750" y="2636838"/>
            <a:ext cx="26638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39750" y="3357563"/>
            <a:ext cx="1944688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539750" y="4797425"/>
            <a:ext cx="4824413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651500" y="2492375"/>
            <a:ext cx="2233613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5651500" y="3141663"/>
            <a:ext cx="2881313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5651500" y="3429000"/>
            <a:ext cx="30241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2555875" y="1844675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2916238" y="227647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2555875" y="2276475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3276600" y="2636838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2555875" y="3357563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4572000" y="4797425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3635375" y="2636838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2916238" y="3357563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932363" y="47974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2700338" y="54451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8027988" y="1844675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59" name="Text Box 55"/>
          <p:cNvSpPr txBox="1">
            <a:spLocks noChangeArrowheads="1"/>
          </p:cNvSpPr>
          <p:nvPr/>
        </p:nvSpPr>
        <p:spPr bwMode="auto">
          <a:xfrm>
            <a:off x="8027988" y="2492375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8532813" y="3068638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8316913" y="3716338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7163" name="Text Box 59"/>
          <p:cNvSpPr txBox="1">
            <a:spLocks noChangeArrowheads="1"/>
          </p:cNvSpPr>
          <p:nvPr/>
        </p:nvSpPr>
        <p:spPr bwMode="auto">
          <a:xfrm>
            <a:off x="2051050" y="4076700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1476375" y="4437063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65" name="Text Box 61"/>
          <p:cNvSpPr txBox="1">
            <a:spLocks noChangeArrowheads="1"/>
          </p:cNvSpPr>
          <p:nvPr/>
        </p:nvSpPr>
        <p:spPr bwMode="auto">
          <a:xfrm>
            <a:off x="1619250" y="5805488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66" name="Text Box 62"/>
          <p:cNvSpPr txBox="1">
            <a:spLocks noChangeArrowheads="1"/>
          </p:cNvSpPr>
          <p:nvPr/>
        </p:nvSpPr>
        <p:spPr bwMode="auto">
          <a:xfrm>
            <a:off x="1619250" y="6165850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7167" name="Text Box 63"/>
          <p:cNvSpPr txBox="1">
            <a:spLocks noChangeArrowheads="1"/>
          </p:cNvSpPr>
          <p:nvPr/>
        </p:nvSpPr>
        <p:spPr bwMode="auto">
          <a:xfrm>
            <a:off x="1908175" y="6553200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1" name="Rectang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38682"/>
            <a:ext cx="9144000" cy="1427911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39750" y="0"/>
            <a:ext cx="7927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Составление сводных учебных планов профилей </a:t>
            </a:r>
            <a:br>
              <a:rPr lang="ru-RU" sz="2400" b="1"/>
            </a:br>
            <a:r>
              <a:rPr lang="ru-RU" sz="2400" b="1"/>
              <a:t>Средняя школа «Провинциальный колледж»</a:t>
            </a:r>
          </a:p>
        </p:txBody>
      </p:sp>
      <p:graphicFrame>
        <p:nvGraphicFramePr>
          <p:cNvPr id="49308" name="Group 1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928924"/>
              </p:ext>
            </p:extLst>
          </p:nvPr>
        </p:nvGraphicFramePr>
        <p:xfrm>
          <a:off x="539750" y="981075"/>
          <a:ext cx="8374063" cy="5661343"/>
        </p:xfrm>
        <a:graphic>
          <a:graphicData uri="http://schemas.openxmlformats.org/drawingml/2006/table">
            <a:tbl>
              <a:tblPr/>
              <a:tblGrid>
                <a:gridCol w="279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Гуманитарный профиль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Социально-экономический профиль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Технологический профиль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Естествознание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Физическая культура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311" name="Text Box 159"/>
          <p:cNvSpPr txBox="1">
            <a:spLocks noChangeArrowheads="1"/>
          </p:cNvSpPr>
          <p:nvPr/>
        </p:nvSpPr>
        <p:spPr bwMode="auto">
          <a:xfrm>
            <a:off x="5651500" y="1989138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2" name="Text Box 160"/>
          <p:cNvSpPr txBox="1">
            <a:spLocks noChangeArrowheads="1"/>
          </p:cNvSpPr>
          <p:nvPr/>
        </p:nvSpPr>
        <p:spPr bwMode="auto">
          <a:xfrm>
            <a:off x="6011863" y="2349500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3" name="Text Box 161"/>
          <p:cNvSpPr txBox="1">
            <a:spLocks noChangeArrowheads="1"/>
          </p:cNvSpPr>
          <p:nvPr/>
        </p:nvSpPr>
        <p:spPr bwMode="auto">
          <a:xfrm>
            <a:off x="5795963" y="3213100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4" name="Text Box 162"/>
          <p:cNvSpPr txBox="1">
            <a:spLocks noChangeArrowheads="1"/>
          </p:cNvSpPr>
          <p:nvPr/>
        </p:nvSpPr>
        <p:spPr bwMode="auto">
          <a:xfrm>
            <a:off x="6156325" y="3573463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5" name="Text Box 163"/>
          <p:cNvSpPr txBox="1">
            <a:spLocks noChangeArrowheads="1"/>
          </p:cNvSpPr>
          <p:nvPr/>
        </p:nvSpPr>
        <p:spPr bwMode="auto">
          <a:xfrm>
            <a:off x="5148263" y="3860800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6" name="Text Box 164"/>
          <p:cNvSpPr txBox="1">
            <a:spLocks noChangeArrowheads="1"/>
          </p:cNvSpPr>
          <p:nvPr/>
        </p:nvSpPr>
        <p:spPr bwMode="auto">
          <a:xfrm>
            <a:off x="2843213" y="4221163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7" name="Text Box 165"/>
          <p:cNvSpPr txBox="1">
            <a:spLocks noChangeArrowheads="1"/>
          </p:cNvSpPr>
          <p:nvPr/>
        </p:nvSpPr>
        <p:spPr bwMode="auto">
          <a:xfrm>
            <a:off x="5651500" y="4221163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8" name="Text Box 166"/>
          <p:cNvSpPr txBox="1">
            <a:spLocks noChangeArrowheads="1"/>
          </p:cNvSpPr>
          <p:nvPr/>
        </p:nvSpPr>
        <p:spPr bwMode="auto">
          <a:xfrm>
            <a:off x="4932363" y="4652963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19" name="Text Box 167"/>
          <p:cNvSpPr txBox="1">
            <a:spLocks noChangeArrowheads="1"/>
          </p:cNvSpPr>
          <p:nvPr/>
        </p:nvSpPr>
        <p:spPr bwMode="auto">
          <a:xfrm>
            <a:off x="7812088" y="4652963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20" name="Text Box 168"/>
          <p:cNvSpPr txBox="1">
            <a:spLocks noChangeArrowheads="1"/>
          </p:cNvSpPr>
          <p:nvPr/>
        </p:nvSpPr>
        <p:spPr bwMode="auto">
          <a:xfrm>
            <a:off x="4572000" y="5013325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21" name="Text Box 169"/>
          <p:cNvSpPr txBox="1">
            <a:spLocks noChangeArrowheads="1"/>
          </p:cNvSpPr>
          <p:nvPr/>
        </p:nvSpPr>
        <p:spPr bwMode="auto">
          <a:xfrm>
            <a:off x="1763713" y="5013325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22" name="Text Box 170"/>
          <p:cNvSpPr txBox="1">
            <a:spLocks noChangeArrowheads="1"/>
          </p:cNvSpPr>
          <p:nvPr/>
        </p:nvSpPr>
        <p:spPr bwMode="auto">
          <a:xfrm>
            <a:off x="7380288" y="5084763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23" name="Text Box 171"/>
          <p:cNvSpPr txBox="1">
            <a:spLocks noChangeArrowheads="1"/>
          </p:cNvSpPr>
          <p:nvPr/>
        </p:nvSpPr>
        <p:spPr bwMode="auto">
          <a:xfrm>
            <a:off x="2195513" y="6308725"/>
            <a:ext cx="312737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24" name="Text Box 172"/>
          <p:cNvSpPr txBox="1">
            <a:spLocks noChangeArrowheads="1"/>
          </p:cNvSpPr>
          <p:nvPr/>
        </p:nvSpPr>
        <p:spPr bwMode="auto">
          <a:xfrm>
            <a:off x="6443663" y="2349500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25" name="Text Box 173"/>
          <p:cNvSpPr txBox="1">
            <a:spLocks noChangeArrowheads="1"/>
          </p:cNvSpPr>
          <p:nvPr/>
        </p:nvSpPr>
        <p:spPr bwMode="auto">
          <a:xfrm>
            <a:off x="5148263" y="2636838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26" name="Text Box 174"/>
          <p:cNvSpPr txBox="1">
            <a:spLocks noChangeArrowheads="1"/>
          </p:cNvSpPr>
          <p:nvPr/>
        </p:nvSpPr>
        <p:spPr bwMode="auto">
          <a:xfrm>
            <a:off x="5364163" y="2997200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27" name="Text Box 175"/>
          <p:cNvSpPr txBox="1">
            <a:spLocks noChangeArrowheads="1"/>
          </p:cNvSpPr>
          <p:nvPr/>
        </p:nvSpPr>
        <p:spPr bwMode="auto">
          <a:xfrm>
            <a:off x="2484438" y="4652963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28" name="Text Box 176"/>
          <p:cNvSpPr txBox="1">
            <a:spLocks noChangeArrowheads="1"/>
          </p:cNvSpPr>
          <p:nvPr/>
        </p:nvSpPr>
        <p:spPr bwMode="auto">
          <a:xfrm>
            <a:off x="2195513" y="50133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29" name="Text Box 177"/>
          <p:cNvSpPr txBox="1">
            <a:spLocks noChangeArrowheads="1"/>
          </p:cNvSpPr>
          <p:nvPr/>
        </p:nvSpPr>
        <p:spPr bwMode="auto">
          <a:xfrm>
            <a:off x="2051050" y="54451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0" name="Text Box 178"/>
          <p:cNvSpPr txBox="1">
            <a:spLocks noChangeArrowheads="1"/>
          </p:cNvSpPr>
          <p:nvPr/>
        </p:nvSpPr>
        <p:spPr bwMode="auto">
          <a:xfrm>
            <a:off x="1476375" y="58769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1" name="Text Box 179"/>
          <p:cNvSpPr txBox="1">
            <a:spLocks noChangeArrowheads="1"/>
          </p:cNvSpPr>
          <p:nvPr/>
        </p:nvSpPr>
        <p:spPr bwMode="auto">
          <a:xfrm>
            <a:off x="4787900" y="54451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2" name="Text Box 180"/>
          <p:cNvSpPr txBox="1">
            <a:spLocks noChangeArrowheads="1"/>
          </p:cNvSpPr>
          <p:nvPr/>
        </p:nvSpPr>
        <p:spPr bwMode="auto">
          <a:xfrm>
            <a:off x="4284663" y="5805488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3" name="Text Box 181"/>
          <p:cNvSpPr txBox="1">
            <a:spLocks noChangeArrowheads="1"/>
          </p:cNvSpPr>
          <p:nvPr/>
        </p:nvSpPr>
        <p:spPr bwMode="auto">
          <a:xfrm>
            <a:off x="4932363" y="63087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4" name="Text Box 182"/>
          <p:cNvSpPr txBox="1">
            <a:spLocks noChangeArrowheads="1"/>
          </p:cNvSpPr>
          <p:nvPr/>
        </p:nvSpPr>
        <p:spPr bwMode="auto">
          <a:xfrm>
            <a:off x="7740650" y="63087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5" name="Text Box 183"/>
          <p:cNvSpPr txBox="1">
            <a:spLocks noChangeArrowheads="1"/>
          </p:cNvSpPr>
          <p:nvPr/>
        </p:nvSpPr>
        <p:spPr bwMode="auto">
          <a:xfrm>
            <a:off x="7956550" y="5373688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6" name="Text Box 184"/>
          <p:cNvSpPr txBox="1">
            <a:spLocks noChangeArrowheads="1"/>
          </p:cNvSpPr>
          <p:nvPr/>
        </p:nvSpPr>
        <p:spPr bwMode="auto">
          <a:xfrm>
            <a:off x="7164388" y="5876925"/>
            <a:ext cx="295275" cy="304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У</a:t>
            </a:r>
          </a:p>
        </p:txBody>
      </p:sp>
      <p:sp>
        <p:nvSpPr>
          <p:cNvPr id="49337" name="Text Box 185"/>
          <p:cNvSpPr txBox="1">
            <a:spLocks noChangeArrowheads="1"/>
          </p:cNvSpPr>
          <p:nvPr/>
        </p:nvSpPr>
        <p:spPr bwMode="auto">
          <a:xfrm>
            <a:off x="2124075" y="4652963"/>
            <a:ext cx="312738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</a:t>
            </a:r>
          </a:p>
        </p:txBody>
      </p:sp>
      <p:sp>
        <p:nvSpPr>
          <p:cNvPr id="49338" name="Rectangle 186"/>
          <p:cNvSpPr>
            <a:spLocks noChangeArrowheads="1"/>
          </p:cNvSpPr>
          <p:nvPr/>
        </p:nvSpPr>
        <p:spPr bwMode="auto">
          <a:xfrm>
            <a:off x="3708400" y="2060575"/>
            <a:ext cx="1944688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39" name="Rectangle 187"/>
          <p:cNvSpPr>
            <a:spLocks noChangeArrowheads="1"/>
          </p:cNvSpPr>
          <p:nvPr/>
        </p:nvSpPr>
        <p:spPr bwMode="auto">
          <a:xfrm>
            <a:off x="3492500" y="2349500"/>
            <a:ext cx="2519363" cy="2873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0" name="Rectangle 188"/>
          <p:cNvSpPr>
            <a:spLocks noChangeArrowheads="1"/>
          </p:cNvSpPr>
          <p:nvPr/>
        </p:nvSpPr>
        <p:spPr bwMode="auto">
          <a:xfrm>
            <a:off x="3276600" y="3573463"/>
            <a:ext cx="2808288" cy="2873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1" name="Rectangle 189"/>
          <p:cNvSpPr>
            <a:spLocks noChangeArrowheads="1"/>
          </p:cNvSpPr>
          <p:nvPr/>
        </p:nvSpPr>
        <p:spPr bwMode="auto">
          <a:xfrm>
            <a:off x="4356100" y="3860800"/>
            <a:ext cx="7207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2" name="Rectangle 190"/>
          <p:cNvSpPr>
            <a:spLocks noChangeArrowheads="1"/>
          </p:cNvSpPr>
          <p:nvPr/>
        </p:nvSpPr>
        <p:spPr bwMode="auto">
          <a:xfrm>
            <a:off x="3348038" y="4652963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3" name="Rectangle 191"/>
          <p:cNvSpPr>
            <a:spLocks noChangeArrowheads="1"/>
          </p:cNvSpPr>
          <p:nvPr/>
        </p:nvSpPr>
        <p:spPr bwMode="auto">
          <a:xfrm>
            <a:off x="6156325" y="4652963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4" name="Rectangle 192"/>
          <p:cNvSpPr>
            <a:spLocks noChangeArrowheads="1"/>
          </p:cNvSpPr>
          <p:nvPr/>
        </p:nvSpPr>
        <p:spPr bwMode="auto">
          <a:xfrm>
            <a:off x="539750" y="4652963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5" name="Rectangle 193"/>
          <p:cNvSpPr>
            <a:spLocks noChangeArrowheads="1"/>
          </p:cNvSpPr>
          <p:nvPr/>
        </p:nvSpPr>
        <p:spPr bwMode="auto">
          <a:xfrm>
            <a:off x="611188" y="5084763"/>
            <a:ext cx="11525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7" name="Rectangle 195"/>
          <p:cNvSpPr>
            <a:spLocks noChangeArrowheads="1"/>
          </p:cNvSpPr>
          <p:nvPr/>
        </p:nvSpPr>
        <p:spPr bwMode="auto">
          <a:xfrm>
            <a:off x="3419475" y="5084763"/>
            <a:ext cx="11525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8" name="Rectangle 196"/>
          <p:cNvSpPr>
            <a:spLocks noChangeArrowheads="1"/>
          </p:cNvSpPr>
          <p:nvPr/>
        </p:nvSpPr>
        <p:spPr bwMode="auto">
          <a:xfrm>
            <a:off x="6156325" y="5084763"/>
            <a:ext cx="11525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9" name="Rectangle 197"/>
          <p:cNvSpPr>
            <a:spLocks noChangeArrowheads="1"/>
          </p:cNvSpPr>
          <p:nvPr/>
        </p:nvSpPr>
        <p:spPr bwMode="auto">
          <a:xfrm>
            <a:off x="611188" y="6308725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50" name="Rectangle 198"/>
          <p:cNvSpPr>
            <a:spLocks noChangeArrowheads="1"/>
          </p:cNvSpPr>
          <p:nvPr/>
        </p:nvSpPr>
        <p:spPr bwMode="auto">
          <a:xfrm>
            <a:off x="3348038" y="6308725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51" name="Rectangle 199"/>
          <p:cNvSpPr>
            <a:spLocks noChangeArrowheads="1"/>
          </p:cNvSpPr>
          <p:nvPr/>
        </p:nvSpPr>
        <p:spPr bwMode="auto">
          <a:xfrm>
            <a:off x="6156325" y="6308725"/>
            <a:ext cx="1584325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307479"/>
            <a:ext cx="9144000" cy="136815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Требования ФГОС СОО 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к учебному плану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324975" cy="6165304"/>
          </a:xfrm>
        </p:spPr>
        <p:txBody>
          <a:bodyPr>
            <a:noAutofit/>
          </a:bodyPr>
          <a:lstStyle/>
          <a:p>
            <a:pPr marL="609600" indent="-338138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Учебный план должен:</a:t>
            </a:r>
            <a:endParaRPr lang="ru-RU" sz="2800" b="1" i="1" dirty="0" smtClean="0">
              <a:latin typeface="Arial" charset="0"/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Включать учебные занятия за 2 года на одного обучающегося — не менее 2170 часов и не более 2590 часов (не более 37 часов в неделю). 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Содержать 10(11) учебных предметов  (не менее одного учебного предмета из каждой предметной области). 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Содержать обязательные предметы: «Русский язык», «Литература», «Иностранный язык», «Математика: алгебра и начала математического анализа, геометрия», «История» (или «Россия в мире»), «Физическая культура», «ОБЖ».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Содержать не менее 3(4) учебных предметов на углубленном уровне изучения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(кроме универсального профиля).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Предусматривать выполнение обучающимися индивидуального(</a:t>
            </a:r>
            <a:r>
              <a:rPr lang="ru-RU" sz="2000" b="1" dirty="0" err="1" smtClean="0"/>
              <a:t>ых</a:t>
            </a:r>
            <a:r>
              <a:rPr lang="ru-RU" sz="2000" b="1" dirty="0" smtClean="0"/>
              <a:t>) проекта(</a:t>
            </a:r>
            <a:r>
              <a:rPr lang="ru-RU" sz="2000" b="1" dirty="0" err="1" smtClean="0"/>
              <a:t>ов</a:t>
            </a:r>
            <a:r>
              <a:rPr lang="ru-RU" sz="2000" b="1" dirty="0" smtClean="0"/>
              <a:t>).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Содержать дополнительные </a:t>
            </a:r>
            <a:r>
              <a:rPr lang="ru-RU" sz="2000" b="1" dirty="0"/>
              <a:t>учебные </a:t>
            </a:r>
            <a:r>
              <a:rPr lang="ru-RU" sz="2000" b="1" dirty="0" smtClean="0"/>
              <a:t>предметы.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Содержать курсы </a:t>
            </a:r>
            <a:r>
              <a:rPr lang="ru-RU" sz="2000" b="1" dirty="0"/>
              <a:t>по выбору </a:t>
            </a:r>
            <a:r>
              <a:rPr lang="ru-RU" sz="2000" b="1" dirty="0" smtClean="0"/>
              <a:t>обучающихся.</a:t>
            </a:r>
          </a:p>
          <a:p>
            <a:pPr marL="609600" indent="-609600" eaLnBrk="1" hangingPunct="1">
              <a:lnSpc>
                <a:spcPct val="120000"/>
              </a:lnSpc>
              <a:spcBef>
                <a:spcPts val="0"/>
              </a:spcBef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 noChangeArrowheads="1"/>
          </p:cNvPicPr>
          <p:nvPr/>
        </p:nvPicPr>
        <p:blipFill>
          <a:blip r:embed="rId2"/>
          <a:srcRect l="13513" t="23395" r="12935" b="16440"/>
          <a:stretch>
            <a:fillRect/>
          </a:stretch>
        </p:blipFill>
        <p:spPr bwMode="auto">
          <a:xfrm>
            <a:off x="0" y="981075"/>
            <a:ext cx="91440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6350" y="-238682"/>
            <a:ext cx="9144000" cy="1427911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Rectangle 5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eaLnBrk="1" hangingPunct="1"/>
            <a:r>
              <a:rPr lang="ru-RU" sz="2000" b="1" smtClean="0"/>
              <a:t>Сводный учебный план </a:t>
            </a:r>
            <a:br>
              <a:rPr lang="ru-RU" sz="2000" b="1" smtClean="0"/>
            </a:br>
            <a:r>
              <a:rPr lang="ru-RU" sz="2000" b="1" smtClean="0"/>
              <a:t>гуманитарного профиля </a:t>
            </a:r>
            <a:br>
              <a:rPr lang="ru-RU" sz="2000" b="1" smtClean="0"/>
            </a:br>
            <a:r>
              <a:rPr lang="ru-RU" sz="2000" b="1" smtClean="0"/>
              <a:t>Средняя школа «Провинциальный колледж» </a:t>
            </a:r>
            <a:br>
              <a:rPr lang="ru-RU" sz="2000" b="1" smtClean="0"/>
            </a:br>
            <a:endParaRPr lang="ru-RU" sz="1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70"/>
            <a:ext cx="9144000" cy="1653045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5" name="Rectangle 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/>
              <a:t>Сводный учебный план </a:t>
            </a:r>
            <a:br>
              <a:rPr lang="ru-RU" sz="2000" b="1" smtClean="0"/>
            </a:br>
            <a:r>
              <a:rPr lang="ru-RU" sz="2000" b="1" smtClean="0"/>
              <a:t>гуманитарного профиля </a:t>
            </a:r>
            <a:br>
              <a:rPr lang="ru-RU" sz="2000" b="1" smtClean="0"/>
            </a:br>
            <a:r>
              <a:rPr lang="ru-RU" sz="2000" b="1" smtClean="0"/>
              <a:t>Средняя школа «Провинциальный колледж»</a:t>
            </a:r>
            <a:endParaRPr lang="ru-RU" sz="1400" b="1" smtClean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7450"/>
            <a:ext cx="91186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53" name="Rectangle 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Лист выбора учащегося для составления индивидуального учебного плана</a:t>
            </a:r>
            <a:endParaRPr lang="ru-RU" sz="1600" smtClean="0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28700"/>
            <a:ext cx="878522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70"/>
            <a:ext cx="9144000" cy="172505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7" name="Rectangle 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Лист выбора учащегося для составления индивидуального учебного плана гуманитарного профиля</a:t>
            </a:r>
            <a:endParaRPr lang="ru-RU" sz="1600" smtClean="0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47763"/>
            <a:ext cx="8496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Доля совпадения мнения родителей и старшеклассников в отношении выбора будущей профессии (по данным анкетирования учащихся 11 класса «Провинциального колледжа» и их родителей  в 2016 году).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25006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1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 noChangeArrowheads="1"/>
          </p:cNvPicPr>
          <p:nvPr/>
        </p:nvPicPr>
        <p:blipFill>
          <a:blip r:embed="rId3"/>
          <a:srcRect l="23846" t="22263" r="23329" b="12724"/>
          <a:stretch>
            <a:fillRect/>
          </a:stretch>
        </p:blipFill>
        <p:spPr bwMode="auto">
          <a:xfrm>
            <a:off x="298450" y="746125"/>
            <a:ext cx="85598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845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Palatino Linotype" pitchFamily="18" charset="0"/>
              </a:rPr>
              <a:t>Пример индивидуального учебного плана учащегося (гуманитарный профиль)</a:t>
            </a:r>
            <a:endParaRPr lang="ru-RU" sz="1600">
              <a:latin typeface="Palatino Linotype" pitchFamily="18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6399213"/>
            <a:ext cx="37385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3852863"/>
            <a:ext cx="1012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492375"/>
            <a:ext cx="10080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123721"/>
            <a:ext cx="9144000" cy="1076981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301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Palatino Linotype" pitchFamily="18" charset="0"/>
              </a:rPr>
              <a:t>Пример индивидуального учебного плана учащегося (гуманитарный профиль)</a:t>
            </a: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03263"/>
            <a:ext cx="7559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 noChangeArrowheads="1"/>
          </p:cNvPicPr>
          <p:nvPr/>
        </p:nvPicPr>
        <p:blipFill>
          <a:blip r:embed="rId3"/>
          <a:srcRect l="22620" t="23251" r="22279" b="8253"/>
          <a:stretch>
            <a:fillRect/>
          </a:stretch>
        </p:blipFill>
        <p:spPr bwMode="auto">
          <a:xfrm>
            <a:off x="363538" y="727075"/>
            <a:ext cx="85788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894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Palatino Linotype" pitchFamily="18" charset="0"/>
              </a:rPr>
              <a:t>Пример индивидуального учебного плана учащегося (технологический профиль)</a:t>
            </a:r>
            <a:endParaRPr lang="ru-RU" sz="16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50668" y="-350799"/>
            <a:ext cx="9001000" cy="2414974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530" y="2164739"/>
            <a:ext cx="8897575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b="1" dirty="0">
                <a:cs typeface="+mn-cs"/>
              </a:rPr>
              <a:t>дополнительный предмет всех учебных планов, включенный в обязательную </a:t>
            </a:r>
            <a:r>
              <a:rPr lang="ru-RU" sz="3200" b="1" dirty="0" smtClean="0">
                <a:cs typeface="+mn-cs"/>
              </a:rPr>
              <a:t>часть;</a:t>
            </a:r>
            <a:endParaRPr lang="ru-RU" sz="3200" b="1" dirty="0">
              <a:cs typeface="+mn-cs"/>
            </a:endParaRP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b="1" dirty="0">
                <a:cs typeface="+mn-cs"/>
              </a:rPr>
              <a:t>основы теории, методологии, практикумы;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b="1" dirty="0">
                <a:cs typeface="+mn-cs"/>
              </a:rPr>
              <a:t>синхронизация курса с этапами написания курсовой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851" y="164191"/>
            <a:ext cx="8870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Palatino Linotype" pitchFamily="18" charset="0"/>
              </a:rPr>
              <a:t>Курс «Основы исследовательской деятельности</a:t>
            </a:r>
            <a:r>
              <a:rPr lang="ru-RU" sz="3600" dirty="0" smtClean="0">
                <a:latin typeface="Palatino Linotype" pitchFamily="18" charset="0"/>
              </a:rPr>
              <a:t>»</a:t>
            </a:r>
            <a:endParaRPr lang="ru-RU" sz="3600" dirty="0">
              <a:latin typeface="Palatino Linotype" pitchFamily="18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85325"/>
              </p:ext>
            </p:extLst>
          </p:nvPr>
        </p:nvGraphicFramePr>
        <p:xfrm>
          <a:off x="251520" y="1196753"/>
          <a:ext cx="885698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107504" y="-243408"/>
            <a:ext cx="9001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Изменение индивидуального учебного </a:t>
            </a:r>
            <a:r>
              <a:rPr lang="ru-RU" sz="3200" b="1" dirty="0" smtClean="0">
                <a:solidFill>
                  <a:schemeClr val="tx1"/>
                </a:solidFill>
              </a:rPr>
              <a:t>плана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8434"/>
            <a:ext cx="9144000" cy="136815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Обязательные предметные области</a:t>
            </a:r>
          </a:p>
        </p:txBody>
      </p:sp>
      <p:graphicFrame>
        <p:nvGraphicFramePr>
          <p:cNvPr id="4102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68240"/>
              </p:ext>
            </p:extLst>
          </p:nvPr>
        </p:nvGraphicFramePr>
        <p:xfrm>
          <a:off x="250825" y="1268413"/>
          <a:ext cx="8713788" cy="5154930"/>
        </p:xfrm>
        <a:graphic>
          <a:graphicData uri="http://schemas.openxmlformats.org/drawingml/2006/table">
            <a:tbl>
              <a:tblPr/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Предметная область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Обязательные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 и литература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Иностранные языки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Общественные науки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 и Информатика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Математика: алгебра и начала анализа, геометрия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Естественные науки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Физкультура, ОБЖ, экология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Физическая культура,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ОБЖ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350" y="115888"/>
            <a:ext cx="6624638" cy="6742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37374"/>
          <a:ext cx="6624736" cy="66872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35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8.30-9.15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Федорчук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Федорчук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9.25-10.10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Федорчук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Федорчук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10.20-11.05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ОИД Левина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О.Г.</a:t>
                      </a:r>
                      <a:r>
                        <a:rPr lang="ru-RU" sz="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И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стория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Каркзашвили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Н.Ш.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Короткова М.Ю.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11.15-12.00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ОИД Левина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О.Г.      </a:t>
                      </a:r>
                      <a:r>
                        <a:rPr lang="ru-RU" sz="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800" kern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Каркзашвили</a:t>
                      </a:r>
                      <a:r>
                        <a:rPr lang="ru-RU" sz="80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Н.Ш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Короткова М.Ю.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12.40-13.25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Аршинова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Н.Г.      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Лобанова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13.35-14.20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Аршинова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Н.Г.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Лобанова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60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8.30-9.15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Политология Акопова Т.С.                     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Журналистика </a:t>
                      </a:r>
                      <a:r>
                        <a:rPr lang="ru-RU" sz="8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Шустина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И.В.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Сочнева О.И.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9.25-10.10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Политология Акопова Т.С.                     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Журналистика </a:t>
                      </a:r>
                      <a:r>
                        <a:rPr lang="ru-RU" sz="8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Шустина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И.В.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Сочнева О.И.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10.20-11.05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Карулина А.В.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Сочнева О.И..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11.15-12.00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Карулина А.В.              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Дивулина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Е.Я.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12.40-13.25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Акопова Т.С.     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Литература  Лобанова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Естествознание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Ященко Л.В</a:t>
                      </a:r>
                      <a:endParaRPr lang="ru-RU" sz="800" dirty="0" smtClean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Естествознание Фомичева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А.Н.              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13.35-14.20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Акопова Т.С.     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Литература  Лобанова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Естествознание   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Ященко Л.В</a:t>
                      </a:r>
                      <a:endParaRPr lang="ru-RU" sz="800" dirty="0" smtClean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Естествознание Фомичева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А.Н.              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14.30-15.15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Естествознание Лаптев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А..Н.</a:t>
                      </a:r>
                      <a:r>
                        <a:rPr lang="ru-RU" sz="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Акопова Т.С</a:t>
                      </a: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                               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Правовой практикум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15.25-16.10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Естествознание Лаптев А..Н. Обществознание Акопова Т.С.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Правовой практикум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16-17.30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Семинар программы «Открытие» Социально-политические науки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660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9.25-10.10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Омельницкая Е.Ю.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суббота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10.20-11.05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 группа ИОИД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Левина О.Г.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Лобанова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11.15-12.00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Карулина А.В.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Лобанова И.А.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12.00-12.40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Карулина А.В.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12.40-13.25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 00 – 14.50  Экономика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Карасев А.П.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Короткова М.Ю.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13.35-14.20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Карасев А.П.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Короткова М.Ю.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14.30-15.15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Семинар программы «Право»   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7" name="Объект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1" smtClean="0"/>
              <a:t>Спасибо за внимание!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4800" b="1" smtClean="0"/>
          </a:p>
          <a:p>
            <a:pPr marL="0" indent="0" eaLnBrk="1" hangingPunct="1">
              <a:buFont typeface="Arial" charset="0"/>
              <a:buNone/>
            </a:pPr>
            <a:r>
              <a:rPr lang="en-US" sz="4800" smtClean="0"/>
              <a:t>e-mail: </a:t>
            </a:r>
            <a:r>
              <a:rPr lang="en-US" sz="4800" smtClean="0">
                <a:hlinkClick r:id="rId2"/>
              </a:rPr>
              <a:t>yarprovcol@yandex.ru</a:t>
            </a:r>
            <a:endParaRPr lang="en-US" sz="4800" smtClean="0"/>
          </a:p>
          <a:p>
            <a:pPr marL="0" indent="0" eaLnBrk="1" hangingPunct="1">
              <a:buFont typeface="Arial" charset="0"/>
              <a:buNone/>
            </a:pPr>
            <a:endParaRPr lang="en-US" sz="4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4800" smtClean="0"/>
              <a:t>c</a:t>
            </a:r>
            <a:r>
              <a:rPr lang="ru-RU" sz="4800" smtClean="0"/>
              <a:t>айт: </a:t>
            </a:r>
            <a:r>
              <a:rPr lang="en-US" sz="4800" u="sng" smtClean="0">
                <a:solidFill>
                  <a:srgbClr val="FF9933"/>
                </a:solidFill>
              </a:rPr>
              <a:t>http://pcollege.edu.yar.ru</a:t>
            </a:r>
            <a:r>
              <a:rPr lang="en-US" sz="4800" u="sng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sz="4800" smtClean="0"/>
          </a:p>
          <a:p>
            <a:pPr marL="0" indent="0" eaLnBrk="1" hangingPunct="1">
              <a:buFont typeface="Arial" charset="0"/>
              <a:buNone/>
            </a:pP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8434"/>
            <a:ext cx="9144000" cy="136815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95288" y="0"/>
            <a:ext cx="8229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/>
              <a:t>Учебные предметы из обязательных предметных областей</a:t>
            </a:r>
          </a:p>
        </p:txBody>
      </p:sp>
      <p:graphicFrame>
        <p:nvGraphicFramePr>
          <p:cNvPr id="43044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393343"/>
              </p:ext>
            </p:extLst>
          </p:nvPr>
        </p:nvGraphicFramePr>
        <p:xfrm>
          <a:off x="457200" y="1196975"/>
          <a:ext cx="8229600" cy="5550535"/>
        </p:xfrm>
        <a:graphic>
          <a:graphicData uri="http://schemas.openxmlformats.org/drawingml/2006/table">
            <a:tbl>
              <a:tblPr/>
              <a:tblGrid>
                <a:gridCol w="49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Базовый и углубленный уровни изучения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Базовый уровень изучения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Второй иностранный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Математика: алгебра и начала математического анализа, геометрия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в мире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Естествознание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Экология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Физическая культура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Основы безопасности жизнедеятельности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Заголовок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/>
              <a:t>Профили обучения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11372" t="15625" r="29588" b="16495"/>
          <a:stretch>
            <a:fillRect/>
          </a:stretch>
        </p:blipFill>
        <p:spPr bwMode="auto">
          <a:xfrm>
            <a:off x="0" y="476250"/>
            <a:ext cx="9204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-12700" y="-115805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0" name="Объект 1"/>
          <p:cNvSpPr>
            <a:spLocks noGrp="1"/>
          </p:cNvSpPr>
          <p:nvPr>
            <p:ph idx="1"/>
          </p:nvPr>
        </p:nvSpPr>
        <p:spPr>
          <a:xfrm>
            <a:off x="107950" y="4508500"/>
            <a:ext cx="8856663" cy="1657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Примерная основная образовательная программа СОО носит характер методических </a:t>
            </a:r>
            <a:r>
              <a:rPr lang="ru-RU" b="1" u="sng" smtClean="0"/>
              <a:t>рекомендаций.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260350"/>
            <a:ext cx="89296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  <a:cs typeface="+mn-cs"/>
              </a:rPr>
              <a:t>Статья 28. Компетенция, права, обязанности и ответственность образовательной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763838"/>
            <a:ext cx="8280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  <a:cs typeface="+mn-cs"/>
              </a:rPr>
              <a:t>6) разработка и утверждение образовательных программ образовательной организации;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636713"/>
            <a:ext cx="8424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+mn-cs"/>
              </a:rPr>
              <a:t>3. К компетенции образовательной организации в установленной сфере деятельности относятся</a:t>
            </a:r>
            <a:r>
              <a:rPr lang="ru-RU" dirty="0"/>
              <a:t>: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851275" y="3595688"/>
            <a:ext cx="708025" cy="91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22920" y="-171400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Примерный учебный план ООП СОО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506888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/>
              <a:t>Дает пример распределения часов для последующего выбора предметов, изучаемых на базовом или углубленном уровне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/>
              <a:t>Определяет формат учебного </a:t>
            </a:r>
            <a:r>
              <a:rPr lang="ru-RU" sz="2400" b="1" dirty="0" smtClean="0"/>
              <a:t>плана (указывается двухгодичный </a:t>
            </a:r>
            <a:r>
              <a:rPr lang="ru-RU" sz="2400" b="1" dirty="0"/>
              <a:t>объем </a:t>
            </a:r>
            <a:r>
              <a:rPr lang="ru-RU" sz="2400" b="1" dirty="0" smtClean="0"/>
              <a:t>часов).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/>
              <a:t>Дает примерные варианты учебных планов профилей обучения. </a:t>
            </a:r>
            <a:endParaRPr lang="ru-RU" sz="240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/>
              <a:t>Определяет возможность распределения времени, не заполненного предметным содержанием, на  индивидуальное консультирование,  </a:t>
            </a:r>
            <a:r>
              <a:rPr lang="ru-RU" sz="2400" b="1" dirty="0" err="1"/>
              <a:t>тьюторскую</a:t>
            </a:r>
            <a:r>
              <a:rPr lang="ru-RU" sz="2400" b="1" dirty="0"/>
              <a:t> поддержку. </a:t>
            </a:r>
            <a:endParaRPr lang="ru-RU" sz="240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/>
              <a:t>Дает разъяснения </a:t>
            </a:r>
            <a:r>
              <a:rPr lang="ru-RU" sz="2400" b="1" dirty="0" smtClean="0"/>
              <a:t>по формированию </a:t>
            </a:r>
            <a:r>
              <a:rPr lang="ru-RU" sz="2400" b="1" dirty="0"/>
              <a:t>учебного плана универсального профиля обучения.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65" y="260350"/>
            <a:ext cx="835183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8208962" cy="4525963"/>
          </a:xfrm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8207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1161</Words>
  <Application>Microsoft Office PowerPoint</Application>
  <PresentationFormat>Экран (4:3)</PresentationFormat>
  <Paragraphs>347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Palatino Linotype</vt:lpstr>
      <vt:lpstr>Times New Roman</vt:lpstr>
      <vt:lpstr>Тема Office</vt:lpstr>
      <vt:lpstr>Презентация PowerPoint</vt:lpstr>
      <vt:lpstr>Требования ФГОС СОО  к учебному плану</vt:lpstr>
      <vt:lpstr>Обязательные предметные области</vt:lpstr>
      <vt:lpstr>Презентация PowerPoint</vt:lpstr>
      <vt:lpstr>Презентация PowerPoint</vt:lpstr>
      <vt:lpstr>Презентация PowerPoint</vt:lpstr>
      <vt:lpstr>Примерный учебный план ООП СОО </vt:lpstr>
      <vt:lpstr>Презентация PowerPoint</vt:lpstr>
      <vt:lpstr>Презентация PowerPoint</vt:lpstr>
      <vt:lpstr>Презентация PowerPoint</vt:lpstr>
      <vt:lpstr>Профиль обучения</vt:lpstr>
      <vt:lpstr>Компоненты учебного плана</vt:lpstr>
      <vt:lpstr>Презентация PowerPoint</vt:lpstr>
      <vt:lpstr> Статья 34. Основные права обучающихся и меры их социальной поддержки и стимулирования  </vt:lpstr>
      <vt:lpstr>Учебный план технологического профиля  (из примерного учебного плана ФГОС СОО)</vt:lpstr>
      <vt:lpstr>Учебный план универсального профиля  (из примерного учебного плана ФГОС СОО)</vt:lpstr>
      <vt:lpstr>Учебные планы Средней школы «Провинциальный колледж», составленные в соответствии с ФГОС СОО</vt:lpstr>
      <vt:lpstr>Презентация PowerPoint</vt:lpstr>
      <vt:lpstr>Презентация PowerPoint</vt:lpstr>
      <vt:lpstr>Сводный учебный план  гуманитарного профиля  Средняя школа «Провинциальный колледж»  </vt:lpstr>
      <vt:lpstr>Сводный учебный план  гуманитарного профиля  Средняя школа «Провинциальный колледж»</vt:lpstr>
      <vt:lpstr>Лист выбора учащегося для составления индивидуального учебного плана</vt:lpstr>
      <vt:lpstr>Лист выбора учащегося для составления индивидуального учебного плана гуманитарного профиля</vt:lpstr>
      <vt:lpstr>   Доля совпадения мнения родителей и старшеклассников в отношении выбора будущей профессии (по данным анкетирования учащихся 11 класса «Провинциального колледжа» и их родителей  в 2016 году).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ПКолледж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Марина Леоновна Зуева</cp:lastModifiedBy>
  <cp:revision>90</cp:revision>
  <dcterms:created xsi:type="dcterms:W3CDTF">2014-12-17T11:21:30Z</dcterms:created>
  <dcterms:modified xsi:type="dcterms:W3CDTF">2017-04-28T10:37:42Z</dcterms:modified>
</cp:coreProperties>
</file>