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58" r:id="rId4"/>
    <p:sldId id="267" r:id="rId5"/>
    <p:sldId id="261" r:id="rId6"/>
    <p:sldId id="277" r:id="rId7"/>
    <p:sldId id="265" r:id="rId8"/>
    <p:sldId id="275" r:id="rId9"/>
    <p:sldId id="276" r:id="rId10"/>
    <p:sldId id="278" r:id="rId11"/>
    <p:sldId id="279" r:id="rId12"/>
    <p:sldId id="273" r:id="rId13"/>
    <p:sldId id="271" r:id="rId14"/>
    <p:sldId id="266" r:id="rId15"/>
    <p:sldId id="268" r:id="rId16"/>
    <p:sldId id="269" r:id="rId17"/>
    <p:sldId id="272" r:id="rId18"/>
    <p:sldId id="262" r:id="rId19"/>
    <p:sldId id="264" r:id="rId20"/>
    <p:sldId id="263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-96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51271" y="4259996"/>
            <a:ext cx="107003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r>
              <a:rPr lang="ru-RU" b="1" dirty="0" smtClean="0"/>
              <a:t>Международный </a:t>
            </a:r>
            <a:r>
              <a:rPr lang="ru-RU" b="1" dirty="0"/>
              <a:t>форум Евразийский образовательный диалог"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9121" y="4677919"/>
            <a:ext cx="888889" cy="110476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51271" y="2276031"/>
            <a:ext cx="1113142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Региональные практики реализации адаптированных программ и программ инклюзивного </a:t>
            </a:r>
            <a:r>
              <a:rPr lang="ru-RU" sz="3200" b="1" dirty="0" smtClean="0"/>
              <a:t>образования</a:t>
            </a:r>
          </a:p>
          <a:p>
            <a:pPr algn="ctr"/>
            <a:r>
              <a:rPr lang="ru-RU" sz="2000" b="1" dirty="0" smtClean="0"/>
              <a:t>Мастер-класс</a:t>
            </a:r>
          </a:p>
          <a:p>
            <a:endParaRPr lang="ru-RU" sz="2800" b="1" dirty="0"/>
          </a:p>
          <a:p>
            <a:endParaRPr lang="ru-RU" sz="2800" b="1" dirty="0" smtClean="0"/>
          </a:p>
          <a:p>
            <a:r>
              <a:rPr lang="ru-RU" sz="2400" b="1" i="1" dirty="0"/>
              <a:t>Рощина Галина </a:t>
            </a:r>
            <a:r>
              <a:rPr lang="ru-RU" sz="2400" b="1" i="1" dirty="0" err="1"/>
              <a:t>Овсеповна</a:t>
            </a:r>
            <a:r>
              <a:rPr lang="ru-RU" sz="2400" b="1" i="1" dirty="0"/>
              <a:t>, </a:t>
            </a:r>
            <a:r>
              <a:rPr lang="ru-RU" sz="2400" i="1" dirty="0"/>
              <a:t>зав. кафедрой инклюзивного образования ИРО ЯО</a:t>
            </a:r>
          </a:p>
          <a:p>
            <a:endParaRPr lang="ru-RU" sz="2800" b="1" dirty="0" smtClean="0"/>
          </a:p>
          <a:p>
            <a:endParaRPr lang="ru-RU" sz="2800" b="1" dirty="0"/>
          </a:p>
          <a:p>
            <a:endParaRPr lang="ru-RU" sz="2800" b="1" dirty="0" smtClean="0"/>
          </a:p>
          <a:p>
            <a:endParaRPr lang="ru-RU" sz="2800" b="1" dirty="0"/>
          </a:p>
          <a:p>
            <a:endParaRPr lang="ru-RU" sz="2800" b="1" dirty="0" smtClean="0"/>
          </a:p>
          <a:p>
            <a:endParaRPr lang="ru-RU" sz="2800" b="1" dirty="0"/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 smtClean="0">
                <a:latin typeface="+mn-lt"/>
                <a:ea typeface="+mn-ea"/>
                <a:cs typeface="+mn-cs"/>
              </a:rPr>
              <a:t>Основные индикаторы  эффективности </a:t>
            </a:r>
            <a:r>
              <a:rPr lang="ru-RU" sz="2800" b="1" dirty="0">
                <a:latin typeface="+mn-lt"/>
                <a:ea typeface="+mn-ea"/>
                <a:cs typeface="+mn-cs"/>
              </a:rPr>
              <a:t>практики инклюзивного образования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200" y="1690688"/>
            <a:ext cx="10515600" cy="4458298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сохранность контингента в гетерогенных (инклюзивных) классах;</a:t>
            </a:r>
          </a:p>
          <a:p>
            <a:r>
              <a:rPr lang="ru-RU" dirty="0" smtClean="0"/>
              <a:t>количество </a:t>
            </a:r>
            <a:r>
              <a:rPr lang="ru-RU" dirty="0"/>
              <a:t>выпускников с ОВЗ, получивших профессию и трудоустроенных;</a:t>
            </a:r>
          </a:p>
          <a:p>
            <a:r>
              <a:rPr lang="ru-RU" dirty="0" smtClean="0"/>
              <a:t>количество </a:t>
            </a:r>
            <a:r>
              <a:rPr lang="ru-RU" dirty="0"/>
              <a:t>детей с ОВЗ, имеющих достижения в олимпиадах, конкурсах, фестивалях, выставках, обще школьных мероприятиях;</a:t>
            </a:r>
          </a:p>
          <a:p>
            <a:r>
              <a:rPr lang="ru-RU" dirty="0" smtClean="0"/>
              <a:t>отзывы </a:t>
            </a:r>
            <a:r>
              <a:rPr lang="ru-RU" dirty="0"/>
              <a:t>родителей о деятельности школы по внедрению инклюзивного подхода;</a:t>
            </a:r>
          </a:p>
          <a:p>
            <a:r>
              <a:rPr lang="ru-RU" dirty="0" smtClean="0"/>
              <a:t>количество </a:t>
            </a:r>
            <a:r>
              <a:rPr lang="ru-RU" dirty="0"/>
              <a:t>родителей детей с ОВЗ, принимающих активное участие в жизни школы.</a:t>
            </a:r>
          </a:p>
          <a:p>
            <a:pPr marL="0" indent="0" algn="just">
              <a:buNone/>
            </a:pPr>
            <a:endParaRPr lang="ru-RU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9321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748" y="391251"/>
            <a:ext cx="11009811" cy="4833892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latin typeface="+mn-lt"/>
                <a:ea typeface="+mn-ea"/>
                <a:cs typeface="+mn-cs"/>
              </a:rPr>
              <a:t>Региональный ресурсный </a:t>
            </a:r>
            <a:r>
              <a:rPr lang="ru-RU" sz="2800" b="1" dirty="0" smtClean="0">
                <a:latin typeface="+mn-lt"/>
                <a:ea typeface="+mn-ea"/>
                <a:cs typeface="+mn-cs"/>
              </a:rPr>
              <a:t>центр</a:t>
            </a:r>
            <a:br>
              <a:rPr lang="ru-RU" sz="2800" b="1" dirty="0" smtClean="0">
                <a:latin typeface="+mn-lt"/>
                <a:ea typeface="+mn-ea"/>
                <a:cs typeface="+mn-cs"/>
              </a:rPr>
            </a:br>
            <a:r>
              <a:rPr lang="ru-RU" sz="2800" b="1" dirty="0" smtClean="0">
                <a:latin typeface="+mn-lt"/>
                <a:ea typeface="+mn-ea"/>
                <a:cs typeface="+mn-cs"/>
              </a:rPr>
              <a:t> </a:t>
            </a:r>
            <a:r>
              <a:rPr lang="ru-RU" sz="2800" b="1" dirty="0">
                <a:latin typeface="+mn-lt"/>
                <a:ea typeface="+mn-ea"/>
                <a:cs typeface="+mn-cs"/>
              </a:rPr>
              <a:t>«Развитие инклюзивного образования в общеобразовательных </a:t>
            </a:r>
            <a:r>
              <a:rPr lang="ru-RU" sz="2800" b="1" dirty="0" smtClean="0">
                <a:latin typeface="+mn-lt"/>
                <a:ea typeface="+mn-ea"/>
                <a:cs typeface="+mn-cs"/>
              </a:rPr>
              <a:t>организациях»</a:t>
            </a:r>
            <a:r>
              <a:rPr lang="ru-RU" sz="2800" b="1" dirty="0">
                <a:latin typeface="+mn-lt"/>
                <a:ea typeface="+mn-ea"/>
                <a:cs typeface="+mn-cs"/>
              </a:rPr>
              <a:t/>
            </a:r>
            <a:br>
              <a:rPr lang="ru-RU" sz="2800" b="1" dirty="0">
                <a:latin typeface="+mn-lt"/>
                <a:ea typeface="+mn-ea"/>
                <a:cs typeface="+mn-cs"/>
              </a:rPr>
            </a:br>
            <a:r>
              <a:rPr lang="ru-RU" sz="2800" b="1" dirty="0">
                <a:latin typeface="+mn-lt"/>
                <a:ea typeface="+mn-ea"/>
                <a:cs typeface="+mn-cs"/>
              </a:rPr>
              <a:t/>
            </a:r>
            <a:br>
              <a:rPr lang="ru-RU" sz="2800" b="1" dirty="0">
                <a:latin typeface="+mn-lt"/>
                <a:ea typeface="+mn-ea"/>
                <a:cs typeface="+mn-cs"/>
              </a:rPr>
            </a:br>
            <a:r>
              <a:rPr lang="ru-RU" sz="2800" b="1" dirty="0" smtClean="0">
                <a:latin typeface="+mn-lt"/>
                <a:ea typeface="+mn-ea"/>
                <a:cs typeface="+mn-cs"/>
              </a:rPr>
              <a:t/>
            </a:r>
            <a:br>
              <a:rPr lang="ru-RU" sz="2800" b="1" dirty="0" smtClean="0">
                <a:latin typeface="+mn-lt"/>
                <a:ea typeface="+mn-ea"/>
                <a:cs typeface="+mn-cs"/>
              </a:rPr>
            </a:br>
            <a:r>
              <a:rPr lang="ru-RU" sz="2800" b="1" dirty="0">
                <a:latin typeface="+mn-lt"/>
                <a:ea typeface="+mn-ea"/>
                <a:cs typeface="+mn-cs"/>
              </a:rPr>
              <a:t/>
            </a:r>
            <a:br>
              <a:rPr lang="ru-RU" sz="2800" b="1" dirty="0">
                <a:latin typeface="+mn-lt"/>
                <a:ea typeface="+mn-ea"/>
                <a:cs typeface="+mn-cs"/>
              </a:rPr>
            </a:br>
            <a:r>
              <a:rPr lang="ru-RU" sz="2800" b="1" dirty="0" smtClean="0">
                <a:latin typeface="+mn-lt"/>
                <a:ea typeface="+mn-ea"/>
                <a:cs typeface="+mn-cs"/>
              </a:rPr>
              <a:t/>
            </a:r>
            <a:br>
              <a:rPr lang="ru-RU" sz="2800" b="1" dirty="0" smtClean="0">
                <a:latin typeface="+mn-lt"/>
                <a:ea typeface="+mn-ea"/>
                <a:cs typeface="+mn-cs"/>
              </a:rPr>
            </a:br>
            <a:r>
              <a:rPr lang="ru-RU" sz="2800" b="1" dirty="0">
                <a:latin typeface="+mn-lt"/>
                <a:ea typeface="+mn-ea"/>
                <a:cs typeface="+mn-cs"/>
              </a:rPr>
              <a:t/>
            </a:r>
            <a:br>
              <a:rPr lang="ru-RU" sz="2800" b="1" dirty="0">
                <a:latin typeface="+mn-lt"/>
                <a:ea typeface="+mn-ea"/>
                <a:cs typeface="+mn-cs"/>
              </a:rPr>
            </a:br>
            <a:r>
              <a:rPr lang="ru-RU" sz="2800" b="1" dirty="0" smtClean="0">
                <a:latin typeface="+mn-lt"/>
                <a:ea typeface="+mn-ea"/>
                <a:cs typeface="+mn-cs"/>
              </a:rPr>
              <a:t> </a:t>
            </a:r>
            <a:r>
              <a:rPr lang="ru-RU" sz="2800" b="1" dirty="0">
                <a:latin typeface="+mn-lt"/>
                <a:ea typeface="+mn-ea"/>
                <a:cs typeface="+mn-cs"/>
              </a:rPr>
              <a:t>Практика инклюзивного образования  </a:t>
            </a:r>
            <a:br>
              <a:rPr lang="ru-RU" sz="2800" b="1" dirty="0">
                <a:latin typeface="+mn-lt"/>
                <a:ea typeface="+mn-ea"/>
                <a:cs typeface="+mn-cs"/>
              </a:rPr>
            </a:br>
            <a:endParaRPr lang="ru-RU" sz="2800" b="1" dirty="0">
              <a:latin typeface="+mn-lt"/>
              <a:ea typeface="+mn-ea"/>
              <a:cs typeface="+mn-cs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611368" y="252113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801" y="1645920"/>
            <a:ext cx="3108960" cy="23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01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 smtClean="0">
                <a:latin typeface="+mn-lt"/>
                <a:ea typeface="+mn-ea"/>
                <a:cs typeface="+mn-cs"/>
              </a:rPr>
              <a:t>Примеры эффективных практик </a:t>
            </a:r>
            <a:r>
              <a:rPr lang="ru-RU" sz="2800" b="1" dirty="0">
                <a:latin typeface="+mn-lt"/>
                <a:ea typeface="+mn-ea"/>
                <a:cs typeface="+mn-cs"/>
              </a:rPr>
              <a:t>инклюзивного </a:t>
            </a:r>
            <a:r>
              <a:rPr lang="ru-RU" sz="2800" b="1" dirty="0" smtClean="0">
                <a:latin typeface="+mn-lt"/>
                <a:ea typeface="+mn-ea"/>
                <a:cs typeface="+mn-cs"/>
              </a:rPr>
              <a:t>образования</a:t>
            </a:r>
            <a:br>
              <a:rPr lang="ru-RU" sz="2800" b="1" dirty="0" smtClean="0">
                <a:latin typeface="+mn-lt"/>
                <a:ea typeface="+mn-ea"/>
                <a:cs typeface="+mn-cs"/>
              </a:rPr>
            </a:br>
            <a:r>
              <a:rPr lang="ru-RU" sz="2800" b="1" dirty="0" smtClean="0">
                <a:latin typeface="+mn-lt"/>
                <a:ea typeface="+mn-ea"/>
                <a:cs typeface="+mn-cs"/>
              </a:rPr>
              <a:t>в Ярославской области  </a:t>
            </a:r>
            <a:r>
              <a:rPr lang="ru-RU" sz="2800" b="1" dirty="0">
                <a:latin typeface="+mn-lt"/>
                <a:ea typeface="+mn-ea"/>
                <a:cs typeface="+mn-cs"/>
              </a:rPr>
              <a:t/>
            </a:r>
            <a:br>
              <a:rPr lang="ru-RU" sz="2800" b="1" dirty="0">
                <a:latin typeface="+mn-lt"/>
                <a:ea typeface="+mn-ea"/>
                <a:cs typeface="+mn-cs"/>
              </a:rPr>
            </a:br>
            <a:endParaRPr lang="ru-RU" sz="28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200" y="1201783"/>
            <a:ext cx="10515600" cy="49472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ru-RU" dirty="0"/>
          </a:p>
          <a:p>
            <a:r>
              <a:rPr lang="ru-RU" dirty="0"/>
              <a:t>Творческие загородные лагерные смены для детей с ОВЗ, нормально развивающихся сверстников и их родителей</a:t>
            </a:r>
          </a:p>
          <a:p>
            <a:r>
              <a:rPr lang="ru-RU" dirty="0" smtClean="0"/>
              <a:t>Включение </a:t>
            </a:r>
            <a:r>
              <a:rPr lang="ru-RU" dirty="0"/>
              <a:t>детей с ОВЗ в инклюзивные группы для осуществления комплексной подготовки к </a:t>
            </a:r>
            <a:r>
              <a:rPr lang="ru-RU" dirty="0" smtClean="0"/>
              <a:t>школе</a:t>
            </a:r>
          </a:p>
          <a:p>
            <a:r>
              <a:rPr lang="ru-RU" dirty="0" smtClean="0"/>
              <a:t>Тематические </a:t>
            </a:r>
            <a:r>
              <a:rPr lang="ru-RU" dirty="0"/>
              <a:t>областные социальные акции «Дети-детям», направленные на решение проблем интеграции детей с ОВЗ в социокультурное пространство</a:t>
            </a:r>
          </a:p>
          <a:p>
            <a:r>
              <a:rPr lang="ru-RU" dirty="0" smtClean="0"/>
              <a:t>Инклюзивный </a:t>
            </a:r>
            <a:r>
              <a:rPr lang="ru-RU" dirty="0" err="1"/>
              <a:t>иппотеатр</a:t>
            </a:r>
            <a:endParaRPr lang="ru-RU" dirty="0"/>
          </a:p>
          <a:p>
            <a:r>
              <a:rPr lang="ru-RU" dirty="0" smtClean="0"/>
              <a:t>Инклюзивный </a:t>
            </a:r>
            <a:r>
              <a:rPr lang="ru-RU" dirty="0"/>
              <a:t>фестиваль творческих возможностей «Я-на коне! Командный приз».</a:t>
            </a:r>
          </a:p>
          <a:p>
            <a:r>
              <a:rPr lang="ru-RU" dirty="0" smtClean="0"/>
              <a:t>Образовательная </a:t>
            </a:r>
            <a:r>
              <a:rPr lang="ru-RU" dirty="0"/>
              <a:t>игра «Лошадиные профессии»</a:t>
            </a:r>
          </a:p>
          <a:p>
            <a:r>
              <a:rPr lang="ru-RU" dirty="0" smtClean="0"/>
              <a:t>Практика </a:t>
            </a:r>
            <a:r>
              <a:rPr lang="ru-RU" dirty="0"/>
              <a:t>инклюзивного образования в условиях дополнительного образования для детей с аутизмом. Проект «Лето со смыслом</a:t>
            </a:r>
            <a:r>
              <a:rPr lang="ru-RU" dirty="0" smtClean="0"/>
              <a:t>»</a:t>
            </a:r>
          </a:p>
          <a:p>
            <a:endParaRPr lang="ru-RU" dirty="0"/>
          </a:p>
          <a:p>
            <a:pPr marL="0" indent="0" algn="just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5710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697" y="365125"/>
            <a:ext cx="11482252" cy="5617664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Технология </a:t>
            </a:r>
            <a:r>
              <a:rPr lang="ru-RU" sz="2400" b="1" i="1" dirty="0"/>
              <a:t>социальной адаптации детей-сирот и детей, оставшихся без попечения родителей, с ограниченными возможностями здоровья, в рамках дополнительного образования на основе коллективного </a:t>
            </a:r>
            <a:r>
              <a:rPr lang="ru-RU" sz="2400" b="1" i="1" dirty="0" err="1" smtClean="0"/>
              <a:t>взаимообучения</a:t>
            </a:r>
            <a:r>
              <a:rPr lang="ru-RU" sz="2400" b="1" i="1" dirty="0" smtClean="0"/>
              <a:t>.</a:t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>Технология </a:t>
            </a:r>
            <a:r>
              <a:rPr lang="ru-RU" sz="2400" b="1" i="1" dirty="0" err="1"/>
              <a:t>допрофессиональной</a:t>
            </a:r>
            <a:r>
              <a:rPr lang="ru-RU" sz="2400" b="1" i="1" dirty="0"/>
              <a:t> и профессиональной подготовки детей и молодежи  с ограниченными возможностями здоровья и умственной отсталостью в рамках дополнительного образования на основе обучения народным </a:t>
            </a:r>
            <a:r>
              <a:rPr lang="ru-RU" sz="2400" b="1" i="1" dirty="0" smtClean="0"/>
              <a:t>ремеслам.</a:t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>Технология </a:t>
            </a:r>
            <a:r>
              <a:rPr lang="ru-RU" sz="2400" b="1" i="1" dirty="0"/>
              <a:t>организации частичной инклюзии детей с нарушениями зрения и опорно-двигательного аппарата в рамках дополнительного образования на основе соревновательной </a:t>
            </a:r>
            <a:r>
              <a:rPr lang="ru-RU" sz="2400" b="1" i="1" dirty="0" smtClean="0"/>
              <a:t>деятельности.</a:t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316890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009549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1" dirty="0" smtClean="0"/>
              <a:t>Технология </a:t>
            </a:r>
            <a:r>
              <a:rPr lang="ru-RU" sz="2400" b="1" i="1" dirty="0"/>
              <a:t>инклюзивной и коррекционно-развивающей педагогической практики «Песочные сказки». 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err="1" smtClean="0"/>
              <a:t>Сказкотерапевтическая</a:t>
            </a:r>
            <a:r>
              <a:rPr lang="ru-RU" sz="2400" b="1" i="1" dirty="0" smtClean="0"/>
              <a:t> </a:t>
            </a:r>
            <a:r>
              <a:rPr lang="ru-RU" sz="2400" b="1" i="1" dirty="0"/>
              <a:t>технология формирования навыков эффективного взаимодействия со сверстниками и взрослыми у дошкольников с ОВЗ.</a:t>
            </a:r>
            <a:r>
              <a:rPr lang="ru-RU" sz="3200" b="1" i="1" dirty="0"/>
              <a:t/>
            </a:r>
            <a:br>
              <a:rPr lang="ru-RU" sz="3200" b="1" i="1" dirty="0"/>
            </a:br>
            <a:r>
              <a:rPr lang="ru-RU" sz="3200" b="1" i="1" dirty="0"/>
              <a:t/>
            </a:r>
            <a:br>
              <a:rPr lang="ru-RU" sz="3200" b="1" i="1" dirty="0"/>
            </a:br>
            <a:r>
              <a:rPr lang="ru-RU" sz="2400" b="1" i="1" dirty="0"/>
              <a:t>Технология инклюзивной и коррекционно-развивающей педагогической практики «Учимся – играя». 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Профилактика </a:t>
            </a:r>
            <a:r>
              <a:rPr lang="ru-RU" sz="2400" b="1" i="1" dirty="0"/>
              <a:t>трудностей начального школьного обучения у младших школьников с пониженной обучаемостью (в том числе дети с ЗПР).</a:t>
            </a:r>
            <a:r>
              <a:rPr lang="ru-RU" sz="3200" b="1" i="1" dirty="0"/>
              <a:t/>
            </a:r>
            <a:br>
              <a:rPr lang="ru-RU" sz="3200" b="1" i="1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33098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6566"/>
            <a:ext cx="10515600" cy="17045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i="1" dirty="0" smtClean="0"/>
              <a:t>Технология </a:t>
            </a:r>
            <a:r>
              <a:rPr lang="ru-RU" sz="2700" b="1" i="1" dirty="0"/>
              <a:t>инклюзивной и коррекционно-развивающей педагогической практики проведения инклюзивной творческой лагерной смены с использованием методов ландшафтной арт-терапии.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sz="2700" b="1" i="1" dirty="0"/>
              <a:t>Технология инклюзивной и коррекционно-развивающей педагогической практики организации взаимодействия детей с ОВЗ и нормально развивающихся старших школьников в процессе проведения социальных </a:t>
            </a:r>
            <a:r>
              <a:rPr lang="ru-RU" sz="2700" b="1" i="1" dirty="0" smtClean="0"/>
              <a:t>акций.</a:t>
            </a:r>
            <a:br>
              <a:rPr lang="ru-RU" sz="2700" b="1" i="1" dirty="0" smtClean="0"/>
            </a:b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sz="2700" b="1" i="1" dirty="0"/>
              <a:t>Технология инклюзивной и коррекционно-развивающей педагогической практики включения детей с ОВЗ в творческую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678560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/>
              <a:t/>
            </a:r>
            <a:br>
              <a:rPr lang="ru-RU" sz="2400" b="1" i="1" dirty="0"/>
            </a:br>
            <a:endParaRPr lang="ru-RU" sz="2400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587829"/>
            <a:ext cx="5181600" cy="5589134"/>
          </a:xfrm>
        </p:spPr>
        <p:txBody>
          <a:bodyPr/>
          <a:lstStyle/>
          <a:p>
            <a:pPr algn="just"/>
            <a:r>
              <a:rPr lang="ru-RU" b="1" dirty="0"/>
              <a:t>В </a:t>
            </a:r>
            <a:r>
              <a:rPr lang="ru-RU" b="1" dirty="0" smtClean="0"/>
              <a:t>ЯО </a:t>
            </a:r>
            <a:r>
              <a:rPr lang="ru-RU" b="1" dirty="0"/>
              <a:t>активно применяются следующие </a:t>
            </a:r>
            <a:r>
              <a:rPr lang="ru-RU" b="1" i="1" dirty="0" smtClean="0"/>
              <a:t>методы </a:t>
            </a:r>
            <a:r>
              <a:rPr lang="ru-RU" b="1" i="1" dirty="0" err="1" smtClean="0"/>
              <a:t>анималотерапии</a:t>
            </a:r>
            <a:r>
              <a:rPr lang="ru-RU" b="1" dirty="0"/>
              <a:t>:</a:t>
            </a:r>
            <a:endParaRPr lang="ru-RU" dirty="0"/>
          </a:p>
          <a:p>
            <a:pPr algn="just">
              <a:buFontTx/>
              <a:buChar char="-"/>
            </a:pPr>
            <a:r>
              <a:rPr lang="ru-RU" sz="2000" i="1" dirty="0" err="1" smtClean="0"/>
              <a:t>дельфинокоррекция</a:t>
            </a:r>
            <a:r>
              <a:rPr lang="ru-RU" sz="2000" b="1" dirty="0" smtClean="0"/>
              <a:t> </a:t>
            </a:r>
            <a:r>
              <a:rPr lang="ru-RU" sz="2000" dirty="0"/>
              <a:t>– актуальная и востребованная технология реабилитации и социализации детей с тяжелыми  нарушениями: ДЦП, аутизм, ЗПР, умственная отсталость. Реализуется на базе ярославского </a:t>
            </a:r>
            <a:r>
              <a:rPr lang="ru-RU" sz="2000" dirty="0" smtClean="0"/>
              <a:t>дельфинария</a:t>
            </a:r>
          </a:p>
          <a:p>
            <a:pPr algn="just">
              <a:buFontTx/>
              <a:buChar char="-"/>
            </a:pPr>
            <a:r>
              <a:rPr lang="ru-RU" sz="2000" i="1" dirty="0" err="1"/>
              <a:t>канистерапия</a:t>
            </a:r>
            <a:r>
              <a:rPr lang="ru-RU" sz="2000" b="1" dirty="0"/>
              <a:t> – </a:t>
            </a:r>
            <a:r>
              <a:rPr lang="ru-RU" sz="2000" dirty="0"/>
              <a:t>социально-реабилитационная технология, направленная на социально-бытовую адаптацию, социально-средовую реабилитацию, обучение навыков проведения досуга и отдыха</a:t>
            </a:r>
            <a:r>
              <a:rPr lang="ru-RU" sz="2000" b="1" dirty="0"/>
              <a:t>.</a:t>
            </a:r>
            <a:endParaRPr lang="ru-RU" sz="2000" dirty="0"/>
          </a:p>
          <a:p>
            <a:pPr algn="just">
              <a:buFontTx/>
              <a:buChar char="-"/>
            </a:pPr>
            <a:r>
              <a:rPr lang="ru-RU" sz="2000" dirty="0" smtClean="0"/>
              <a:t> </a:t>
            </a:r>
          </a:p>
          <a:p>
            <a:pPr>
              <a:buFontTx/>
              <a:buChar char="-"/>
            </a:pPr>
            <a:endParaRPr lang="ru-RU" sz="2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399" y="590812"/>
            <a:ext cx="5286103" cy="2570399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400" y="3218743"/>
            <a:ext cx="5286103" cy="303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45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15296"/>
            <a:ext cx="10515600" cy="247340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Выявление, описание и распространение эффективных практик инклюзивного образования – модернизация содержания образования </a:t>
            </a:r>
            <a:r>
              <a:rPr lang="ru-RU" smtClean="0"/>
              <a:t>для всех.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2" y="2823436"/>
            <a:ext cx="7307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Благодарю за внимание</a:t>
            </a:r>
            <a:endParaRPr lang="ru-RU" sz="5400" dirty="0">
              <a:solidFill>
                <a:srgbClr val="A52D3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3234" y="914399"/>
            <a:ext cx="8972550" cy="5160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8252" y="3428808"/>
            <a:ext cx="329668" cy="32067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8032" y="3610363"/>
            <a:ext cx="313984" cy="30542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2924" y="3436950"/>
            <a:ext cx="313984" cy="30542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3059" y="4507144"/>
            <a:ext cx="287860" cy="28000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1027" y="4572863"/>
            <a:ext cx="248064" cy="24129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8011" y="4545854"/>
            <a:ext cx="248064" cy="2412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919" y="4083476"/>
            <a:ext cx="248064" cy="24129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0626" y="4942390"/>
            <a:ext cx="248064" cy="24129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733" y="4257602"/>
            <a:ext cx="226278" cy="22010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5345" y="4666503"/>
            <a:ext cx="248064" cy="24129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892" y="4944918"/>
            <a:ext cx="248064" cy="241299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6908" y="4952838"/>
            <a:ext cx="248064" cy="24129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8487" y="2916495"/>
            <a:ext cx="248064" cy="241299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5243" y="3157794"/>
            <a:ext cx="248064" cy="241299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8011" y="2489316"/>
            <a:ext cx="248064" cy="24129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6852" y="3072808"/>
            <a:ext cx="251971" cy="24509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3028" y="3468496"/>
            <a:ext cx="248064" cy="241299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9289" y="3925570"/>
            <a:ext cx="232754" cy="226407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3117" y="3797474"/>
            <a:ext cx="205974" cy="200357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0682" y="3382350"/>
            <a:ext cx="234407" cy="228014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0712" y="3616643"/>
            <a:ext cx="156222" cy="15196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26872" y="132220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Контактная информация:</a:t>
            </a:r>
          </a:p>
          <a:p>
            <a:r>
              <a:rPr lang="ru-RU" sz="2000" dirty="0"/>
              <a:t>Россия г. Ярославль, ул. Богдановича, 16 </a:t>
            </a:r>
          </a:p>
          <a:p>
            <a:r>
              <a:rPr lang="ru-RU" sz="2000" dirty="0"/>
              <a:t>Тел.: +7 (4852) </a:t>
            </a:r>
            <a:r>
              <a:rPr lang="ru-RU" sz="2000" dirty="0" smtClean="0"/>
              <a:t>21-92-36 </a:t>
            </a:r>
            <a:endParaRPr lang="ru-RU" sz="2000" dirty="0"/>
          </a:p>
          <a:p>
            <a:r>
              <a:rPr lang="ru-RU" sz="2000" dirty="0"/>
              <a:t>Сайт: www.iro.yar.ru</a:t>
            </a:r>
          </a:p>
          <a:p>
            <a:r>
              <a:rPr lang="ru-RU" sz="2000" dirty="0"/>
              <a:t>E-</a:t>
            </a:r>
            <a:r>
              <a:rPr lang="ru-RU" sz="2000" dirty="0" err="1"/>
              <a:t>mail</a:t>
            </a:r>
            <a:r>
              <a:rPr lang="ru-RU" sz="2000" dirty="0"/>
              <a:t>: </a:t>
            </a:r>
            <a:r>
              <a:rPr lang="en-US" sz="2000" dirty="0" err="1" smtClean="0"/>
              <a:t>imcn</a:t>
            </a:r>
            <a:r>
              <a:rPr lang="ru-RU" sz="2000" dirty="0" smtClean="0"/>
              <a:t>@iro.yar.ru</a:t>
            </a:r>
            <a:endParaRPr lang="ru-RU" sz="20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7" y="115612"/>
            <a:ext cx="1117697" cy="1087214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363234" y="379497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A52D36"/>
                </a:solidFill>
              </a:rPr>
              <a:t>Образование без границ</a:t>
            </a:r>
            <a:endParaRPr lang="ru-RU" dirty="0">
              <a:solidFill>
                <a:srgbClr val="A52D36"/>
              </a:solidFill>
            </a:endParaRPr>
          </a:p>
        </p:txBody>
      </p:sp>
      <p:sp>
        <p:nvSpPr>
          <p:cNvPr id="38" name="Полилиния 37"/>
          <p:cNvSpPr/>
          <p:nvPr/>
        </p:nvSpPr>
        <p:spPr>
          <a:xfrm>
            <a:off x="1280162" y="423948"/>
            <a:ext cx="7876390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048000" y="1524000"/>
            <a:ext cx="6096000" cy="3810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35436" y="4507144"/>
            <a:ext cx="670642" cy="39449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3622" y="4634867"/>
            <a:ext cx="248064" cy="24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48342" y="509451"/>
            <a:ext cx="10990217" cy="4010298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ru-RU" sz="3200" b="1" dirty="0" smtClean="0">
                <a:latin typeface="+mn-lt"/>
                <a:ea typeface="+mn-ea"/>
                <a:cs typeface="+mn-cs"/>
              </a:rPr>
              <a:t/>
            </a:r>
            <a:br>
              <a:rPr lang="ru-RU" sz="3200" b="1" dirty="0" smtClean="0">
                <a:latin typeface="+mn-lt"/>
                <a:ea typeface="+mn-ea"/>
                <a:cs typeface="+mn-cs"/>
              </a:rPr>
            </a:br>
            <a:r>
              <a:rPr lang="ru-RU" sz="3200" b="1" dirty="0">
                <a:latin typeface="+mn-lt"/>
                <a:ea typeface="+mn-ea"/>
                <a:cs typeface="+mn-cs"/>
              </a:rPr>
              <a:t/>
            </a:r>
            <a:br>
              <a:rPr lang="ru-RU" sz="3200" b="1" dirty="0"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latin typeface="+mn-lt"/>
                <a:ea typeface="+mn-ea"/>
                <a:cs typeface="+mn-cs"/>
              </a:rPr>
              <a:t/>
            </a:r>
            <a:br>
              <a:rPr lang="ru-RU" sz="3200" b="1" dirty="0" smtClean="0"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latin typeface="+mn-lt"/>
                <a:ea typeface="+mn-ea"/>
                <a:cs typeface="+mn-cs"/>
              </a:rPr>
              <a:t>познакомиться </a:t>
            </a:r>
            <a:r>
              <a:rPr lang="ru-RU" sz="3200" b="1" dirty="0">
                <a:latin typeface="+mn-lt"/>
                <a:ea typeface="+mn-ea"/>
                <a:cs typeface="+mn-cs"/>
              </a:rPr>
              <a:t/>
            </a:r>
            <a:br>
              <a:rPr lang="ru-RU" sz="3200" b="1" dirty="0"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latin typeface="+mn-lt"/>
                <a:ea typeface="+mn-ea"/>
                <a:cs typeface="+mn-cs"/>
              </a:rPr>
              <a:t>- с эффективными практиками инклюзивного образования </a:t>
            </a:r>
            <a:br>
              <a:rPr lang="ru-RU" sz="3200" b="1" dirty="0" smtClean="0"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latin typeface="+mn-lt"/>
                <a:ea typeface="+mn-ea"/>
                <a:cs typeface="+mn-cs"/>
              </a:rPr>
              <a:t>- методикой описания эффективной практики инклюзивного образования</a:t>
            </a:r>
            <a:endParaRPr lang="ru-RU" sz="3200" b="1" dirty="0">
              <a:latin typeface="+mn-lt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4610" y="509451"/>
            <a:ext cx="4114799" cy="172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4294" y="1436914"/>
            <a:ext cx="4468586" cy="2979057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48343" y="509451"/>
            <a:ext cx="6274526" cy="2416991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ru-RU" sz="3200" b="1" dirty="0">
                <a:latin typeface="+mn-lt"/>
                <a:ea typeface="+mn-ea"/>
                <a:cs typeface="+mn-cs"/>
              </a:rPr>
              <a:t>Реализация адаптированных </a:t>
            </a:r>
            <a:r>
              <a:rPr lang="ru-RU" sz="3200" b="1" dirty="0" smtClean="0">
                <a:latin typeface="+mn-lt"/>
                <a:ea typeface="+mn-ea"/>
                <a:cs typeface="+mn-cs"/>
              </a:rPr>
              <a:t>программ</a:t>
            </a:r>
            <a:endParaRPr lang="ru-RU" sz="32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83326" y="3344091"/>
            <a:ext cx="6139543" cy="1899761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Программы </a:t>
            </a:r>
            <a:r>
              <a:rPr lang="ru-RU" sz="3200" b="1" dirty="0"/>
              <a:t>инклюзивного образования</a:t>
            </a:r>
            <a:endParaRPr lang="ru-RU" sz="32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5473337" y="2926441"/>
            <a:ext cx="1345474" cy="4176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9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79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0" y="365125"/>
            <a:ext cx="7330440" cy="1325563"/>
          </a:xfrm>
        </p:spPr>
        <p:txBody>
          <a:bodyPr>
            <a:normAutofit/>
          </a:bodyPr>
          <a:lstStyle/>
          <a:p>
            <a:pPr algn="r">
              <a:spcBef>
                <a:spcPts val="1000"/>
              </a:spcBef>
            </a:pPr>
            <a:r>
              <a:rPr lang="ru-RU" sz="3200" b="1" dirty="0" smtClean="0">
                <a:latin typeface="+mn-lt"/>
                <a:ea typeface="+mn-ea"/>
                <a:cs typeface="+mn-cs"/>
              </a:rPr>
              <a:t>Практика - прием, метод, технология, программа, проект, система работы?</a:t>
            </a:r>
            <a:endParaRPr lang="ru-RU" sz="3200" b="1" dirty="0">
              <a:latin typeface="+mn-lt"/>
              <a:ea typeface="+mn-ea"/>
              <a:cs typeface="+mn-cs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217" y="365124"/>
            <a:ext cx="2812099" cy="1620429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200" y="2547257"/>
            <a:ext cx="10515600" cy="3629706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Эффективная Практика инклюзивного образования  </a:t>
            </a:r>
          </a:p>
          <a:p>
            <a:pPr marL="0" indent="0" algn="just">
              <a:buNone/>
            </a:pPr>
            <a:r>
              <a:rPr lang="ru-RU" dirty="0" smtClean="0"/>
              <a:t>– осознанная, систематическая деятельность школы, группы педагогов, родителей, отдельного педагога, направленная и приводящая к включению «особого» ребенка в учебно-воспитательный процесс с целью реализации его права на равный доступ к образованию, коммуникации и взаимодействия «на равных» в гетерогенной группе, раскрытию его уникальных возможностей.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26931" cy="6492875"/>
          </a:xfrm>
        </p:spPr>
        <p:txBody>
          <a:bodyPr>
            <a:noAutofit/>
          </a:bodyPr>
          <a:lstStyle/>
          <a:p>
            <a:pPr algn="just"/>
            <a:r>
              <a:rPr lang="ru-RU" sz="3200" b="1" i="1" dirty="0" smtClean="0"/>
              <a:t>Инклюзивный </a:t>
            </a:r>
            <a:r>
              <a:rPr lang="ru-RU" sz="3200" b="1" i="1" dirty="0"/>
              <a:t>подход к образованию невозможен без изменения установок, целей, без трансформации отношения к разнообразию человеческого материала, с которым приходится сталкиваться образовательной системе. При инклюзивном подходе нормой считается </a:t>
            </a:r>
            <a:r>
              <a:rPr lang="ru-RU" sz="3200" b="1" i="1" dirty="0" smtClean="0"/>
              <a:t>многообразие..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3283632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000"/>
              </a:spcBef>
            </a:pPr>
            <a:r>
              <a:rPr lang="ru-RU" sz="2800" b="1" dirty="0">
                <a:latin typeface="+mn-lt"/>
                <a:ea typeface="+mn-ea"/>
                <a:cs typeface="+mn-cs"/>
              </a:rPr>
              <a:t>Эффективная Практика инклюзивного образования  </a:t>
            </a:r>
            <a:br>
              <a:rPr lang="ru-RU" sz="2800" b="1" dirty="0">
                <a:latin typeface="+mn-lt"/>
                <a:ea typeface="+mn-ea"/>
                <a:cs typeface="+mn-cs"/>
              </a:rPr>
            </a:br>
            <a:endParaRPr lang="ru-RU" sz="28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200" y="1690688"/>
            <a:ext cx="10515600" cy="4458298"/>
          </a:xfrm>
        </p:spPr>
        <p:txBody>
          <a:bodyPr/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– </a:t>
            </a:r>
            <a:r>
              <a:rPr lang="ru-RU" sz="3200" dirty="0" smtClean="0"/>
              <a:t>научно-обоснованная;</a:t>
            </a:r>
          </a:p>
          <a:p>
            <a:pPr marL="0" indent="0" algn="just">
              <a:buNone/>
            </a:pPr>
            <a:r>
              <a:rPr lang="ru-RU" sz="3200" dirty="0" smtClean="0"/>
              <a:t>– учитывает особые </a:t>
            </a:r>
          </a:p>
          <a:p>
            <a:pPr marL="0" indent="0" algn="just">
              <a:buNone/>
            </a:pPr>
            <a:r>
              <a:rPr lang="ru-RU" sz="3200" dirty="0" smtClean="0"/>
              <a:t>образовательные потребности  </a:t>
            </a:r>
          </a:p>
          <a:p>
            <a:pPr marL="0" indent="0" algn="just">
              <a:buNone/>
            </a:pPr>
            <a:r>
              <a:rPr lang="ru-RU" sz="3200" dirty="0" smtClean="0"/>
              <a:t>целевой аудитории;</a:t>
            </a:r>
          </a:p>
          <a:p>
            <a:pPr marL="0" indent="0" algn="just">
              <a:buNone/>
            </a:pPr>
            <a:r>
              <a:rPr lang="ru-RU" sz="3200" dirty="0" smtClean="0"/>
              <a:t>– воспроизводимая;</a:t>
            </a:r>
          </a:p>
          <a:p>
            <a:pPr marL="0" indent="0" algn="just">
              <a:buNone/>
            </a:pPr>
            <a:r>
              <a:rPr lang="ru-RU" sz="3200" dirty="0"/>
              <a:t>– </a:t>
            </a:r>
            <a:r>
              <a:rPr lang="ru-RU" sz="3200" dirty="0" smtClean="0"/>
              <a:t>сделанная «под ключ».</a:t>
            </a:r>
            <a:endParaRPr lang="ru-RU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8975" y="1690688"/>
            <a:ext cx="371475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 smtClean="0">
                <a:latin typeface="+mn-lt"/>
                <a:ea typeface="+mn-ea"/>
                <a:cs typeface="+mn-cs"/>
              </a:rPr>
              <a:t>Основные условия эффективности </a:t>
            </a:r>
            <a:r>
              <a:rPr lang="ru-RU" sz="2800" b="1" dirty="0">
                <a:latin typeface="+mn-lt"/>
                <a:ea typeface="+mn-ea"/>
                <a:cs typeface="+mn-cs"/>
              </a:rPr>
              <a:t>практики инклюзивного образования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200" y="1690688"/>
            <a:ext cx="10515600" cy="4458298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ru-RU" sz="2400" b="1" i="1" dirty="0" smtClean="0"/>
              <a:t>Раннее </a:t>
            </a:r>
            <a:r>
              <a:rPr lang="ru-RU" sz="2400" b="1" i="1" dirty="0"/>
              <a:t>включение в инклюзивную среду. </a:t>
            </a:r>
            <a:r>
              <a:rPr lang="ru-RU" sz="2400" i="1" dirty="0"/>
              <a:t>Это обеспечивает возможность </a:t>
            </a:r>
            <a:r>
              <a:rPr lang="ru-RU" sz="2400" i="1" dirty="0" err="1"/>
              <a:t>абилитации</a:t>
            </a:r>
            <a:r>
              <a:rPr lang="ru-RU" sz="2400" i="1" dirty="0"/>
              <a:t>, то есть первоначального формирования способностей к социальному </a:t>
            </a:r>
            <a:r>
              <a:rPr lang="ru-RU" sz="2400" i="1" dirty="0" smtClean="0"/>
              <a:t>взаимодействию.</a:t>
            </a:r>
          </a:p>
          <a:p>
            <a:pPr marL="457200" indent="-457200" algn="just">
              <a:buAutoNum type="arabicPeriod"/>
            </a:pPr>
            <a:r>
              <a:rPr lang="ru-RU" sz="2400" b="1" i="1" dirty="0"/>
              <a:t>Приоритет социализации как процесса и результата инклюзии</a:t>
            </a:r>
            <a:r>
              <a:rPr lang="ru-RU" sz="2400" b="1" i="1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ru-RU" sz="2400" b="1" i="1" dirty="0" smtClean="0"/>
              <a:t>Организация </a:t>
            </a:r>
            <a:r>
              <a:rPr lang="ru-RU" sz="2400" b="1" i="1" dirty="0"/>
              <a:t>поддерживающего пространства и специального </a:t>
            </a:r>
            <a:r>
              <a:rPr lang="ru-RU" sz="2400" b="1" i="1" dirty="0" smtClean="0"/>
              <a:t>сопровождения. </a:t>
            </a:r>
          </a:p>
          <a:p>
            <a:pPr marL="457200" indent="-457200" algn="just">
              <a:buAutoNum type="arabicPeriod"/>
            </a:pPr>
            <a:r>
              <a:rPr lang="ru-RU" sz="2400" b="1" i="1" dirty="0"/>
              <a:t>Индивидуальная направленность образования. </a:t>
            </a:r>
            <a:endParaRPr lang="ru-RU" sz="2400" b="1" i="1" dirty="0" smtClean="0"/>
          </a:p>
          <a:p>
            <a:pPr marL="457200" indent="-457200" algn="just">
              <a:buAutoNum type="arabicPeriod"/>
            </a:pPr>
            <a:r>
              <a:rPr lang="ru-RU" sz="2400" b="1" i="1" dirty="0"/>
              <a:t>Командный способ работы</a:t>
            </a:r>
            <a:r>
              <a:rPr lang="ru-RU" sz="2400" b="1" i="1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ru-RU" sz="2400" b="1" i="1" dirty="0"/>
              <a:t>Активность родителей, их ответственность за результаты развития </a:t>
            </a:r>
            <a:r>
              <a:rPr lang="ru-RU" sz="2400" b="1" i="1" dirty="0" smtClean="0"/>
              <a:t>ребенка.</a:t>
            </a:r>
          </a:p>
          <a:p>
            <a:pPr marL="457200" indent="-457200" algn="just">
              <a:buAutoNum type="arabicPeriod"/>
            </a:pPr>
            <a:r>
              <a:rPr lang="ru-RU" sz="2400" b="1" i="1" dirty="0"/>
              <a:t>Развитие позитивных межличностных </a:t>
            </a:r>
            <a:r>
              <a:rPr lang="ru-RU" sz="2400" b="1" i="1" dirty="0" smtClean="0"/>
              <a:t>отношений в гетерогенной группе.</a:t>
            </a:r>
          </a:p>
          <a:p>
            <a:pPr marL="457200" indent="-457200" algn="just">
              <a:buAutoNum type="arabicPeriod"/>
            </a:pPr>
            <a:endParaRPr lang="ru-RU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8959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 smtClean="0">
                <a:latin typeface="+mn-lt"/>
                <a:ea typeface="+mn-ea"/>
                <a:cs typeface="+mn-cs"/>
              </a:rPr>
              <a:t>Основные критерии эффективности </a:t>
            </a:r>
            <a:r>
              <a:rPr lang="ru-RU" sz="2800" b="1" dirty="0">
                <a:latin typeface="+mn-lt"/>
                <a:ea typeface="+mn-ea"/>
                <a:cs typeface="+mn-cs"/>
              </a:rPr>
              <a:t>практики инклюзивного образования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200" y="1690688"/>
            <a:ext cx="10515600" cy="445829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</a:t>
            </a:r>
            <a:r>
              <a:rPr lang="ru-RU" dirty="0"/>
              <a:t>успешность овладения образовательной программой детьми с ОВЗ;</a:t>
            </a:r>
          </a:p>
          <a:p>
            <a:r>
              <a:rPr lang="ru-RU" dirty="0"/>
              <a:t> </a:t>
            </a:r>
            <a:r>
              <a:rPr lang="ru-RU" dirty="0" smtClean="0"/>
              <a:t>отсутствие </a:t>
            </a:r>
            <a:r>
              <a:rPr lang="ru-RU" dirty="0"/>
              <a:t>пропусков занятий без уважительной причины; </a:t>
            </a:r>
          </a:p>
          <a:p>
            <a:r>
              <a:rPr lang="ru-RU" dirty="0" smtClean="0"/>
              <a:t>положительная </a:t>
            </a:r>
            <a:r>
              <a:rPr lang="ru-RU" dirty="0"/>
              <a:t>динамика психосоматического здоровья и снижение заболеваемости детей с ОВЗ; </a:t>
            </a:r>
          </a:p>
          <a:p>
            <a:r>
              <a:rPr lang="ru-RU" dirty="0" smtClean="0"/>
              <a:t>наличие </a:t>
            </a:r>
            <a:r>
              <a:rPr lang="ru-RU" dirty="0"/>
              <a:t>друзей у детей с ОВЗ среди детей группы и одноклассников; </a:t>
            </a:r>
          </a:p>
          <a:p>
            <a:r>
              <a:rPr lang="ru-RU" dirty="0" smtClean="0"/>
              <a:t>активность </a:t>
            </a:r>
            <a:r>
              <a:rPr lang="ru-RU" dirty="0"/>
              <a:t>участия детей с ОВЗ в системе дополнительного образования; </a:t>
            </a:r>
          </a:p>
          <a:p>
            <a:r>
              <a:rPr lang="ru-RU" dirty="0" smtClean="0"/>
              <a:t>активное участие </a:t>
            </a:r>
            <a:r>
              <a:rPr lang="ru-RU" dirty="0"/>
              <a:t>родителей в сопровождении детей с ОВЗ; </a:t>
            </a:r>
          </a:p>
          <a:p>
            <a:r>
              <a:rPr lang="ru-RU" dirty="0" smtClean="0"/>
              <a:t>участие </a:t>
            </a:r>
            <a:r>
              <a:rPr lang="ru-RU" dirty="0"/>
              <a:t>детей и подростков в коллективных видах деятельности; </a:t>
            </a:r>
          </a:p>
          <a:p>
            <a:pPr marL="0" indent="0" algn="just">
              <a:buNone/>
            </a:pPr>
            <a:endParaRPr lang="ru-RU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15721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 smtClean="0">
                <a:latin typeface="+mn-lt"/>
                <a:ea typeface="+mn-ea"/>
                <a:cs typeface="+mn-cs"/>
              </a:rPr>
              <a:t>Основные критерии эффективности </a:t>
            </a:r>
            <a:r>
              <a:rPr lang="ru-RU" sz="2800" b="1" dirty="0">
                <a:latin typeface="+mn-lt"/>
                <a:ea typeface="+mn-ea"/>
                <a:cs typeface="+mn-cs"/>
              </a:rPr>
              <a:t>практики инклюзивного образования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200" y="1690688"/>
            <a:ext cx="10515600" cy="445829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</a:t>
            </a:r>
            <a:r>
              <a:rPr lang="ru-RU" dirty="0"/>
              <a:t>успешность овладения образовательной программой детьми с ОВЗ;</a:t>
            </a:r>
          </a:p>
          <a:p>
            <a:r>
              <a:rPr lang="ru-RU" dirty="0"/>
              <a:t> </a:t>
            </a:r>
            <a:r>
              <a:rPr lang="ru-RU" dirty="0" smtClean="0"/>
              <a:t>отсутствие </a:t>
            </a:r>
            <a:r>
              <a:rPr lang="ru-RU" dirty="0"/>
              <a:t>пропусков занятий без уважительной причины; </a:t>
            </a:r>
          </a:p>
          <a:p>
            <a:r>
              <a:rPr lang="ru-RU" dirty="0" smtClean="0"/>
              <a:t>положительная </a:t>
            </a:r>
            <a:r>
              <a:rPr lang="ru-RU" dirty="0"/>
              <a:t>динамика психосоматического здоровья и снижение заболеваемости детей с ОВЗ; </a:t>
            </a:r>
          </a:p>
          <a:p>
            <a:r>
              <a:rPr lang="ru-RU" dirty="0" smtClean="0"/>
              <a:t>наличие </a:t>
            </a:r>
            <a:r>
              <a:rPr lang="ru-RU" dirty="0"/>
              <a:t>друзей у детей с ОВЗ среди детей группы и одноклассников; </a:t>
            </a:r>
          </a:p>
          <a:p>
            <a:r>
              <a:rPr lang="ru-RU" dirty="0" smtClean="0"/>
              <a:t>активность </a:t>
            </a:r>
            <a:r>
              <a:rPr lang="ru-RU" dirty="0"/>
              <a:t>участия детей с ОВЗ в системе дополнительного образования; </a:t>
            </a:r>
          </a:p>
          <a:p>
            <a:r>
              <a:rPr lang="ru-RU" dirty="0" smtClean="0"/>
              <a:t>активное участие </a:t>
            </a:r>
            <a:r>
              <a:rPr lang="ru-RU" dirty="0"/>
              <a:t>родителей в сопровождении детей с ОВЗ; </a:t>
            </a:r>
          </a:p>
          <a:p>
            <a:r>
              <a:rPr lang="ru-RU" dirty="0" smtClean="0"/>
              <a:t>участие </a:t>
            </a:r>
            <a:r>
              <a:rPr lang="ru-RU" dirty="0"/>
              <a:t>детей и подростков в коллективных видах деятельности; </a:t>
            </a:r>
          </a:p>
          <a:p>
            <a:pPr marL="0" indent="0" algn="just">
              <a:buNone/>
            </a:pPr>
            <a:endParaRPr lang="ru-RU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3964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677</Words>
  <Application>Microsoft Office PowerPoint</Application>
  <PresentationFormat>Произвольный</PresentationFormat>
  <Paragraphs>90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1_Тема Office</vt:lpstr>
      <vt:lpstr>2_Тема Office</vt:lpstr>
      <vt:lpstr>Презентация PowerPoint</vt:lpstr>
      <vt:lpstr>   познакомиться  - с эффективными практиками инклюзивного образования  - методикой описания эффективной практики инклюзивного образования</vt:lpstr>
      <vt:lpstr>Реализация адаптированных программ</vt:lpstr>
      <vt:lpstr>Практика - прием, метод, технология, программа, проект, система работы?</vt:lpstr>
      <vt:lpstr>Инклюзивный подход к образованию невозможен без изменения установок, целей, без трансформации отношения к разнообразию человеческого материала, с которым приходится сталкиваться образовательной системе. При инклюзивном подходе нормой считается многообразие..</vt:lpstr>
      <vt:lpstr>Эффективная Практика инклюзивного образования   </vt:lpstr>
      <vt:lpstr>Основные условия эффективности практики инклюзивного образования </vt:lpstr>
      <vt:lpstr>Основные критерии эффективности практики инклюзивного образования </vt:lpstr>
      <vt:lpstr>Основные критерии эффективности практики инклюзивного образования </vt:lpstr>
      <vt:lpstr>Основные индикаторы  эффективности практики инклюзивного образования </vt:lpstr>
      <vt:lpstr>Региональный ресурсный центр  «Развитие инклюзивного образования в общеобразовательных организациях»       Практика инклюзивного образования   </vt:lpstr>
      <vt:lpstr>Примеры эффективных практик инклюзивного образования в Ярославской области   </vt:lpstr>
      <vt:lpstr>Технология социальной адаптации детей-сирот и детей, оставшихся без попечения родителей, с ограниченными возможностями здоровья, в рамках дополнительного образования на основе коллективного взаимообучения.   Технология допрофессиональной и профессиональной подготовки детей и молодежи  с ограниченными возможностями здоровья и умственной отсталостью в рамках дополнительного образования на основе обучения народным ремеслам.  Технология организации частичной инклюзии детей с нарушениями зрения и опорно-двигательного аппарата в рамках дополнительного образования на основе соревновательной деятельности.   </vt:lpstr>
      <vt:lpstr> Технология инклюзивной и коррекционно-развивающей педагогической практики «Песочные сказки».   Сказкотерапевтическая технология формирования навыков эффективного взаимодействия со сверстниками и взрослыми у дошкольников с ОВЗ.  Технология инклюзивной и коррекционно-развивающей педагогической практики «Учимся – играя».   Профилактика трудностей начального школьного обучения у младших школьников с пониженной обучаемостью (в том числе дети с ЗПР).  </vt:lpstr>
      <vt:lpstr>                  Технология инклюзивной и коррекционно-развивающей педагогической практики проведения инклюзивной творческой лагерной смены с использованием методов ландшафтной арт-терапии.  Технология инклюзивной и коррекционно-развивающей педагогической практики организации взаимодействия детей с ОВЗ и нормально развивающихся старших школьников в процессе проведения социальных акций.  Технология инклюзивной и коррекционно-развивающей педагогической практики включения детей с ОВЗ в творческую деятельность</vt:lpstr>
      <vt:lpstr> </vt:lpstr>
      <vt:lpstr>Выявление, описание и распространение эффективных практик инклюзивного образования – модернизация содержания образования для всех.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Наталья Николаевна Новикова</cp:lastModifiedBy>
  <cp:revision>61</cp:revision>
  <dcterms:created xsi:type="dcterms:W3CDTF">2017-01-30T13:00:35Z</dcterms:created>
  <dcterms:modified xsi:type="dcterms:W3CDTF">2017-04-28T09:45:22Z</dcterms:modified>
  <cp:contentStatus/>
</cp:coreProperties>
</file>