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9" r:id="rId3"/>
  </p:sldMasterIdLst>
  <p:sldIdLst>
    <p:sldId id="266" r:id="rId4"/>
    <p:sldId id="267" r:id="rId5"/>
    <p:sldId id="257" r:id="rId6"/>
    <p:sldId id="285" r:id="rId7"/>
    <p:sldId id="283" r:id="rId8"/>
    <p:sldId id="268" r:id="rId9"/>
    <p:sldId id="269" r:id="rId10"/>
    <p:sldId id="270" r:id="rId11"/>
    <p:sldId id="278" r:id="rId12"/>
    <p:sldId id="287" r:id="rId13"/>
    <p:sldId id="288" r:id="rId14"/>
    <p:sldId id="286" r:id="rId15"/>
    <p:sldId id="273" r:id="rId16"/>
    <p:sldId id="275" r:id="rId17"/>
    <p:sldId id="276" r:id="rId18"/>
    <p:sldId id="279" r:id="rId19"/>
    <p:sldId id="280" r:id="rId20"/>
    <p:sldId id="284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109" d="100"/>
          <a:sy n="109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9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4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35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896" y="63294"/>
            <a:ext cx="8556104" cy="106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7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2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3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265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15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75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4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20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89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45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38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269" y="22324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95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3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95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65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9883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9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12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8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702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00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23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24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8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6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33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5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0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27.04.2017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9144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8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B3CF-01D1-46ED-AB6B-8F0167B01B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ACBC-1337-40E9-9E01-7A73E708DF0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8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hynotmult.moy.su/_nw/0/5265883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infoshara.com/uploads/posts/2009-07/1248397139_alisa-v-zazerkale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395" y="260648"/>
            <a:ext cx="8655546" cy="10745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" y="5548590"/>
            <a:ext cx="9144000" cy="10635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642744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www.iro.yar.ru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1395" y="2029350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Региональные </a:t>
            </a:r>
            <a:r>
              <a:rPr lang="ru-RU" sz="3200" b="1" dirty="0">
                <a:solidFill>
                  <a:srgbClr val="C00000"/>
                </a:solidFill>
              </a:rPr>
              <a:t>проекты как средство формирования профессиональных компетенций педагога в области </a:t>
            </a:r>
            <a:r>
              <a:rPr lang="ru-RU" sz="3200" b="1" dirty="0" smtClean="0">
                <a:solidFill>
                  <a:srgbClr val="C00000"/>
                </a:solidFill>
              </a:rPr>
              <a:t>воспитания</a:t>
            </a:r>
            <a:endParaRPr lang="ru-RU" sz="3200" b="1" dirty="0">
              <a:solidFill>
                <a:srgbClr val="C0000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sz="2400" dirty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   </a:t>
            </a:r>
            <a:r>
              <a:rPr lang="ru-RU" b="1" i="1" dirty="0" smtClean="0"/>
              <a:t>Репина Алевтина Валентиновна, </a:t>
            </a:r>
            <a:r>
              <a:rPr lang="ru-RU" b="1" i="1" dirty="0" err="1" smtClean="0"/>
              <a:t>к.п.н</a:t>
            </a:r>
            <a:r>
              <a:rPr lang="ru-RU" b="1" i="1" dirty="0" smtClean="0"/>
              <a:t>.</a:t>
            </a:r>
          </a:p>
          <a:p>
            <a:r>
              <a:rPr lang="ru-RU" b="1" i="1" dirty="0" smtClean="0"/>
              <a:t>                                                                             проректор ГАУ ДПО ЯО </a:t>
            </a:r>
          </a:p>
          <a:p>
            <a:r>
              <a:rPr lang="ru-RU" b="1" i="1" dirty="0"/>
              <a:t> </a:t>
            </a:r>
            <a:r>
              <a:rPr lang="ru-RU" b="1" i="1" dirty="0" smtClean="0"/>
              <a:t>                                                                           «Институт развития образования»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196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77875"/>
          </a:xfrm>
        </p:spPr>
        <p:txBody>
          <a:bodyPr>
            <a:noAutofit/>
          </a:bodyPr>
          <a:lstStyle/>
          <a:p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Зачем образовательным организациям участвовать в проектах?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Char char="-"/>
            </a:pPr>
            <a:endParaRPr lang="ru-RU" altLang="ru-RU" sz="1600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возможность реализовывать инновационные идеи, на которые не хватает собственных средств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-обеспечить развитие педагогов образовательной организации и их творческого потенциала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стимулировать развитие инновационной активности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избежать застойных явлений в педагогическом коллективе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обогащения проектного опыта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формирование проектных команд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привлечения общественного внимания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приобретения новых партнерских связей и контактов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повышения престижа организации и их руководителей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ru-RU" altLang="ru-RU" sz="2200" dirty="0"/>
              <a:t>привлечения дополнительных финансовых ресурс</a:t>
            </a:r>
            <a:r>
              <a:rPr lang="ru-RU" altLang="ru-RU" sz="2000" dirty="0" smtClean="0"/>
              <a:t>ов</a:t>
            </a:r>
          </a:p>
        </p:txBody>
      </p:sp>
    </p:spTree>
    <p:extLst>
      <p:ext uri="{BB962C8B-B14F-4D97-AF65-F5344CB8AC3E}">
        <p14:creationId xmlns:p14="http://schemas.microsoft.com/office/powerpoint/2010/main" val="2025073706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ru-RU" sz="2800" b="1" dirty="0" smtClean="0">
                <a:solidFill>
                  <a:srgbClr val="C00000"/>
                </a:solidFill>
                <a:latin typeface="+mn-lt"/>
              </a:rPr>
              <a:t>             </a:t>
            </a:r>
            <a:r>
              <a:rPr lang="ru-RU" altLang="ru-RU" sz="2800" b="1" dirty="0" smtClean="0">
                <a:solidFill>
                  <a:srgbClr val="C00000"/>
                </a:solidFill>
                <a:latin typeface="+mn-lt"/>
              </a:rPr>
              <a:t>В </a:t>
            </a:r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каких случаях применение проектного </a:t>
            </a:r>
            <a:r>
              <a:rPr lang="en-US" altLang="ru-RU" sz="2800" b="1" dirty="0" smtClean="0">
                <a:solidFill>
                  <a:srgbClr val="C00000"/>
                </a:solidFill>
                <a:latin typeface="+mn-lt"/>
              </a:rPr>
              <a:t>      </a:t>
            </a:r>
            <a:r>
              <a:rPr lang="ru-RU" altLang="ru-RU" sz="2800" b="1" dirty="0" smtClean="0">
                <a:solidFill>
                  <a:srgbClr val="C00000"/>
                </a:solidFill>
                <a:latin typeface="+mn-lt"/>
              </a:rPr>
              <a:t>управления </a:t>
            </a:r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оправдано? </a:t>
            </a:r>
            <a:br>
              <a:rPr lang="ru-RU" altLang="ru-RU" sz="2800" b="1" dirty="0">
                <a:solidFill>
                  <a:srgbClr val="C00000"/>
                </a:solidFill>
                <a:latin typeface="+mn-lt"/>
              </a:rPr>
            </a:br>
            <a:endParaRPr lang="ru-RU" alt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altLang="ru-RU" sz="2200" dirty="0" smtClean="0"/>
              <a:t>- </a:t>
            </a:r>
            <a:r>
              <a:rPr lang="ru-RU" altLang="ru-RU" sz="2200" dirty="0" smtClean="0"/>
              <a:t>готовность </a:t>
            </a:r>
            <a:r>
              <a:rPr lang="ru-RU" altLang="ru-RU" sz="2200" dirty="0"/>
              <a:t>образовательной организации к подобным переменам и внедрениям, то есть потребность в проектном управлении должна быть сформирована на всех уровнях </a:t>
            </a:r>
            <a:r>
              <a:rPr lang="ru-RU" altLang="ru-RU" sz="2200" dirty="0" smtClean="0"/>
              <a:t>управления</a:t>
            </a:r>
            <a:endParaRPr lang="ru-RU" altLang="ru-RU" sz="22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ru-RU" sz="2200" dirty="0" smtClean="0"/>
              <a:t>- </a:t>
            </a:r>
            <a:r>
              <a:rPr lang="ru-RU" altLang="ru-RU" sz="2200" dirty="0" smtClean="0"/>
              <a:t>нацеленность </a:t>
            </a:r>
            <a:r>
              <a:rPr lang="ru-RU" altLang="ru-RU" sz="2200" dirty="0"/>
              <a:t>на изменения, то есть при возникновении трудностей и дополнительных проблем руководство не должно «умывать» руки. Оно должно понимать, что любые изменения связаны с рядом рисков, преодоление которых требует сил и некоторых </a:t>
            </a:r>
            <a:r>
              <a:rPr lang="ru-RU" altLang="ru-RU" sz="2200" dirty="0" smtClean="0"/>
              <a:t>ресурсов </a:t>
            </a:r>
            <a:endParaRPr lang="ru-RU" altLang="ru-RU" sz="22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ru-RU" sz="2200" smtClean="0"/>
              <a:t>- </a:t>
            </a:r>
            <a:r>
              <a:rPr lang="ru-RU" altLang="ru-RU" sz="2200" smtClean="0"/>
              <a:t>понимание </a:t>
            </a:r>
            <a:r>
              <a:rPr lang="ru-RU" altLang="ru-RU" sz="2200" dirty="0"/>
              <a:t>руководством, что переход должен осуществляться строго по этапам, получить сразу совершенную систему проектного управления </a:t>
            </a:r>
            <a:r>
              <a:rPr lang="ru-RU" altLang="ru-RU" sz="2200" dirty="0" smtClean="0"/>
              <a:t>невозможно</a:t>
            </a:r>
            <a:endParaRPr lang="ru-RU" altLang="ru-RU" sz="2200" dirty="0"/>
          </a:p>
          <a:p>
            <a:pPr eaLnBrk="1" hangingPunct="1">
              <a:lnSpc>
                <a:spcPct val="80000"/>
              </a:lnSpc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Мнение экспертов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971" y="4830282"/>
            <a:ext cx="2843808" cy="1585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779912" y="5379918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154264440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C00000"/>
                </a:solidFill>
                <a:latin typeface="+mn-lt"/>
              </a:rPr>
              <a:t>Достижение нового качества образования должно быть организовано как масштабный проект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b="1" dirty="0" smtClean="0"/>
              <a:t>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Проектный подход означает: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   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-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построение такой последовательности шагов, в которой есть место аккуратному эксперименту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    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-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отработку идей и технологий, их эволюционное распространение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>	</a:t>
            </a:r>
            <a:r>
              <a:rPr lang="ru-RU" altLang="ru-RU" sz="2400" i="1" dirty="0" smtClean="0">
                <a:latin typeface="Times New Roman" panose="02020603050405020304" pitchFamily="18" charset="0"/>
              </a:rPr>
              <a:t>При этом эксперимент, задавая фактически новые, целостные модели школьного образования сориентирован на органическое единство новых концепций содержания образования, форм его организации и новых образовательных технологий</a:t>
            </a:r>
          </a:p>
        </p:txBody>
      </p:sp>
      <p:sp>
        <p:nvSpPr>
          <p:cNvPr id="1946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04800" y="6477000"/>
            <a:ext cx="457200" cy="2286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1600"/>
          </a:p>
        </p:txBody>
      </p:sp>
      <p:sp>
        <p:nvSpPr>
          <p:cNvPr id="194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90600" y="6477000"/>
            <a:ext cx="457200" cy="2286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1600"/>
          </a:p>
        </p:txBody>
      </p:sp>
    </p:spTree>
    <p:extLst>
      <p:ext uri="{BB962C8B-B14F-4D97-AF65-F5344CB8AC3E}">
        <p14:creationId xmlns:p14="http://schemas.microsoft.com/office/powerpoint/2010/main" val="3387653621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248" y="836712"/>
            <a:ext cx="8447757" cy="73181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Перечень ключевых </a:t>
            </a:r>
            <a:r>
              <a:rPr lang="ru-RU" sz="3200" b="1" dirty="0" smtClean="0">
                <a:solidFill>
                  <a:srgbClr val="C00000"/>
                </a:solidFill>
              </a:rPr>
              <a:t>компетентностей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48" y="1772816"/>
            <a:ext cx="7896956" cy="45462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</a:t>
            </a:r>
            <a:r>
              <a:rPr lang="ru-RU" dirty="0">
                <a:cs typeface="Times New Roman" panose="02020603050405020304" pitchFamily="18" charset="0"/>
              </a:rPr>
              <a:t>в постановке целей и задач педагогической </a:t>
            </a:r>
            <a:r>
              <a:rPr lang="ru-RU" dirty="0" smtClean="0">
                <a:cs typeface="Times New Roman" panose="02020603050405020304" pitchFamily="18" charset="0"/>
              </a:rPr>
              <a:t>деятельности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</a:t>
            </a:r>
            <a:r>
              <a:rPr lang="ru-RU" dirty="0">
                <a:cs typeface="Times New Roman" panose="02020603050405020304" pitchFamily="18" charset="0"/>
              </a:rPr>
              <a:t>в разработке программы деятельности и принятии педагогических </a:t>
            </a:r>
            <a:r>
              <a:rPr lang="ru-RU" dirty="0" smtClean="0">
                <a:cs typeface="Times New Roman" panose="02020603050405020304" pitchFamily="18" charset="0"/>
              </a:rPr>
              <a:t>решений (проектировочная)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</a:t>
            </a:r>
            <a:r>
              <a:rPr lang="ru-RU" dirty="0">
                <a:cs typeface="Times New Roman" panose="02020603050405020304" pitchFamily="18" charset="0"/>
              </a:rPr>
              <a:t>в обеспечении информационной основы педагогической </a:t>
            </a:r>
            <a:r>
              <a:rPr lang="ru-RU" dirty="0" smtClean="0">
                <a:cs typeface="Times New Roman" panose="02020603050405020304" pitchFamily="18" charset="0"/>
              </a:rPr>
              <a:t>деятельности (информационная)</a:t>
            </a: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Прогностическая компетентность</a:t>
            </a: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Коммуникативная  компетентность , в </a:t>
            </a:r>
            <a:r>
              <a:rPr lang="ru-RU" dirty="0" err="1" smtClean="0">
                <a:cs typeface="Times New Roman" panose="02020603050405020304" pitchFamily="18" charset="0"/>
              </a:rPr>
              <a:t>т.ч</a:t>
            </a:r>
            <a:r>
              <a:rPr lang="ru-RU" dirty="0" smtClean="0">
                <a:cs typeface="Times New Roman" panose="02020603050405020304" pitchFamily="18" charset="0"/>
              </a:rPr>
              <a:t>. умение разрешать конфликты</a:t>
            </a:r>
            <a:endParaRPr lang="ru-RU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Аналитическая </a:t>
            </a:r>
            <a:r>
              <a:rPr lang="ru-RU" dirty="0">
                <a:cs typeface="Times New Roman" panose="02020603050405020304" pitchFamily="18" charset="0"/>
              </a:rPr>
              <a:t>компетентность </a:t>
            </a:r>
            <a:endParaRPr lang="ru-RU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Методическая компетентность</a:t>
            </a:r>
          </a:p>
          <a:p>
            <a:pPr marL="0" indent="0">
              <a:buNone/>
            </a:pPr>
            <a:r>
              <a:rPr lang="ru-RU" dirty="0" smtClean="0">
                <a:cs typeface="Times New Roman" panose="02020603050405020304" pitchFamily="18" charset="0"/>
              </a:rPr>
              <a:t>Компетентность оценивания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575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7"/>
            <a:ext cx="7992888" cy="122413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Региональный инновационный проект (программа) </a:t>
            </a:r>
            <a:r>
              <a:rPr lang="ru-RU" sz="2800" b="1" dirty="0">
                <a:solidFill>
                  <a:srgbClr val="C00000"/>
                </a:solidFill>
                <a:latin typeface="+mn-lt"/>
              </a:rPr>
              <a:t>«Развитие образцов субъектно-ориентированного ПП в рамках реализации ФГОС»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375748" cy="306779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dirty="0">
                <a:cs typeface="Times New Roman" panose="02020603050405020304" pitchFamily="18" charset="0"/>
              </a:rPr>
              <a:t>Результаты проекта: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i="1" dirty="0">
                <a:cs typeface="Times New Roman" panose="02020603050405020304" pitchFamily="18" charset="0"/>
              </a:rPr>
              <a:t>разработан  и апробируется инструмент (матрица) оценки базовых компетенций педагогов, позволяющих реализовывать разные типы педагогического процесса</a:t>
            </a:r>
            <a:r>
              <a:rPr lang="ru-RU" i="1" dirty="0"/>
              <a:t/>
            </a:r>
            <a:br>
              <a:rPr lang="ru-RU" i="1" dirty="0"/>
            </a:br>
            <a:endParaRPr lang="en-US" i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sz="1800" dirty="0">
                <a:cs typeface="Times New Roman" panose="02020603050405020304" pitchFamily="18" charset="0"/>
              </a:rPr>
              <a:t>(использованы материалы команды В.Д. </a:t>
            </a:r>
            <a:r>
              <a:rPr lang="ru-RU" sz="1800" dirty="0" err="1" smtClean="0">
                <a:cs typeface="Times New Roman" panose="02020603050405020304" pitchFamily="18" charset="0"/>
              </a:rPr>
              <a:t>Шадрикова</a:t>
            </a:r>
            <a:r>
              <a:rPr lang="ru-RU" sz="1800" dirty="0" smtClean="0">
                <a:cs typeface="Times New Roman" panose="02020603050405020304" pitchFamily="18" charset="0"/>
              </a:rPr>
              <a:t>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23470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52128"/>
          </a:xfrm>
        </p:spPr>
        <p:txBody>
          <a:bodyPr>
            <a:normAutofit/>
          </a:bodyPr>
          <a:lstStyle/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компетенций педагогов в разных типах </a:t>
            </a:r>
            <a:b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процесса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0" y="1538791"/>
          <a:ext cx="9144000" cy="16869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0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Компетентности </a:t>
                      </a: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Показатели оценки компетентности с учетом специфики типа педагогического процесса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Репродуктивный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Продуктивный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b="1" spc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Субъектно-ориентированный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0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Умение ставить педагогические цели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сообразно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возрастным и индивидуальным особенностям обучающихся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Ставит педагогические цели и задачи репродуктивного уровня, привлекает учащихся к обдумыванию задач их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Ставит задачи по развитию творческого мышления и общему развитию учащихся, привлекает учащихся к формулированию задач их творческой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Создаёт условия для накопления </a:t>
                      </a:r>
                      <a:r>
                        <a:rPr lang="ru-RU" sz="1100" b="1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личного положительного опыта полноценной деятельности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включая самоопределение в личностных смыслах образовательной деятельности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" y="3250149"/>
          <a:ext cx="9144001" cy="2628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1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58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Компетентность в педагогическом оценивании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оценить </a:t>
                      </a:r>
                      <a:r>
                        <a:rPr lang="ru-RU" sz="1100" spc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сформированность</a:t>
                      </a:r>
                      <a:r>
                        <a:rPr lang="ru-RU" sz="1100" spc="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ЗУН.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Привлекает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учащихся к анализу результатов и методов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оценивания учебных задач.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организовать коллективную оценку результативности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проекта или 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другой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работы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направленной на решение проблемы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Использует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методы оценивания для развития творческого мышления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Использует методы </a:t>
                      </a:r>
                      <a:r>
                        <a:rPr lang="ru-RU" sz="1100" b="1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формирующего оценивания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для развития личностных </a:t>
                      </a: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смыслов, ценностных установок.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Помогает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ученику в определении методов и критериев самооценки.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Акцентирует успешность 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ученика в достижении именно его целей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Компетентность в развитии умственной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Владеет методами развития мышления: сравнение, анализ, обобщение, моделирование, схематизация и т.п.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развивать способность предложить новую идею, гипотезу (синтез), провести мысленный эксперимент, спланировать и реализовать проект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031230" algn="l"/>
                        </a:tabLst>
                      </a:pP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Умеет формировать способность к </a:t>
                      </a:r>
                      <a:r>
                        <a:rPr lang="ru-RU" sz="1100" b="1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рефлексии</a:t>
                      </a:r>
                      <a:r>
                        <a:rPr lang="ru-RU" sz="1100" spc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осознанию собственного индивидуального пути получения образования.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6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65126"/>
            <a:ext cx="7471742" cy="1325563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  <a:latin typeface="+mn-lt"/>
              </a:rPr>
              <a:t>Региональные и инновационные  </a:t>
            </a:r>
            <a:r>
              <a:rPr lang="ru-RU" sz="4000" dirty="0" smtClean="0">
                <a:solidFill>
                  <a:srgbClr val="C00000"/>
                </a:solidFill>
                <a:latin typeface="+mn-lt"/>
              </a:rPr>
              <a:t>проекты </a:t>
            </a:r>
            <a:r>
              <a:rPr lang="ru-RU" sz="4000" smtClean="0">
                <a:solidFill>
                  <a:srgbClr val="C00000"/>
                </a:solidFill>
                <a:latin typeface="+mn-lt"/>
              </a:rPr>
              <a:t>(программы)</a:t>
            </a:r>
            <a:r>
              <a:rPr lang="ru-RU" sz="4000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4000" dirty="0">
                <a:solidFill>
                  <a:srgbClr val="C00000"/>
                </a:solidFill>
                <a:latin typeface="+mn-lt"/>
              </a:rPr>
            </a:br>
            <a:r>
              <a:rPr lang="ru-RU" sz="4000" dirty="0"/>
              <a:t> </a:t>
            </a:r>
            <a:endParaRPr lang="ru-RU" sz="4000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r>
              <a:rPr lang="ru-RU" sz="3300" i="1" dirty="0"/>
              <a:t>«Обновление содержания и технологий дополнительного образования детей средствами сетевых программ и проектов неформального и </a:t>
            </a:r>
            <a:r>
              <a:rPr lang="ru-RU" sz="3300" i="1" dirty="0" err="1"/>
              <a:t>информального</a:t>
            </a:r>
            <a:r>
              <a:rPr lang="ru-RU" sz="3300" i="1" dirty="0"/>
              <a:t> образования»</a:t>
            </a:r>
            <a:endParaRPr lang="ru-RU" sz="3300" dirty="0"/>
          </a:p>
          <a:p>
            <a:pPr>
              <a:lnSpc>
                <a:spcPct val="80000"/>
              </a:lnSpc>
            </a:pPr>
            <a:endParaRPr lang="ru-RU" sz="3300" dirty="0" smtClean="0"/>
          </a:p>
          <a:p>
            <a:r>
              <a:rPr lang="ru-RU" sz="3300" i="1" dirty="0"/>
              <a:t>«Разработка и внедрение организационно-педагогической модели культурно-досуговой деятельности детей на основе массовых видов спорта»</a:t>
            </a:r>
            <a:endParaRPr lang="ru-RU" sz="3300" dirty="0"/>
          </a:p>
          <a:p>
            <a:r>
              <a:rPr lang="ru-RU" sz="3300" i="1" dirty="0"/>
              <a:t> «Родительская академия “Родитель+”»</a:t>
            </a:r>
            <a:endParaRPr lang="ru-RU" sz="3300" dirty="0"/>
          </a:p>
          <a:p>
            <a:r>
              <a:rPr lang="ru-RU" sz="3300" i="1" dirty="0"/>
              <a:t>«Формирование гражданской идентичности ярославских школьников в социально-образовательной среде средствами гуманитарных дисциплин»</a:t>
            </a:r>
            <a:endParaRPr lang="ru-RU" sz="3300" dirty="0"/>
          </a:p>
          <a:p>
            <a:r>
              <a:rPr lang="ru-RU" sz="3300" i="1" dirty="0"/>
              <a:t> </a:t>
            </a:r>
            <a:r>
              <a:rPr lang="ru-RU" sz="3300" dirty="0"/>
              <a:t>«Компетентная система дошкольного регионального образования: ребенок, родитель, педагог</a:t>
            </a:r>
            <a:r>
              <a:rPr lang="ru-RU" sz="3300" dirty="0" smtClean="0"/>
              <a:t>»</a:t>
            </a:r>
          </a:p>
          <a:p>
            <a:r>
              <a:rPr lang="ru-RU" sz="3300" dirty="0"/>
              <a:t>«</a:t>
            </a:r>
            <a:r>
              <a:rPr lang="ru-RU" sz="3300" i="1" dirty="0"/>
              <a:t>Развитие  служб медиации  в образовательных организациях Ярославской области»</a:t>
            </a:r>
            <a:endParaRPr lang="ru-RU" sz="33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pPr>
              <a:lnSpc>
                <a:spcPct val="80000"/>
              </a:lnSpc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endParaRPr lang="ru-RU" sz="2200" b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19765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65127"/>
            <a:ext cx="7471742" cy="90363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Нормативное сопровождение проектной деятельности 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46891"/>
            <a:ext cx="7886700" cy="435133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Региональная стратегия социально – экономического развития региона</a:t>
            </a:r>
          </a:p>
          <a:p>
            <a:r>
              <a:rPr lang="ru-RU" sz="2400" dirty="0" smtClean="0"/>
              <a:t>Государственная программа развития образования и молодёжной политики</a:t>
            </a:r>
          </a:p>
          <a:p>
            <a:r>
              <a:rPr lang="ru-RU" sz="2400" dirty="0" smtClean="0"/>
              <a:t>ВЦП департамента образования Ярославской области</a:t>
            </a:r>
            <a:endParaRPr lang="ru-RU" sz="2400" dirty="0"/>
          </a:p>
          <a:p>
            <a:r>
              <a:rPr lang="ru-RU" sz="2400" dirty="0" smtClean="0"/>
              <a:t>Программа </a:t>
            </a:r>
            <a:r>
              <a:rPr lang="ru-RU" sz="2400" dirty="0"/>
              <a:t>развития ГОАУ ЯО «Институт развития </a:t>
            </a:r>
            <a:r>
              <a:rPr lang="ru-RU" sz="2400" dirty="0" smtClean="0"/>
              <a:t>образования</a:t>
            </a:r>
            <a:r>
              <a:rPr lang="ru-RU" sz="2400" dirty="0"/>
              <a:t>» на 2015 – 2020 годы 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оложение о проектной деятельности и проектном офисе, портфеле проектов (в разработке)</a:t>
            </a:r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3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914400" y="1371600"/>
            <a:ext cx="7772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Спроектировать абсолютно все невозможно,</a:t>
            </a:r>
          </a:p>
          <a:p>
            <a:pPr algn="ctr" eaLnBrk="1" hangingPunct="1">
              <a:defRPr/>
            </a:pPr>
            <a:r>
              <a:rPr lang="ru-RU" altLang="ru-RU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но не проектировать какие-то частности  еще хуже, потому что они тогда начинают проектировать тебя.</a:t>
            </a:r>
          </a:p>
          <a:p>
            <a:pPr algn="ctr" eaLnBrk="1" hangingPunct="1">
              <a:defRPr/>
            </a:pPr>
            <a:endParaRPr lang="ru-RU" altLang="ru-RU" sz="2400" b="1" i="1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М.А. Кутузов, системный аналитик</a:t>
            </a:r>
          </a:p>
        </p:txBody>
      </p:sp>
    </p:spTree>
    <p:extLst>
      <p:ext uri="{BB962C8B-B14F-4D97-AF65-F5344CB8AC3E}">
        <p14:creationId xmlns:p14="http://schemas.microsoft.com/office/powerpoint/2010/main" val="1863211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-47625" y="-19050"/>
          <a:ext cx="9191625" cy="687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Рисунок" r:id="rId3" imgW="904875" imgH="904875" progId="Word.Picture.8">
                  <p:embed/>
                </p:oleObj>
              </mc:Choice>
              <mc:Fallback>
                <p:oleObj name="Рисунок" r:id="rId3" imgW="904875" imgH="904875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7625" y="-19050"/>
                        <a:ext cx="9191625" cy="687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5" name="WordArt 3"/>
          <p:cNvSpPr>
            <a:spLocks noChangeArrowheads="1" noChangeShapeType="1" noTextEdit="1"/>
          </p:cNvSpPr>
          <p:nvPr/>
        </p:nvSpPr>
        <p:spPr bwMode="auto">
          <a:xfrm>
            <a:off x="1116013" y="2708275"/>
            <a:ext cx="6985000" cy="1368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6005"/>
                <a:gd name="adj2" fmla="val 0"/>
              </a:avLst>
            </a:prstTxWarp>
          </a:bodyPr>
          <a:lstStyle/>
          <a:p>
            <a:pPr algn="ctr"/>
            <a:r>
              <a:rPr lang="ru-RU" sz="3600" b="1" i="1" kern="10">
                <a:solidFill>
                  <a:srgbClr val="FFFFFF"/>
                </a:solidFill>
                <a:effectLst>
                  <a:outerShdw dist="53882" dir="2700000" algn="ctr" rotWithShape="0">
                    <a:schemeClr val="tx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Желаем успехов!!!</a:t>
            </a:r>
          </a:p>
        </p:txBody>
      </p:sp>
    </p:spTree>
    <p:extLst>
      <p:ext uri="{BB962C8B-B14F-4D97-AF65-F5344CB8AC3E}">
        <p14:creationId xmlns:p14="http://schemas.microsoft.com/office/powerpoint/2010/main" val="622223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Картинка 25 из 35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268413"/>
            <a:ext cx="3906838" cy="2932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11" descr="Картинка 45 из 35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2924175"/>
            <a:ext cx="4789487" cy="359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AutoShape 12"/>
          <p:cNvSpPr>
            <a:spLocks noChangeArrowheads="1"/>
          </p:cNvSpPr>
          <p:nvPr/>
        </p:nvSpPr>
        <p:spPr bwMode="auto">
          <a:xfrm>
            <a:off x="3924300" y="260350"/>
            <a:ext cx="5040313" cy="2447925"/>
          </a:xfrm>
          <a:prstGeom prst="wedgeRoundRectCallout">
            <a:avLst>
              <a:gd name="adj1" fmla="val -1477"/>
              <a:gd name="adj2" fmla="val 13091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ru-RU" altLang="ru-RU" sz="1800">
                <a:latin typeface="Arial" panose="020B0604020202020204" pitchFamily="34" charset="0"/>
              </a:rPr>
              <a:t> Будьте любезны, в каком направлении мне идти? – спросила Алиса.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- В известном тебе, - ответил Кот.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ru-RU" altLang="ru-RU" sz="1800">
                <a:latin typeface="Arial" panose="020B0604020202020204" pitchFamily="34" charset="0"/>
              </a:rPr>
              <a:t> Оно мне неизвестно.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ru-RU" altLang="ru-RU" sz="1800">
                <a:latin typeface="Arial" panose="020B0604020202020204" pitchFamily="34" charset="0"/>
              </a:rPr>
              <a:t> Значит, в неизвестном. Во всяком случае известно, что в известное время ты окажешься там или тут…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Arial" panose="020B0604020202020204" pitchFamily="34" charset="0"/>
              </a:rPr>
              <a:t>                                                  Л. Кэрролл</a:t>
            </a:r>
            <a:r>
              <a:rPr lang="ru-RU" altLang="ru-RU" sz="1800"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ru-RU" altLang="ru-RU" sz="18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9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3"/>
            <a:ext cx="7886700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 проекте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425355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0502" y="1844824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</a:pP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Проект</a:t>
            </a:r>
            <a:r>
              <a:rPr lang="ru-RU" altLang="ru-RU" sz="2400" dirty="0">
                <a:solidFill>
                  <a:srgbClr val="339933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- </a:t>
            </a:r>
            <a:r>
              <a:rPr lang="ru-RU" altLang="ru-RU" sz="2400" i="1" dirty="0">
                <a:latin typeface="Times New Roman" panose="02020603050405020304" pitchFamily="18" charset="0"/>
              </a:rPr>
              <a:t>(</a:t>
            </a:r>
            <a:r>
              <a:rPr lang="ru-RU" altLang="ru-RU" sz="2400" dirty="0">
                <a:latin typeface="Times New Roman" panose="02020603050405020304" pitchFamily="18" charset="0"/>
              </a:rPr>
              <a:t>от латинского) - брошенный вперед </a:t>
            </a:r>
            <a:endParaRPr lang="ru-RU" altLang="ru-RU" sz="2400" dirty="0" smtClean="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	</a:t>
            </a:r>
          </a:p>
          <a:p>
            <a:pPr marL="457200" indent="-457200">
              <a:lnSpc>
                <a:spcPct val="80000"/>
              </a:lnSpc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Проект</a:t>
            </a:r>
            <a:r>
              <a:rPr lang="ru-RU" altLang="ru-RU" sz="2400" dirty="0" smtClean="0">
                <a:solidFill>
                  <a:srgbClr val="339933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i="1" dirty="0">
                <a:solidFill>
                  <a:srgbClr val="339933"/>
                </a:solidFill>
                <a:latin typeface="Times New Roman" panose="02020603050405020304" pitchFamily="18" charset="0"/>
              </a:rPr>
              <a:t>-</a:t>
            </a:r>
            <a:r>
              <a:rPr lang="ru-RU" altLang="ru-RU" sz="2400" b="1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это комплекс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взаимосвязанных мероприятий по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целенаправленному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изменению</a:t>
            </a:r>
            <a:r>
              <a:rPr lang="ru-RU" altLang="ru-RU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системы    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в течени</a:t>
            </a:r>
            <a:r>
              <a:rPr lang="ru-RU" altLang="ru-RU" sz="2400" dirty="0">
                <a:latin typeface="Times New Roman" panose="02020603050405020304" pitchFamily="18" charset="0"/>
              </a:rPr>
              <a:t>е</a:t>
            </a:r>
            <a:r>
              <a:rPr lang="en-US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 smtClean="0">
                <a:solidFill>
                  <a:schemeClr val="folHlink"/>
                </a:solidFill>
                <a:latin typeface="Times New Roman" panose="02020603050405020304" pitchFamily="18" charset="0"/>
              </a:rPr>
              <a:t>заданного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chemeClr val="folHlink"/>
                </a:solidFill>
                <a:latin typeface="Times New Roman" panose="02020603050405020304" pitchFamily="18" charset="0"/>
              </a:rPr>
              <a:t>периода </a:t>
            </a:r>
            <a:r>
              <a:rPr lang="ru-RU" altLang="ru-RU" sz="2400" dirty="0" smtClean="0">
                <a:solidFill>
                  <a:schemeClr val="folHlink"/>
                </a:solidFill>
                <a:latin typeface="Times New Roman" panose="02020603050405020304" pitchFamily="18" charset="0"/>
              </a:rPr>
              <a:t>времени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с ориентацией на четкие требования к </a:t>
            </a:r>
            <a:r>
              <a:rPr lang="ru-RU" altLang="ru-RU" sz="2400" dirty="0">
                <a:solidFill>
                  <a:schemeClr val="tx2"/>
                </a:solidFill>
                <a:latin typeface="Times New Roman" panose="02020603050405020304" pitchFamily="18" charset="0"/>
              </a:rPr>
              <a:t>качеству результатов</a:t>
            </a:r>
            <a:r>
              <a:rPr lang="ru-RU" altLang="ru-RU" sz="2400" dirty="0">
                <a:latin typeface="Times New Roman" panose="02020603050405020304" pitchFamily="18" charset="0"/>
              </a:rPr>
              <a:t>, </a:t>
            </a:r>
            <a:r>
              <a:rPr lang="ru-RU" altLang="ru-RU" sz="24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ресурсным обеспечением</a:t>
            </a:r>
            <a:r>
              <a:rPr lang="ru-RU" altLang="ru-RU" sz="2400" dirty="0">
                <a:latin typeface="Times New Roman" panose="02020603050405020304" pitchFamily="18" charset="0"/>
              </a:rPr>
              <a:t> при установленном бюджете</a:t>
            </a:r>
          </a:p>
          <a:p>
            <a:pPr marL="457200" indent="-4572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Проект</a:t>
            </a:r>
            <a:r>
              <a:rPr lang="en-US" altLang="ru-RU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  <a:r>
              <a:rPr lang="ru-RU" altLang="ru-RU" sz="2400" dirty="0">
                <a:latin typeface="Times New Roman" panose="02020603050405020304" pitchFamily="18" charset="0"/>
              </a:rPr>
              <a:t>— интеграционная деятельность по достижению заданной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оригинальной </a:t>
            </a:r>
            <a:r>
              <a:rPr lang="ru-RU" alt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цели (идеи)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осуществляемая под единым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управлением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397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38175"/>
            <a:ext cx="7620000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852997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5126"/>
            <a:ext cx="7327726" cy="13255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Профессиональный стандарт педагога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>
                <a:solidFill>
                  <a:srgbClr val="C00000"/>
                </a:solidFill>
              </a:rPr>
              <a:t>о</a:t>
            </a:r>
            <a:r>
              <a:rPr lang="ru-RU" sz="3200" b="1" dirty="0" smtClean="0">
                <a:solidFill>
                  <a:srgbClr val="C00000"/>
                </a:solidFill>
              </a:rPr>
              <a:t> компетенциях педагога  в области проектирования (воспитательная функция)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Проектировать и реализовывать воспитательные программы</a:t>
            </a:r>
          </a:p>
          <a:p>
            <a:r>
              <a:rPr lang="ru-RU" dirty="0" smtClean="0"/>
              <a:t>Проектировать ситуации и события</a:t>
            </a:r>
          </a:p>
          <a:p>
            <a:r>
              <a:rPr lang="ru-RU" dirty="0" smtClean="0"/>
              <a:t>Проектировать комфортную образовательную среду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58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066800"/>
            <a:ext cx="6388100" cy="4443413"/>
          </a:xfrm>
        </p:spPr>
        <p:txBody>
          <a:bodyPr>
            <a:normAutofit fontScale="92500" lnSpcReduction="20000"/>
          </a:bodyPr>
          <a:lstStyle/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Анализ объекта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Выбор форм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Теоретическое обеспечение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Методическое обеспечение проектирования.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err="1" smtClean="0"/>
              <a:t>Пространственно</a:t>
            </a:r>
            <a:r>
              <a:rPr lang="ru-RU" altLang="ru-RU" sz="2200" dirty="0" smtClean="0"/>
              <a:t> временное обеспечение.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Материально-техническое обеспечение.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Правовое обеспечение.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Выбор систематизирующего фактора.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Установление связей и зависимостей.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Составление документа.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Мысленное применение проекта.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Экспертная оценка проекта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Корректировка.</a:t>
            </a:r>
          </a:p>
          <a:p>
            <a:pPr marL="590550" indent="-590550" eaLnBrk="1" hangingPunct="1">
              <a:lnSpc>
                <a:spcPct val="80000"/>
              </a:lnSpc>
              <a:buClrTx/>
              <a:buFont typeface="Wingdings" panose="05000000000000000000" pitchFamily="2" charset="2"/>
              <a:buAutoNum type="arabicPeriod"/>
              <a:defRPr/>
            </a:pPr>
            <a:r>
              <a:rPr lang="ru-RU" altLang="ru-RU" sz="2200" dirty="0" smtClean="0"/>
              <a:t>Принятие решения об использовании проекта.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15616" y="332656"/>
            <a:ext cx="51125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ЭТАПЫ ПРОЕКТИРОВАНИЯ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7258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04800" y="129928"/>
            <a:ext cx="8458200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800" b="1" dirty="0">
                <a:solidFill>
                  <a:srgbClr val="FC4526"/>
                </a:solidFill>
                <a:latin typeface="Times New Roman" panose="02020603050405020304" pitchFamily="18" charset="0"/>
              </a:rPr>
              <a:t>Задумал – спроектировал – </a:t>
            </a:r>
            <a:r>
              <a:rPr lang="ru-RU" altLang="ru-RU" sz="2800" b="1" dirty="0" smtClean="0">
                <a:solidFill>
                  <a:srgbClr val="FC4526"/>
                </a:solidFill>
                <a:latin typeface="Times New Roman" panose="02020603050405020304" pitchFamily="18" charset="0"/>
              </a:rPr>
              <a:t>осуществил</a:t>
            </a:r>
            <a:endParaRPr lang="ru-RU" altLang="ru-RU" sz="2800" b="1" dirty="0">
              <a:solidFill>
                <a:srgbClr val="FC452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altLang="ru-RU" sz="2800" dirty="0">
              <a:solidFill>
                <a:srgbClr val="FC452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  <a:r>
              <a:rPr lang="ru-RU" altLang="ru-RU" sz="20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Проект включает в себя шесть  П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</a:p>
          <a:p>
            <a:pPr algn="r" eaLnBrk="1" hangingPunct="1">
              <a:defRPr/>
            </a:pPr>
            <a:endParaRPr lang="ru-RU" altLang="ru-RU" sz="2000" dirty="0" smtClean="0">
              <a:latin typeface="Times New Roman" panose="02020603050405020304" pitchFamily="18" charset="0"/>
            </a:endParaRPr>
          </a:p>
          <a:p>
            <a:pPr algn="r" eaLnBrk="1" hangingPunct="1">
              <a:defRPr/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algn="r"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Проблема 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ru-RU" altLang="ru-RU" sz="2000" b="1" i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планирование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поиск информации</a:t>
            </a:r>
          </a:p>
          <a:p>
            <a:pPr eaLnBrk="1" hangingPunct="1">
              <a:defRPr/>
            </a:pPr>
            <a:endParaRPr lang="ru-RU" altLang="ru-RU" sz="2000" b="1" i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                                            продукт         презентация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endParaRPr lang="ru-RU" altLang="ru-RU" sz="2000" b="1" i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altLang="ru-RU" sz="2000" b="1" i="1" dirty="0" smtClean="0">
                <a:solidFill>
                  <a:srgbClr val="C00000"/>
                </a:solidFill>
              </a:rPr>
              <a:t>                                                                                 портфолио</a:t>
            </a:r>
            <a:endParaRPr lang="ru-RU" altLang="ru-RU" sz="2000" b="1" i="1" dirty="0">
              <a:solidFill>
                <a:srgbClr val="C00000"/>
              </a:solidFill>
            </a:endParaRP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                                                 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defRPr/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                                              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17411" name="Line 5"/>
          <p:cNvSpPr>
            <a:spLocks noChangeShapeType="1"/>
          </p:cNvSpPr>
          <p:nvPr/>
        </p:nvSpPr>
        <p:spPr bwMode="auto">
          <a:xfrm flipH="1">
            <a:off x="2753591" y="220486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2" name="Line 6"/>
          <p:cNvSpPr>
            <a:spLocks noChangeShapeType="1"/>
          </p:cNvSpPr>
          <p:nvPr/>
        </p:nvSpPr>
        <p:spPr bwMode="auto">
          <a:xfrm>
            <a:off x="5924303" y="1981200"/>
            <a:ext cx="838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3" name="Line 8"/>
          <p:cNvSpPr>
            <a:spLocks noChangeShapeType="1"/>
          </p:cNvSpPr>
          <p:nvPr/>
        </p:nvSpPr>
        <p:spPr bwMode="auto">
          <a:xfrm>
            <a:off x="6731100" y="1850571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 flipH="1">
            <a:off x="4944588" y="1940256"/>
            <a:ext cx="15240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Line 10"/>
          <p:cNvSpPr>
            <a:spLocks noChangeShapeType="1"/>
          </p:cNvSpPr>
          <p:nvPr/>
        </p:nvSpPr>
        <p:spPr bwMode="auto">
          <a:xfrm flipH="1">
            <a:off x="3924300" y="18669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5619503" y="1850571"/>
            <a:ext cx="6096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23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228600" y="758484"/>
            <a:ext cx="86106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 b="1" u="sng" dirty="0" smtClean="0"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200" b="1" i="1" dirty="0" smtClean="0">
                <a:solidFill>
                  <a:srgbClr val="C00000"/>
                </a:solidFill>
                <a:latin typeface="+mn-lt"/>
              </a:rPr>
              <a:t>Роли, которые «проживает» педагог в проекте</a:t>
            </a:r>
            <a:endParaRPr lang="ru-RU" altLang="ru-RU" sz="32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Энтузиаст</a:t>
            </a:r>
            <a:r>
              <a:rPr lang="ru-RU" altLang="ru-RU" sz="2000" dirty="0" smtClean="0">
                <a:latin typeface="+mn-lt"/>
              </a:rPr>
              <a:t>- повышает мотивацию, </a:t>
            </a:r>
            <a:r>
              <a:rPr lang="ru-RU" altLang="ru-RU" sz="2000" dirty="0">
                <a:latin typeface="+mn-lt"/>
              </a:rPr>
              <a:t>поддерживая, поощряя и направляя </a:t>
            </a:r>
            <a:r>
              <a:rPr lang="ru-RU" altLang="ru-RU" sz="2000" dirty="0" smtClean="0">
                <a:latin typeface="+mn-lt"/>
              </a:rPr>
              <a:t> в направлении </a:t>
            </a:r>
            <a:r>
              <a:rPr lang="ru-RU" altLang="ru-RU" sz="2000" dirty="0">
                <a:latin typeface="+mn-lt"/>
              </a:rPr>
              <a:t>достижения </a:t>
            </a:r>
            <a:r>
              <a:rPr lang="ru-RU" altLang="ru-RU" sz="2000" dirty="0" smtClean="0">
                <a:latin typeface="+mn-lt"/>
              </a:rPr>
              <a:t>цели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>
                <a:latin typeface="+mn-lt"/>
              </a:rPr>
              <a:t>Специалист</a:t>
            </a:r>
            <a:r>
              <a:rPr lang="ru-RU" altLang="ru-RU" sz="2000" dirty="0">
                <a:latin typeface="+mn-lt"/>
              </a:rPr>
              <a:t>, который компетентен в нескольких (не во всех!) областях. </a:t>
            </a: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Консультант</a:t>
            </a:r>
            <a:r>
              <a:rPr lang="ru-RU" altLang="ru-RU" sz="2000" dirty="0" smtClean="0">
                <a:latin typeface="+mn-lt"/>
              </a:rPr>
              <a:t>- организует </a:t>
            </a:r>
            <a:r>
              <a:rPr lang="ru-RU" altLang="ru-RU" sz="2000" dirty="0">
                <a:latin typeface="+mn-lt"/>
              </a:rPr>
              <a:t>доступ к ресурсам, в том числе к другим </a:t>
            </a:r>
            <a:r>
              <a:rPr lang="ru-RU" altLang="ru-RU" sz="2000" dirty="0" smtClean="0">
                <a:latin typeface="+mn-lt"/>
              </a:rPr>
              <a:t>специалистам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>
                <a:latin typeface="+mn-lt"/>
              </a:rPr>
              <a:t>Руководитель</a:t>
            </a:r>
            <a:r>
              <a:rPr lang="ru-RU" altLang="ru-RU" sz="2000" dirty="0">
                <a:latin typeface="+mn-lt"/>
              </a:rPr>
              <a:t>, который может четко спланировать и реализовать </a:t>
            </a:r>
            <a:r>
              <a:rPr lang="ru-RU" altLang="ru-RU" sz="2000" dirty="0" smtClean="0">
                <a:latin typeface="+mn-lt"/>
              </a:rPr>
              <a:t>проект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>
                <a:latin typeface="+mn-lt"/>
              </a:rPr>
              <a:t>«Человек, который задает вопросы»</a:t>
            </a:r>
            <a:r>
              <a:rPr lang="ru-RU" altLang="ru-RU" sz="2000" dirty="0">
                <a:latin typeface="+mn-lt"/>
              </a:rPr>
              <a:t>, который организует обсуждение способов преодоления возникающих трудностей путем косвенных, наводящих вопросов, обнаруживает ошибки и поддерживает обратную </a:t>
            </a:r>
            <a:r>
              <a:rPr lang="ru-RU" altLang="ru-RU" sz="2000" dirty="0" smtClean="0">
                <a:latin typeface="+mn-lt"/>
              </a:rPr>
              <a:t>связь 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Координатор</a:t>
            </a:r>
            <a:r>
              <a:rPr lang="ru-RU" altLang="ru-RU" sz="2000" dirty="0" smtClean="0">
                <a:latin typeface="+mn-lt"/>
              </a:rPr>
              <a:t>- поддерживает </a:t>
            </a:r>
            <a:r>
              <a:rPr lang="ru-RU" altLang="ru-RU" sz="2000" dirty="0">
                <a:latin typeface="+mn-lt"/>
              </a:rPr>
              <a:t>групповой процесс решения </a:t>
            </a:r>
            <a:r>
              <a:rPr lang="ru-RU" altLang="ru-RU" sz="2000" dirty="0" smtClean="0">
                <a:latin typeface="+mn-lt"/>
              </a:rPr>
              <a:t>проблем</a:t>
            </a:r>
            <a:endParaRPr lang="ru-RU" altLang="ru-RU" sz="2000" dirty="0">
              <a:latin typeface="+mn-lt"/>
            </a:endParaRPr>
          </a:p>
          <a:p>
            <a:pPr eaLnBrk="1" hangingPunct="1"/>
            <a:r>
              <a:rPr lang="ru-RU" altLang="ru-RU" sz="2000" b="1" dirty="0" smtClean="0">
                <a:latin typeface="+mn-lt"/>
              </a:rPr>
              <a:t>Эксперт</a:t>
            </a:r>
            <a:r>
              <a:rPr lang="ru-RU" altLang="ru-RU" sz="2000" dirty="0">
                <a:latin typeface="+mn-lt"/>
              </a:rPr>
              <a:t> </a:t>
            </a:r>
            <a:r>
              <a:rPr lang="ru-RU" altLang="ru-RU" sz="2000" dirty="0" smtClean="0">
                <a:latin typeface="+mn-lt"/>
              </a:rPr>
              <a:t>- анализирует результаты </a:t>
            </a:r>
            <a:r>
              <a:rPr lang="ru-RU" altLang="ru-RU" sz="2000" dirty="0">
                <a:latin typeface="+mn-lt"/>
              </a:rPr>
              <a:t>как выполненного проекта в целом, так и отдельных его </a:t>
            </a:r>
            <a:r>
              <a:rPr lang="ru-RU" altLang="ru-RU" sz="2000" dirty="0" smtClean="0">
                <a:latin typeface="+mn-lt"/>
              </a:rPr>
              <a:t>этапов</a:t>
            </a:r>
            <a:endParaRPr lang="ru-RU" alt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609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9"/>
            <a:ext cx="7511653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Региональный проект «Развитие кадрового потенциала системы образования ЯО»</a:t>
            </a:r>
            <a:endParaRPr lang="ru-RU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412776"/>
            <a:ext cx="8303740" cy="37878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Цель: создание условий для формирования актуальных профессиональных компетенций педагогических работников образовательных организаций</a:t>
            </a:r>
          </a:p>
          <a:p>
            <a:pPr marL="0" indent="0">
              <a:buNone/>
            </a:pPr>
            <a:r>
              <a:rPr lang="ru-RU" dirty="0" smtClean="0"/>
              <a:t>Задачи:</a:t>
            </a:r>
          </a:p>
          <a:p>
            <a:pPr algn="just"/>
            <a:r>
              <a:rPr lang="ru-RU" dirty="0" smtClean="0"/>
              <a:t>Обеспечение внедрения профессионального стандарта в РСО</a:t>
            </a:r>
          </a:p>
          <a:p>
            <a:pPr algn="just"/>
            <a:r>
              <a:rPr lang="ru-RU" dirty="0" smtClean="0"/>
              <a:t>Разработка и внедрение в практику ОО методики диагностики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актуальных профессиональных компетенций педагогических работников</a:t>
            </a:r>
          </a:p>
          <a:p>
            <a:pPr algn="just"/>
            <a:r>
              <a:rPr lang="ru-RU" dirty="0" smtClean="0"/>
              <a:t>Разработка и распространение в РСО технологии формирования индивидуальных программ развития педагогических кадров</a:t>
            </a:r>
          </a:p>
          <a:p>
            <a:pPr algn="just"/>
            <a:r>
              <a:rPr lang="ru-RU" dirty="0" smtClean="0"/>
              <a:t>Развитие вариативных форм повышения квалификации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41132155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976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2_Тема Office</vt:lpstr>
      <vt:lpstr>Тема6</vt:lpstr>
      <vt:lpstr>Тема Office</vt:lpstr>
      <vt:lpstr>Рисунок</vt:lpstr>
      <vt:lpstr>Презентация PowerPoint</vt:lpstr>
      <vt:lpstr>Презентация PowerPoint</vt:lpstr>
      <vt:lpstr>О проекте</vt:lpstr>
      <vt:lpstr>Презентация PowerPoint</vt:lpstr>
      <vt:lpstr>Профессиональный стандарт педагога о компетенциях педагога  в области проектирования (воспитательная функция)</vt:lpstr>
      <vt:lpstr>Презентация PowerPoint</vt:lpstr>
      <vt:lpstr>Презентация PowerPoint</vt:lpstr>
      <vt:lpstr>Презентация PowerPoint</vt:lpstr>
      <vt:lpstr>Региональный проект «Развитие кадрового потенциала системы образования ЯО»</vt:lpstr>
      <vt:lpstr>Зачем образовательным организациям участвовать в проектах? </vt:lpstr>
      <vt:lpstr>             В каких случаях применение проектного       управления оправдано?  </vt:lpstr>
      <vt:lpstr>Достижение нового качества образования должно быть организовано как масштабный проект</vt:lpstr>
      <vt:lpstr>Перечень ключевых компетентностей</vt:lpstr>
      <vt:lpstr>Региональный инновационный проект (программа) «Развитие образцов субъектно-ориентированного ПП в рамках реализации ФГОС»</vt:lpstr>
      <vt:lpstr>Примеры компетенций педагогов в разных типах  педагогического процесса</vt:lpstr>
      <vt:lpstr>Региональные и инновационные  проекты (программы)  </vt:lpstr>
      <vt:lpstr>Нормативное сопровождение проектной деятельности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дошкольного образования</dc:title>
  <dc:creator>Елена Вадимовна Коточигова</dc:creator>
  <cp:lastModifiedBy>Марина Леоновна Зуева</cp:lastModifiedBy>
  <cp:revision>36</cp:revision>
  <dcterms:created xsi:type="dcterms:W3CDTF">2017-04-06T14:59:04Z</dcterms:created>
  <dcterms:modified xsi:type="dcterms:W3CDTF">2017-04-27T11:56:59Z</dcterms:modified>
</cp:coreProperties>
</file>