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6" r:id="rId9"/>
    <p:sldId id="261" r:id="rId10"/>
    <p:sldId id="263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8AFD0-9A61-4196-92B1-F4AEB7A24EB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25D10-D759-4E9F-90EB-BE7D9822B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67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r>
              <a:rPr lang="en-US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trello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25D10-D759-4E9F-90EB-BE7D9822B2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65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356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441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0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21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23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2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53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51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73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5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40721-DDF6-4E95-AE09-F6C3929F1F1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B67A9-49CC-47ED-AB6A-217D8A495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79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принципах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создания </a:t>
            </a:r>
            <a:br>
              <a:rPr lang="ru-RU" dirty="0" smtClean="0"/>
            </a:br>
            <a:r>
              <a:rPr lang="ru-RU" dirty="0" smtClean="0"/>
              <a:t>экспертного сообщества региональной сети ШИБЦ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апрель 2017 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06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3675"/>
            <a:ext cx="10934700" cy="817563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/>
              <a:t>Возможные технологические средства обеспечения коммуникации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181" y="1411288"/>
            <a:ext cx="11577637" cy="5160962"/>
          </a:xfrm>
        </p:spPr>
        <p:txBody>
          <a:bodyPr>
            <a:noAutofit/>
          </a:bodyPr>
          <a:lstStyle/>
          <a:p>
            <a:r>
              <a:rPr lang="ru-RU" dirty="0" smtClean="0"/>
              <a:t>Онлайн-ресурс </a:t>
            </a:r>
            <a:r>
              <a:rPr lang="ru-RU" dirty="0"/>
              <a:t>совместного общения </a:t>
            </a:r>
            <a:r>
              <a:rPr lang="ru-RU" dirty="0" smtClean="0"/>
              <a:t>(инструменты портала</a:t>
            </a:r>
            <a:r>
              <a:rPr lang="ru-RU" smtClean="0"/>
              <a:t>,  </a:t>
            </a:r>
            <a:r>
              <a:rPr lang="ru-RU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доски</a:t>
            </a:r>
            <a:r>
              <a:rPr lang="ru-RU" smtClean="0"/>
              <a:t>)</a:t>
            </a:r>
            <a:endParaRPr lang="ru-RU" dirty="0"/>
          </a:p>
          <a:p>
            <a:r>
              <a:rPr lang="ru-RU" dirty="0" smtClean="0"/>
              <a:t>Организация </a:t>
            </a:r>
            <a:r>
              <a:rPr lang="ru-RU" dirty="0"/>
              <a:t>онлайн </a:t>
            </a:r>
            <a:r>
              <a:rPr lang="ru-RU" dirty="0" err="1" smtClean="0"/>
              <a:t>видеконференций</a:t>
            </a:r>
            <a:endParaRPr lang="ru-RU" dirty="0"/>
          </a:p>
          <a:p>
            <a:r>
              <a:rPr lang="ru-RU" dirty="0" smtClean="0"/>
              <a:t>Форумы</a:t>
            </a:r>
          </a:p>
          <a:p>
            <a:r>
              <a:rPr lang="ru-RU" dirty="0" smtClean="0"/>
              <a:t>Чат</a:t>
            </a:r>
            <a:endParaRPr lang="ru-RU" dirty="0"/>
          </a:p>
          <a:p>
            <a:r>
              <a:rPr lang="ru-RU" dirty="0" smtClean="0"/>
              <a:t>Электронная почта</a:t>
            </a:r>
            <a:endParaRPr lang="ru-RU" dirty="0"/>
          </a:p>
          <a:p>
            <a:r>
              <a:rPr lang="ru-RU" dirty="0" smtClean="0"/>
              <a:t>Групповые </a:t>
            </a:r>
            <a:r>
              <a:rPr lang="ru-RU" dirty="0"/>
              <a:t>системы представления, хранения и распределения знаний </a:t>
            </a:r>
            <a:r>
              <a:rPr lang="ru-RU" dirty="0" smtClean="0"/>
              <a:t>– вики, ментальные карты</a:t>
            </a:r>
          </a:p>
          <a:p>
            <a:r>
              <a:rPr lang="ru-RU" dirty="0" smtClean="0"/>
              <a:t>Общий </a:t>
            </a:r>
            <a:r>
              <a:rPr lang="ru-RU" dirty="0"/>
              <a:t>календарь событий (конференций, обсуждений)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453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893" y="1251226"/>
            <a:ext cx="11744324" cy="4794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</a:t>
            </a:r>
          </a:p>
          <a:p>
            <a:pPr marL="0" indent="0">
              <a:buNone/>
            </a:pPr>
            <a:r>
              <a:rPr lang="ru-RU" sz="2600" dirty="0" smtClean="0"/>
              <a:t>Направление развития воспитания – </a:t>
            </a: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Обновление </a:t>
            </a:r>
            <a:r>
              <a:rPr lang="ru-RU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воспитательного процесса </a:t>
            </a: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dirty="0" smtClean="0"/>
              <a:t>с </a:t>
            </a:r>
            <a:r>
              <a:rPr lang="ru-RU" sz="2600" dirty="0"/>
              <a:t>учетом современных достижений науки на основе отечественных традиций</a:t>
            </a:r>
          </a:p>
          <a:p>
            <a:r>
              <a:rPr lang="ru-RU" sz="2600" dirty="0" smtClean="0"/>
              <a:t>Гражданское </a:t>
            </a:r>
            <a:r>
              <a:rPr lang="ru-RU" sz="2600" dirty="0"/>
              <a:t>и патриотическое воспитание</a:t>
            </a:r>
          </a:p>
          <a:p>
            <a:r>
              <a:rPr lang="ru-RU" sz="2600" dirty="0"/>
              <a:t>Духовно-нравственное развитие</a:t>
            </a:r>
          </a:p>
          <a:p>
            <a:r>
              <a:rPr lang="ru-RU" sz="2600" dirty="0"/>
              <a:t>Экологическое воспитание</a:t>
            </a:r>
          </a:p>
          <a:p>
            <a:r>
              <a:rPr lang="ru-RU" sz="2600" dirty="0"/>
              <a:t>Приобщение детей к культурному </a:t>
            </a:r>
            <a:r>
              <a:rPr lang="ru-RU" sz="2600" dirty="0" smtClean="0"/>
              <a:t>наследию</a:t>
            </a:r>
          </a:p>
          <a:p>
            <a:r>
              <a:rPr lang="ru-RU" sz="2600" dirty="0" smtClean="0"/>
              <a:t>Трудовое </a:t>
            </a:r>
            <a:r>
              <a:rPr lang="ru-RU" sz="2600" dirty="0"/>
              <a:t>воспитание и профессиональное </a:t>
            </a:r>
            <a:r>
              <a:rPr lang="ru-RU" sz="2600" dirty="0" smtClean="0"/>
              <a:t>самоопределение</a:t>
            </a:r>
          </a:p>
          <a:p>
            <a:r>
              <a:rPr lang="ru-RU" sz="2600" dirty="0" smtClean="0"/>
              <a:t>Физическое </a:t>
            </a:r>
            <a:r>
              <a:rPr lang="ru-RU" sz="2600" dirty="0"/>
              <a:t>развитие и культура </a:t>
            </a:r>
            <a:r>
              <a:rPr lang="ru-RU" sz="2600" dirty="0" smtClean="0"/>
              <a:t>здоровья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8200" y="28570"/>
            <a:ext cx="10515600" cy="10545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800" b="1" dirty="0" smtClean="0"/>
              <a:t>Направления (задачи)</a:t>
            </a:r>
            <a:br>
              <a:rPr lang="ru-RU" sz="3800" b="1" dirty="0" smtClean="0"/>
            </a:br>
            <a:r>
              <a:rPr lang="ru-RU" sz="3800" b="1" dirty="0" smtClean="0"/>
              <a:t>для ближайшего рассмотрения</a:t>
            </a:r>
            <a:endParaRPr lang="ru-RU" sz="3800" b="1" dirty="0"/>
          </a:p>
        </p:txBody>
      </p:sp>
    </p:spTree>
    <p:extLst>
      <p:ext uri="{BB962C8B-B14F-4D97-AF65-F5344CB8AC3E}">
        <p14:creationId xmlns:p14="http://schemas.microsoft.com/office/powerpoint/2010/main" val="337026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327" y="662650"/>
            <a:ext cx="10951346" cy="55162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</a:t>
            </a:r>
          </a:p>
          <a:p>
            <a:pPr marL="0" indent="0">
              <a:buNone/>
            </a:pPr>
            <a:r>
              <a:rPr lang="ru-RU" smtClean="0"/>
              <a:t>Направление </a:t>
            </a:r>
            <a:r>
              <a:rPr lang="ru-RU" dirty="0"/>
              <a:t>развития воспитания </a:t>
            </a:r>
            <a:r>
              <a:rPr lang="ru-RU" dirty="0" smtClean="0"/>
              <a:t>– </a:t>
            </a:r>
            <a:r>
              <a:rPr lang="ru-RU" b="1" dirty="0" smtClean="0"/>
              <a:t>Развитие </a:t>
            </a:r>
            <a:r>
              <a:rPr lang="ru-RU" b="1" dirty="0"/>
              <a:t>социальных институтов воспитания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Расширение </a:t>
            </a:r>
            <a:r>
              <a:rPr lang="ru-RU" b="1" dirty="0"/>
              <a:t>воспитательных возможностей информационных ресурсов: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создание </a:t>
            </a:r>
            <a:r>
              <a:rPr lang="ru-RU" dirty="0"/>
              <a:t>условий для позитивного развития детей в информационной среде (интернет, кино, телевидение, книги, СМИ, в том числе радио и телевидение);</a:t>
            </a:r>
          </a:p>
          <a:p>
            <a:r>
              <a:rPr lang="ru-RU" dirty="0"/>
              <a:t>содействие популяризации традиционных российских культурных, нравственных и семейных ценностей в информационном пространстве;</a:t>
            </a:r>
          </a:p>
          <a:p>
            <a:r>
              <a:rPr lang="ru-RU" dirty="0"/>
              <a:t>применение разнообразных средств защиты детей от информации, причиняющей вред их здоровью и развитию при предоставлении доступа к </a:t>
            </a:r>
            <a:r>
              <a:rPr lang="ru-RU" dirty="0" err="1"/>
              <a:t>интернет-ресурсам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612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8579"/>
            <a:ext cx="10515600" cy="8255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Определения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524" y="708017"/>
            <a:ext cx="11382376" cy="5957887"/>
          </a:xfrm>
        </p:spPr>
        <p:txBody>
          <a:bodyPr>
            <a:normAutofit lnSpcReduction="1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Экспертиза</a:t>
            </a: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sz="2700" dirty="0" smtClean="0"/>
              <a:t>– исследование </a:t>
            </a:r>
            <a:r>
              <a:rPr lang="ru-RU" sz="2700" dirty="0" err="1" smtClean="0"/>
              <a:t>трудноформализуемой</a:t>
            </a:r>
            <a:r>
              <a:rPr lang="ru-RU" sz="2700" dirty="0" smtClean="0"/>
              <a:t> задачи, осуществляемое путем формирования мнений специалистов, компетентных в заданной области знаний (избранной теме)</a:t>
            </a:r>
          </a:p>
          <a:p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</a:t>
            </a: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sz="2700" dirty="0" smtClean="0"/>
              <a:t>– опытный  специалист, привлекаемый к экспертизе на основе компетентности в заданной области знаний</a:t>
            </a:r>
          </a:p>
          <a:p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Компетентность эксперта </a:t>
            </a:r>
            <a:r>
              <a:rPr lang="ru-RU" sz="2700" dirty="0"/>
              <a:t>– способность предоставить необходимую истинную информацию, работая индивидуально или в группе. Способность обеспечивается набором необходимых ключевых компетенций:</a:t>
            </a:r>
          </a:p>
          <a:p>
            <a:pPr lvl="1"/>
            <a:r>
              <a:rPr lang="ru-RU" sz="2600" dirty="0">
                <a:solidFill>
                  <a:srgbClr val="002060"/>
                </a:solidFill>
              </a:rPr>
              <a:t>профессиональный опыт</a:t>
            </a:r>
          </a:p>
          <a:p>
            <a:pPr lvl="1"/>
            <a:r>
              <a:rPr lang="ru-RU" sz="2600" dirty="0">
                <a:solidFill>
                  <a:srgbClr val="002060"/>
                </a:solidFill>
              </a:rPr>
              <a:t>навыки структурирования информации</a:t>
            </a:r>
          </a:p>
          <a:p>
            <a:pPr lvl="1"/>
            <a:r>
              <a:rPr lang="ru-RU" sz="2600" dirty="0">
                <a:solidFill>
                  <a:srgbClr val="002060"/>
                </a:solidFill>
              </a:rPr>
              <a:t>навыки конструктивной коммуникации</a:t>
            </a:r>
          </a:p>
          <a:p>
            <a:r>
              <a:rPr lang="ru-RU" sz="2700" dirty="0" smtClean="0"/>
              <a:t>Сетевое сообщество – группа людей, поддерживающих общение и ведущих совместную деятельность при помощи компьютерных сетевых средств (складывается из простых действий участников, обмена сообщениями между участниками и социальных сервисов)</a:t>
            </a:r>
          </a:p>
        </p:txBody>
      </p:sp>
    </p:spTree>
    <p:extLst>
      <p:ext uri="{BB962C8B-B14F-4D97-AF65-F5344CB8AC3E}">
        <p14:creationId xmlns:p14="http://schemas.microsoft.com/office/powerpoint/2010/main" val="10565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5"/>
            <a:ext cx="10515600" cy="8048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Экспертное сообщество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642938"/>
            <a:ext cx="11601450" cy="6215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Ключевая идея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Объединение</a:t>
            </a:r>
            <a:r>
              <a:rPr lang="en-US" dirty="0" smtClean="0"/>
              <a:t> (</a:t>
            </a:r>
            <a:r>
              <a:rPr lang="ru-RU" dirty="0" smtClean="0"/>
              <a:t>интеграция) экспертов в сообщество предполагает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профессиональных связей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самоорганизацию в группы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(распределенные группы),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объединение ресурсов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(опыта), </a:t>
            </a:r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профессиональный обмен опытом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профессиональное развитие</a:t>
            </a:r>
            <a:r>
              <a:rPr lang="ru-RU" dirty="0" smtClean="0"/>
              <a:t>, возможность получения оперативных комментариев  по определенной тематике путем опроса участников сообщества.</a:t>
            </a:r>
          </a:p>
          <a:p>
            <a:pPr marL="0" indent="0">
              <a:buNone/>
            </a:pPr>
            <a:endParaRPr lang="ru-RU" sz="1300" dirty="0" smtClean="0"/>
          </a:p>
          <a:p>
            <a:pPr marL="0" indent="0">
              <a:buNone/>
            </a:pPr>
            <a:r>
              <a:rPr lang="ru-RU" dirty="0" smtClean="0"/>
              <a:t>Возможность организации экспертизы на уровне </a:t>
            </a:r>
          </a:p>
          <a:p>
            <a:r>
              <a:rPr lang="ru-RU" dirty="0" smtClean="0"/>
              <a:t>ОО (узел сети)</a:t>
            </a:r>
          </a:p>
          <a:p>
            <a:r>
              <a:rPr lang="ru-RU" dirty="0" smtClean="0"/>
              <a:t>нескольких ОО (сектор сети)</a:t>
            </a:r>
          </a:p>
          <a:p>
            <a:r>
              <a:rPr lang="ru-RU" dirty="0" smtClean="0"/>
              <a:t>всей сети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08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72"/>
            <a:ext cx="10515600" cy="762000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Распределенные экспертные группы (РЭ группы)</a:t>
            </a:r>
            <a:endParaRPr lang="ru-RU" sz="3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811210"/>
            <a:ext cx="11744324" cy="6103942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ru-RU" sz="3100" dirty="0" smtClean="0"/>
              <a:t>В структуре региональной сети действуют 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РЭ группы по направлениям (задачам)</a:t>
            </a:r>
          </a:p>
          <a:p>
            <a:pPr>
              <a:spcBef>
                <a:spcPts val="1800"/>
              </a:spcBef>
            </a:pPr>
            <a:r>
              <a:rPr lang="ru-RU" sz="3100" dirty="0" smtClean="0"/>
              <a:t>РЭ группы создаются </a:t>
            </a: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время решения стоящей перед участниками региональной сети задачи</a:t>
            </a:r>
          </a:p>
          <a:p>
            <a:pPr>
              <a:spcBef>
                <a:spcPts val="1800"/>
              </a:spcBef>
            </a:pPr>
            <a:r>
              <a:rPr lang="ru-RU" sz="3100" dirty="0" smtClean="0"/>
              <a:t>РЭ группа </a:t>
            </a:r>
            <a:r>
              <a:rPr lang="ru-RU" sz="3200" dirty="0"/>
              <a:t>может быть образована как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отдельных (самостоятельных) экспертов</a:t>
            </a:r>
            <a:r>
              <a:rPr lang="ru-RU" sz="3200" dirty="0"/>
              <a:t> (педагогов), так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экспертных объединений</a:t>
            </a:r>
            <a:r>
              <a:rPr lang="ru-RU" sz="3200" dirty="0"/>
              <a:t>, существующих в ОО-участниках </a:t>
            </a:r>
            <a:r>
              <a:rPr lang="ru-RU" sz="3200" dirty="0" smtClean="0"/>
              <a:t>сети</a:t>
            </a:r>
          </a:p>
          <a:p>
            <a:pPr>
              <a:spcBef>
                <a:spcPts val="1800"/>
              </a:spcBef>
            </a:pPr>
            <a:r>
              <a:rPr lang="ru-RU" sz="3200" dirty="0" smtClean="0"/>
              <a:t>В каждой РЭ группе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выбирается/назначается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координатор/ведущий эксперт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/>
              <a:t>(на срок действия экспертной группы)</a:t>
            </a:r>
            <a:endParaRPr lang="ru-RU" sz="3100" dirty="0" smtClean="0"/>
          </a:p>
          <a:p>
            <a:pPr>
              <a:spcBef>
                <a:spcPts val="1800"/>
              </a:spcBef>
            </a:pPr>
            <a:r>
              <a:rPr lang="ru-RU" sz="3100" dirty="0" smtClean="0"/>
              <a:t>Координирует работу РЭ групп </a:t>
            </a: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Экспертный совет региональной сети ШИБЦ </a:t>
            </a:r>
            <a:endParaRPr lang="ru-RU" sz="3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0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72"/>
            <a:ext cx="10515600" cy="7620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Экспертный совет</a:t>
            </a:r>
            <a:endParaRPr lang="ru-RU" sz="3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854070"/>
            <a:ext cx="11744324" cy="4503742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экспертного совета является/ может быть сменным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/>
              <a:t>– представители РИБЦ, кураторы РЭ групп, представители ММС, сотрудники ИРО и др.</a:t>
            </a:r>
          </a:p>
          <a:p>
            <a:pPr>
              <a:spcBef>
                <a:spcPts val="1800"/>
              </a:spcBef>
            </a:pPr>
            <a:r>
              <a:rPr lang="ru-RU" sz="3200" dirty="0"/>
              <a:t>Экспертный совет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обеспечивает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/>
              <a:t>экспертизу </a:t>
            </a:r>
            <a:r>
              <a:rPr lang="ru-RU" sz="3200" dirty="0" smtClean="0"/>
              <a:t>материалов</a:t>
            </a:r>
            <a:r>
              <a:rPr lang="ru-RU" sz="3200" dirty="0"/>
              <a:t>, представленных участниками сети,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определяет (выбирает) инструментарий</a:t>
            </a:r>
            <a:r>
              <a:rPr lang="ru-RU" sz="3200" dirty="0"/>
              <a:t> и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процедуры проведения</a:t>
            </a:r>
            <a:r>
              <a:rPr lang="ru-RU" sz="3200" dirty="0"/>
              <a:t> экспертизы различного вида методических материалов, </a:t>
            </a:r>
            <a:r>
              <a:rPr lang="ru-RU" sz="3200" u="sng" dirty="0" smtClean="0"/>
              <a:t>идей сетевых образовательных </a:t>
            </a:r>
            <a:r>
              <a:rPr lang="ru-RU" sz="3200" u="sng" dirty="0"/>
              <a:t>событий и </a:t>
            </a:r>
            <a:r>
              <a:rPr lang="ru-RU" sz="3200" u="sng" dirty="0" smtClean="0"/>
              <a:t>др.</a:t>
            </a:r>
            <a:endParaRPr lang="ru-RU" sz="3100" dirty="0" smtClean="0"/>
          </a:p>
          <a:p>
            <a:pPr>
              <a:spcBef>
                <a:spcPts val="1800"/>
              </a:spcBef>
            </a:pPr>
            <a:endParaRPr lang="ru-RU" sz="3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buNone/>
            </a:pPr>
            <a:endParaRPr lang="ru-RU" sz="3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800"/>
              </a:spcBef>
            </a:pPr>
            <a:endParaRPr lang="ru-RU" sz="3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78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2964"/>
            <a:ext cx="10515600" cy="7620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Принцип формирования РЭ групп</a:t>
            </a:r>
            <a:endParaRPr lang="ru-RU" sz="3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674698"/>
            <a:ext cx="11744324" cy="4651904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3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Самоназначение</a:t>
            </a: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(самовыдвижение) экспертов</a:t>
            </a:r>
            <a:r>
              <a:rPr lang="ru-RU" sz="3100" dirty="0"/>
              <a:t>, а именно, эксперты сами проявляют инициативу, заявляясь на участие в группе для решения конкретной экспертной задачи</a:t>
            </a:r>
            <a:r>
              <a:rPr lang="ru-RU" sz="3100" dirty="0" smtClean="0"/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группе экспертов, которые сами выражают заинтересованность, повышает вероятность успешной работы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Возможный инструмент – опрос </a:t>
            </a:r>
            <a:r>
              <a:rPr lang="ru-RU" i="1" dirty="0" smtClean="0"/>
              <a:t>(объявляется направление (задача), предлагается заявиться на участие в РЭ группе). РИБЦ, исходя из заявок, определяет состав группы (? Возможно ограничение по количеству участников группы).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Выбор/назначение/самовыдвижение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координатора/ведущего эксперта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Возможный инструмент – …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31006" y="5573345"/>
            <a:ext cx="1132998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i="1" dirty="0"/>
              <a:t>Распределенные группы с большей долей вероятности будут производительны, если они будут включать участников, </a:t>
            </a:r>
            <a:r>
              <a:rPr lang="ru-RU" sz="2400" i="1" dirty="0">
                <a:solidFill>
                  <a:srgbClr val="002060"/>
                </a:solidFill>
              </a:rPr>
              <a:t>которые уже </a:t>
            </a:r>
            <a:r>
              <a:rPr lang="ru-RU" sz="2400" i="1" dirty="0" smtClean="0">
                <a:solidFill>
                  <a:srgbClr val="002060"/>
                </a:solidFill>
              </a:rPr>
              <a:t>знакомы, </a:t>
            </a:r>
            <a:r>
              <a:rPr lang="ru-RU" sz="2400" i="1" dirty="0"/>
              <a:t>за счет уже установленных отношений доверия и опыта совместной работы.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77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72"/>
            <a:ext cx="10515600" cy="7620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Коммуникация в РЭ группах</a:t>
            </a:r>
            <a:endParaRPr lang="ru-RU" sz="3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3" y="754058"/>
            <a:ext cx="11887200" cy="62611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900" b="1" dirty="0" smtClean="0"/>
              <a:t>Налаженная коммуникация – определяющий фактор успешной работы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ru-RU" dirty="0"/>
              <a:t>Для организации коммуникации в РЭ группах используется онлайн-ресурс совместного общения (портал, основанный на принципах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неформального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/>
              <a:t>сетевого </a:t>
            </a:r>
            <a:r>
              <a:rPr lang="ru-RU" dirty="0" smtClean="0"/>
              <a:t>общения – </a:t>
            </a:r>
            <a:r>
              <a:rPr lang="en-US" dirty="0" err="1"/>
              <a:t>ios</a:t>
            </a:r>
            <a:r>
              <a:rPr lang="ru-RU" dirty="0"/>
              <a:t>.</a:t>
            </a:r>
            <a:r>
              <a:rPr lang="en-US" dirty="0" err="1"/>
              <a:t>iro</a:t>
            </a:r>
            <a:r>
              <a:rPr lang="ru-RU" dirty="0"/>
              <a:t>.</a:t>
            </a:r>
            <a:r>
              <a:rPr lang="en-US" dirty="0" err="1"/>
              <a:t>yar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) </a:t>
            </a:r>
            <a:endParaRPr lang="ru-RU" dirty="0" smtClean="0"/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ru-RU" dirty="0"/>
              <a:t>Участники </a:t>
            </a:r>
            <a:r>
              <a:rPr lang="ru-RU" dirty="0" smtClean="0"/>
              <a:t>РЭ групп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инициируют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/>
              <a:t>на портале необходимые обсуждения, получают ответы на текущие вопросы, связанные с возникшими проблемами и трудностями (например, используя </a:t>
            </a:r>
            <a:r>
              <a:rPr lang="ru-RU" dirty="0" smtClean="0"/>
              <a:t>инструменты </a:t>
            </a:r>
            <a:r>
              <a:rPr lang="ru-RU" dirty="0"/>
              <a:t>тематического закрытого </a:t>
            </a:r>
            <a:r>
              <a:rPr lang="ru-RU" dirty="0" smtClean="0"/>
              <a:t>форума, электронной почты (возможно внутренней) или онлайн-сервиса).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ru-RU" dirty="0"/>
              <a:t>В целях организации эффективной коммуникации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может/должен 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разработан регламент</a:t>
            </a:r>
          </a:p>
        </p:txBody>
      </p:sp>
    </p:spTree>
    <p:extLst>
      <p:ext uri="{BB962C8B-B14F-4D97-AF65-F5344CB8AC3E}">
        <p14:creationId xmlns:p14="http://schemas.microsoft.com/office/powerpoint/2010/main" val="33201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72"/>
            <a:ext cx="10515600" cy="7620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>
                <a:solidFill>
                  <a:srgbClr val="002060"/>
                </a:solidFill>
              </a:rPr>
              <a:t>? </a:t>
            </a:r>
            <a:r>
              <a:rPr lang="ru-RU" sz="3800" b="1" dirty="0" smtClean="0"/>
              <a:t>О регламенте</a:t>
            </a:r>
            <a:endParaRPr lang="ru-RU" sz="3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3" y="754058"/>
            <a:ext cx="11887200" cy="626110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</a:t>
            </a:r>
            <a:r>
              <a:rPr lang="ru-RU" dirty="0" smtClean="0"/>
              <a:t>, 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ru-RU" dirty="0" smtClean="0"/>
              <a:t>Описываются правила, в соответствии с которыми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должны быть доступны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координаторы и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РЭ группы (в определенное время (интервал времени) </a:t>
            </a:r>
            <a:r>
              <a:rPr lang="ru-RU" dirty="0"/>
              <a:t>быть доступными по скайпу </a:t>
            </a:r>
            <a:r>
              <a:rPr lang="ru-RU" dirty="0" smtClean="0"/>
              <a:t>/ или быть доступными по электронной почте и др.)</a:t>
            </a:r>
            <a:r>
              <a:rPr lang="ru-RU" dirty="0"/>
              <a:t> для быстрого решения текущих вопросов</a:t>
            </a:r>
            <a:endParaRPr lang="ru-RU" dirty="0" smtClean="0"/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ru-RU" dirty="0"/>
              <a:t>Описываются </a:t>
            </a:r>
            <a:r>
              <a:rPr lang="ru-RU" dirty="0" smtClean="0"/>
              <a:t>правила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реагирования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координаторов РЭ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 </a:t>
            </a:r>
            <a:r>
              <a:rPr lang="ru-RU" dirty="0" smtClean="0"/>
              <a:t>(например</a:t>
            </a:r>
            <a:r>
              <a:rPr lang="ru-RU" dirty="0"/>
              <a:t>, кто и какое письмо должен получить, </a:t>
            </a:r>
            <a:r>
              <a:rPr lang="ru-RU" dirty="0" smtClean="0"/>
              <a:t>сколько </a:t>
            </a:r>
            <a:r>
              <a:rPr lang="ru-RU" dirty="0"/>
              <a:t>времени положено на ответ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57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893" y="825082"/>
            <a:ext cx="11744324" cy="5646737"/>
          </a:xfrm>
        </p:spPr>
        <p:txBody>
          <a:bodyPr>
            <a:normAutofit/>
          </a:bodyPr>
          <a:lstStyle/>
          <a:p>
            <a:r>
              <a:rPr lang="ru-RU" dirty="0" smtClean="0"/>
              <a:t>Координаторы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могут/должны</a:t>
            </a:r>
            <a:r>
              <a:rPr lang="ru-RU" dirty="0" smtClean="0"/>
              <a:t> </a:t>
            </a:r>
            <a:r>
              <a:rPr lang="ru-RU" dirty="0"/>
              <a:t>назначать и вести экспертные </a:t>
            </a:r>
            <a:r>
              <a:rPr lang="ru-RU" dirty="0" smtClean="0"/>
              <a:t>совещания. </a:t>
            </a: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Назначение совещаний синхронизирует темп обсуждений для всех участников группы, чтобы работа не оказалась рассогласованной</a:t>
            </a:r>
            <a:endParaRPr lang="ru-RU" dirty="0" smtClean="0"/>
          </a:p>
          <a:p>
            <a:r>
              <a:rPr lang="ru-RU" dirty="0" smtClean="0"/>
              <a:t>Координаторы должны постоянно </a:t>
            </a:r>
            <a:r>
              <a:rPr lang="ru-RU" dirty="0"/>
              <a:t>оценивать качество коммуникации в группе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этого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координаторы кроме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своей оценки должны регулярно получать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оценку участников группы</a:t>
            </a:r>
          </a:p>
          <a:p>
            <a:r>
              <a:rPr lang="ru-RU" dirty="0" smtClean="0"/>
              <a:t>Координаторы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могут/должны</a:t>
            </a:r>
            <a:r>
              <a:rPr lang="ru-RU" dirty="0" smtClean="0"/>
              <a:t> </a:t>
            </a:r>
            <a:r>
              <a:rPr lang="ru-RU" dirty="0"/>
              <a:t>отслеживать </a:t>
            </a:r>
            <a:r>
              <a:rPr lang="ru-RU" dirty="0" smtClean="0"/>
              <a:t>промежуточные </a:t>
            </a:r>
            <a:r>
              <a:rPr lang="ru-RU" dirty="0"/>
              <a:t>результаты и идеи, возникающие в ходе обсуждения от всех участников </a:t>
            </a:r>
            <a:r>
              <a:rPr lang="ru-RU" dirty="0" smtClean="0"/>
              <a:t>группы. Взаимодействуют с Экспертным советом.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8200" y="28572"/>
            <a:ext cx="10515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800" b="1" dirty="0" smtClean="0"/>
              <a:t>Работа координаторов в РЭ группах</a:t>
            </a:r>
            <a:endParaRPr lang="ru-RU" sz="3800" b="1" dirty="0"/>
          </a:p>
        </p:txBody>
      </p:sp>
    </p:spTree>
    <p:extLst>
      <p:ext uri="{BB962C8B-B14F-4D97-AF65-F5344CB8AC3E}">
        <p14:creationId xmlns:p14="http://schemas.microsoft.com/office/powerpoint/2010/main" val="363482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661</Words>
  <Application>Microsoft Office PowerPoint</Application>
  <PresentationFormat>Широкоэкранный</PresentationFormat>
  <Paragraphs>76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О принципах создания  экспертного сообщества региональной сети ШИБЦ</vt:lpstr>
      <vt:lpstr>Определения</vt:lpstr>
      <vt:lpstr>Экспертное сообщество</vt:lpstr>
      <vt:lpstr>Распределенные экспертные группы (РЭ группы)</vt:lpstr>
      <vt:lpstr>Экспертный совет</vt:lpstr>
      <vt:lpstr>Принцип формирования РЭ групп</vt:lpstr>
      <vt:lpstr>Коммуникация в РЭ группах</vt:lpstr>
      <vt:lpstr>? О регламенте</vt:lpstr>
      <vt:lpstr>Презентация PowerPoint</vt:lpstr>
      <vt:lpstr>Возможные технологические средства обеспечения коммуникации</vt:lpstr>
      <vt:lpstr>Презентация PowerPoint</vt:lpstr>
      <vt:lpstr>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</dc:creator>
  <cp:lastModifiedBy>Георгий</cp:lastModifiedBy>
  <cp:revision>99</cp:revision>
  <dcterms:created xsi:type="dcterms:W3CDTF">2017-03-26T15:20:55Z</dcterms:created>
  <dcterms:modified xsi:type="dcterms:W3CDTF">2017-04-23T18:48:02Z</dcterms:modified>
</cp:coreProperties>
</file>