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9" r:id="rId3"/>
    <p:sldId id="258" r:id="rId4"/>
    <p:sldId id="261" r:id="rId5"/>
    <p:sldId id="262" r:id="rId6"/>
    <p:sldId id="265" r:id="rId7"/>
    <p:sldId id="270" r:id="rId8"/>
    <p:sldId id="267" r:id="rId9"/>
    <p:sldId id="269" r:id="rId10"/>
    <p:sldId id="268" r:id="rId11"/>
    <p:sldId id="271" r:id="rId12"/>
    <p:sldId id="264" r:id="rId13"/>
    <p:sldId id="26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D36"/>
    <a:srgbClr val="B25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4571" autoAdjust="0"/>
  </p:normalViewPr>
  <p:slideViewPr>
    <p:cSldViewPr snapToGrid="0">
      <p:cViewPr>
        <p:scale>
          <a:sx n="90" d="100"/>
          <a:sy n="90" d="100"/>
        </p:scale>
        <p:origin x="-1194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04B0B-9D24-4624-A5B5-69BD72F9122D}" type="datetimeFigureOut">
              <a:rPr lang="ru-RU" smtClean="0"/>
              <a:t>24.04.2017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A5347-10E6-4DDB-AB9C-2F7AB57C08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299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dirty="0" smtClean="0"/>
              <a:t>антропологическая ось – понимание себя в образовании, своих возможностей, качеств, которые формируются и развиваются посредством реализации индивидуальной программы.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инфраструктурная ось – анализ множества образовательных предложений с точки зрения </a:t>
            </a:r>
            <a:r>
              <a:rPr lang="ru-RU" dirty="0" err="1" smtClean="0"/>
              <a:t>ресурсности</a:t>
            </a:r>
            <a:r>
              <a:rPr lang="ru-RU" dirty="0" smtClean="0"/>
              <a:t> для реализации конкретной индивидуальной образовательной программы </a:t>
            </a:r>
            <a:r>
              <a:rPr lang="ru-RU" dirty="0" err="1" smtClean="0"/>
              <a:t>тьюторанта</a:t>
            </a:r>
            <a:r>
              <a:rPr lang="ru-RU" dirty="0" smtClean="0"/>
              <a:t>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предметная ось – указывает на направленность работы </a:t>
            </a:r>
            <a:r>
              <a:rPr lang="ru-RU" dirty="0" err="1" smtClean="0"/>
              <a:t>тьютора</a:t>
            </a:r>
            <a:r>
              <a:rPr lang="ru-RU" dirty="0" smtClean="0"/>
              <a:t> с предметным материалом, выбираемым </a:t>
            </a:r>
            <a:r>
              <a:rPr lang="ru-RU" dirty="0" err="1" smtClean="0"/>
              <a:t>тьюторантом</a:t>
            </a:r>
            <a:r>
              <a:rPr lang="ru-RU" dirty="0" smtClean="0"/>
              <a:t>, и обеспечивает расширение границ конкретного предметного знания;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A5347-10E6-4DDB-AB9C-2F7AB57C082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880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16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2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15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702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3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16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73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2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8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4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24.04.2017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72" y="195401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628085"/>
            <a:ext cx="9144000" cy="2387600"/>
          </a:xfrm>
        </p:spPr>
        <p:txBody>
          <a:bodyPr>
            <a:normAutofit/>
          </a:bodyPr>
          <a:lstStyle/>
          <a:p>
            <a:pPr lvl="0"/>
            <a:r>
              <a:rPr lang="ru-RU" sz="3200" dirty="0"/>
              <a:t>«</a:t>
            </a:r>
            <a:r>
              <a:rPr lang="ru-RU" sz="3200" dirty="0" err="1"/>
              <a:t>Тьюторское</a:t>
            </a:r>
            <a:r>
              <a:rPr lang="ru-RU" sz="3200" dirty="0"/>
              <a:t> сопровождение профессионального развития педагога как способ повышения качества преподавания в условиях введения ФГОС» </a:t>
            </a:r>
            <a:endParaRPr lang="ru-RU" sz="32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4378214"/>
            <a:ext cx="9144000" cy="1655762"/>
          </a:xfrm>
        </p:spPr>
        <p:txBody>
          <a:bodyPr/>
          <a:lstStyle/>
          <a:p>
            <a:r>
              <a:rPr lang="ru-RU" dirty="0" smtClean="0"/>
              <a:t>©Тихомирова Ольга Вячеславовна, </a:t>
            </a:r>
            <a:r>
              <a:rPr lang="ru-RU" dirty="0" err="1" smtClean="0"/>
              <a:t>к.п.н</a:t>
            </a:r>
            <a:r>
              <a:rPr lang="ru-RU" dirty="0" smtClean="0"/>
              <a:t>,</a:t>
            </a:r>
          </a:p>
          <a:p>
            <a:r>
              <a:rPr lang="ru-RU" dirty="0" smtClean="0"/>
              <a:t>заведующий кафедрой начального образования</a:t>
            </a:r>
          </a:p>
          <a:p>
            <a:r>
              <a:rPr lang="ru-RU" dirty="0" smtClean="0"/>
              <a:t>2017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8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1" y="1129029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Наши ресурсы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11572"/>
            <a:ext cx="10515600" cy="3965391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Методика определения «точек роста» и конструирования ИОМ</a:t>
            </a:r>
          </a:p>
          <a:p>
            <a:r>
              <a:rPr lang="ru-RU" dirty="0" smtClean="0"/>
              <a:t>ППК «Модернизация содержания и технологий НОО», «Актуальные вопросы образования», </a:t>
            </a:r>
            <a:r>
              <a:rPr lang="ru-RU" b="1" dirty="0" smtClean="0"/>
              <a:t>«</a:t>
            </a:r>
            <a:r>
              <a:rPr lang="ru-RU" dirty="0" smtClean="0"/>
              <a:t>Развитие </a:t>
            </a:r>
            <a:r>
              <a:rPr lang="ru-RU" dirty="0"/>
              <a:t>метапредметных компетенций педагогов, работающих с талантливыми детьми</a:t>
            </a:r>
            <a:r>
              <a:rPr lang="ru-RU" dirty="0" smtClean="0"/>
              <a:t>», «</a:t>
            </a:r>
            <a:r>
              <a:rPr lang="ru-RU" dirty="0" err="1" smtClean="0"/>
              <a:t>Тьюторское</a:t>
            </a:r>
            <a:r>
              <a:rPr lang="ru-RU" dirty="0" smtClean="0"/>
              <a:t> сопровождение профессионального развития педагога»</a:t>
            </a:r>
            <a:endParaRPr lang="ru-RU" dirty="0"/>
          </a:p>
          <a:p>
            <a:r>
              <a:rPr lang="ru-RU" dirty="0" smtClean="0"/>
              <a:t>РИП </a:t>
            </a:r>
            <a:r>
              <a:rPr lang="ru-RU" dirty="0"/>
              <a:t>«</a:t>
            </a:r>
            <a:r>
              <a:rPr lang="ru-RU" dirty="0" err="1"/>
              <a:t>Тьюторское</a:t>
            </a:r>
            <a:r>
              <a:rPr lang="ru-RU" dirty="0"/>
              <a:t> сопровождение профессионального развития учителя начальной школы как способ реализации непрерывного дополнительного профессионального образования педагогов»</a:t>
            </a:r>
          </a:p>
          <a:p>
            <a:r>
              <a:rPr lang="ru-RU" dirty="0" smtClean="0"/>
              <a:t>РИП «Технология создания профессиональных обучающихся сообществ при переходе школы в эффективный режим работы»</a:t>
            </a:r>
          </a:p>
          <a:p>
            <a:r>
              <a:rPr lang="ru-RU" smtClean="0"/>
              <a:t>Международное совместное </a:t>
            </a:r>
            <a:r>
              <a:rPr lang="ru-RU" dirty="0" smtClean="0"/>
              <a:t>научное исследование влияния деятельности ПОС на качество образования школьников (ИРО – Университет г. </a:t>
            </a:r>
            <a:r>
              <a:rPr lang="ru-RU" dirty="0" err="1" smtClean="0"/>
              <a:t>Кассель</a:t>
            </a:r>
            <a:r>
              <a:rPr lang="ru-RU" dirty="0" smtClean="0"/>
              <a:t>, ФРГ)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503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4402" y="2823436"/>
            <a:ext cx="7307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rgbClr val="A52D36"/>
                </a:solidFill>
              </a:rPr>
              <a:t>Благодарю за </a:t>
            </a:r>
            <a:r>
              <a:rPr lang="ru-RU" sz="5400" dirty="0" smtClean="0">
                <a:solidFill>
                  <a:srgbClr val="A52D36"/>
                </a:solidFill>
              </a:rPr>
              <a:t>внимание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46204" y="4330534"/>
            <a:ext cx="4699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ovtikhomirova@yandex.ru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8263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234" y="914399"/>
            <a:ext cx="8972550" cy="51609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252" y="3428808"/>
            <a:ext cx="329668" cy="32067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032" y="3610363"/>
            <a:ext cx="313984" cy="30542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2924" y="3436950"/>
            <a:ext cx="313984" cy="30542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059" y="4507144"/>
            <a:ext cx="287860" cy="28000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027" y="4572863"/>
            <a:ext cx="248064" cy="24129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8011" y="4545854"/>
            <a:ext cx="248064" cy="2412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919" y="4083476"/>
            <a:ext cx="248064" cy="24129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626" y="4942390"/>
            <a:ext cx="248064" cy="24129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733" y="4257602"/>
            <a:ext cx="226278" cy="220107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345" y="4666503"/>
            <a:ext cx="248064" cy="24129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8892" y="4944918"/>
            <a:ext cx="248064" cy="241299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908" y="4952838"/>
            <a:ext cx="248064" cy="241299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8487" y="2916495"/>
            <a:ext cx="248064" cy="241299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243" y="3157794"/>
            <a:ext cx="248064" cy="241299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8011" y="2489316"/>
            <a:ext cx="248064" cy="241299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852" y="3072808"/>
            <a:ext cx="251971" cy="245099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028" y="3468496"/>
            <a:ext cx="248064" cy="241299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9289" y="3925570"/>
            <a:ext cx="232754" cy="226407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117" y="3797474"/>
            <a:ext cx="205974" cy="200357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682" y="3382350"/>
            <a:ext cx="234407" cy="228014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712" y="3616643"/>
            <a:ext cx="156222" cy="15196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26872" y="1322209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/>
              <a:t>Контактная информация:</a:t>
            </a:r>
          </a:p>
          <a:p>
            <a:r>
              <a:rPr lang="ru-RU" sz="2000" dirty="0"/>
              <a:t>Россия г. Ярославль, ул. Богдановича, 16 </a:t>
            </a:r>
          </a:p>
          <a:p>
            <a:r>
              <a:rPr lang="ru-RU" sz="2000" dirty="0"/>
              <a:t>Тел.: +7 (4852) 21-06-83 </a:t>
            </a:r>
          </a:p>
          <a:p>
            <a:r>
              <a:rPr lang="ru-RU" sz="2000" dirty="0"/>
              <a:t>Сайт: www.iro.yar.ru</a:t>
            </a:r>
          </a:p>
          <a:p>
            <a:r>
              <a:rPr lang="ru-RU" sz="2000" dirty="0"/>
              <a:t>E-</a:t>
            </a:r>
            <a:r>
              <a:rPr lang="ru-RU" sz="2000" dirty="0" err="1"/>
              <a:t>mail</a:t>
            </a:r>
            <a:r>
              <a:rPr lang="ru-RU" sz="2000" dirty="0"/>
              <a:t>: rcnit@iro.yar.ru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7" y="115612"/>
            <a:ext cx="1117697" cy="1087214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1363234" y="379497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A52D36"/>
                </a:solidFill>
              </a:rPr>
              <a:t>Образование без границ</a:t>
            </a:r>
            <a:endParaRPr lang="ru-RU" dirty="0">
              <a:solidFill>
                <a:srgbClr val="A52D36"/>
              </a:solidFill>
            </a:endParaRPr>
          </a:p>
        </p:txBody>
      </p:sp>
      <p:sp>
        <p:nvSpPr>
          <p:cNvPr id="38" name="Полилиния 37"/>
          <p:cNvSpPr/>
          <p:nvPr/>
        </p:nvSpPr>
        <p:spPr>
          <a:xfrm>
            <a:off x="1280162" y="423948"/>
            <a:ext cx="7876390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048000" y="1524000"/>
            <a:ext cx="6096000" cy="3810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35436" y="4507144"/>
            <a:ext cx="670642" cy="394495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622" y="4634867"/>
            <a:ext cx="248064" cy="24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68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Тьютор (позиционно) –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ru-RU" dirty="0"/>
              <a:t>это тот, кто организует условия для конструирования и реализации индивидуальной образовательной траектории обучающегося</a:t>
            </a:r>
          </a:p>
          <a:p>
            <a:pPr marL="0" indent="0">
              <a:buFont typeface="Arial" charset="0"/>
              <a:buNone/>
            </a:pPr>
            <a:r>
              <a:rPr lang="ru-RU" dirty="0"/>
              <a:t>Тьютор «сопровождает построение человеком индивидуальной образовательной программы в открытом образовании</a:t>
            </a:r>
            <a:r>
              <a:rPr lang="ru-RU" dirty="0" smtClean="0"/>
              <a:t>»</a:t>
            </a:r>
          </a:p>
          <a:p>
            <a:pPr marL="0" indent="0" algn="r">
              <a:buFont typeface="Arial" charset="0"/>
              <a:buNone/>
            </a:pPr>
            <a:r>
              <a:rPr lang="ru-RU" i="1" dirty="0" err="1" smtClean="0"/>
              <a:t>Т.М.Ковалева</a:t>
            </a:r>
            <a:endParaRPr lang="ru-RU" i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1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79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err="1"/>
              <a:t>Тьюторское</a:t>
            </a:r>
            <a:r>
              <a:rPr lang="ru-RU" sz="3600" dirty="0"/>
              <a:t> сопровождение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dirty="0"/>
              <a:t>Что это?</a:t>
            </a:r>
          </a:p>
          <a:p>
            <a:pPr marL="0" indent="0">
              <a:buNone/>
              <a:defRPr/>
            </a:pPr>
            <a:r>
              <a:rPr lang="ru-RU" dirty="0"/>
              <a:t>деятельность, обеспечивающая создание условий для принятия обучающимся оптимальных решений в различных ситуациях образовательного выбора</a:t>
            </a:r>
          </a:p>
          <a:p>
            <a:pPr>
              <a:defRPr/>
            </a:pPr>
            <a:r>
              <a:rPr lang="ru-RU" dirty="0"/>
              <a:t>Зачем?</a:t>
            </a:r>
          </a:p>
          <a:p>
            <a:pPr marL="0" indent="0">
              <a:buNone/>
              <a:defRPr/>
            </a:pPr>
            <a:r>
              <a:rPr lang="ru-RU" dirty="0"/>
              <a:t>Самостоятельность, как один из важнейших результатов образования, и самостоятельная деятельность обучающихся, позволяющая достичь этого желаемого результата</a:t>
            </a:r>
          </a:p>
          <a:p>
            <a:pPr>
              <a:defRPr/>
            </a:pPr>
            <a:r>
              <a:rPr lang="ru-RU" dirty="0"/>
              <a:t>Как?</a:t>
            </a:r>
          </a:p>
          <a:p>
            <a:pPr marL="0" indent="0">
              <a:buNone/>
              <a:defRPr/>
            </a:pPr>
            <a:r>
              <a:rPr lang="ru-RU" dirty="0"/>
              <a:t>Создание ресурсов: информационных, социально-экономических, антропологических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9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1" y="1129029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 err="1"/>
              <a:t>Тьюторское</a:t>
            </a:r>
            <a:r>
              <a:rPr lang="ru-RU" sz="3600" dirty="0"/>
              <a:t> сопровождение профессионального развития педагога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921225"/>
            <a:ext cx="10515600" cy="325573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компонент процесса профессионального роста педагога, предполагающий со-участие </a:t>
            </a:r>
            <a:r>
              <a:rPr lang="ru-RU" dirty="0" err="1" smtClean="0"/>
              <a:t>тьютора</a:t>
            </a:r>
            <a:r>
              <a:rPr lang="ru-RU" dirty="0" smtClean="0"/>
              <a:t> </a:t>
            </a:r>
            <a:r>
              <a:rPr lang="ru-RU" dirty="0"/>
              <a:t>в его индивидуальном развитии за счет стимулирования потребности в саморазвитии, позволяющей </a:t>
            </a:r>
            <a:r>
              <a:rPr lang="ru-RU" b="1" dirty="0"/>
              <a:t>самостоятельно </a:t>
            </a:r>
            <a:r>
              <a:rPr lang="ru-RU" dirty="0"/>
              <a:t>решать актуальные задачи деятельности с опорой на собственные ресурсы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29029"/>
            <a:ext cx="10620121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Пространство </a:t>
            </a:r>
            <a:r>
              <a:rPr lang="ru-RU" sz="3600" dirty="0" err="1"/>
              <a:t>тьюторской</a:t>
            </a:r>
            <a:r>
              <a:rPr lang="ru-RU" sz="3600" dirty="0"/>
              <a:t> деятельности относительно образовательных </a:t>
            </a:r>
            <a:r>
              <a:rPr lang="ru-RU" sz="3600" dirty="0" smtClean="0"/>
              <a:t>ресурсов ДПО</a:t>
            </a:r>
            <a:endParaRPr lang="ru-RU" sz="36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6096001" y="4898941"/>
            <a:ext cx="2905124" cy="684346"/>
          </a:xfrm>
          <a:prstGeom prst="straightConnector1">
            <a:avLst/>
          </a:prstGeom>
          <a:ln w="57150">
            <a:solidFill>
              <a:srgbClr val="B25A4C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 flipV="1">
            <a:off x="6077233" y="3551274"/>
            <a:ext cx="13462" cy="1354102"/>
          </a:xfrm>
          <a:prstGeom prst="straightConnector1">
            <a:avLst/>
          </a:prstGeom>
          <a:ln w="57150">
            <a:solidFill>
              <a:srgbClr val="B25A4C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3222011" y="4888731"/>
            <a:ext cx="2841762" cy="694556"/>
          </a:xfrm>
          <a:prstGeom prst="straightConnector1">
            <a:avLst/>
          </a:prstGeom>
          <a:ln w="57150">
            <a:solidFill>
              <a:srgbClr val="B25A4C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600826" y="4704065"/>
            <a:ext cx="246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A52D36"/>
                </a:solidFill>
              </a:rPr>
              <a:t>Антропологическая ось</a:t>
            </a:r>
            <a:endParaRPr lang="ru-RU" dirty="0">
              <a:solidFill>
                <a:srgbClr val="A52D3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2892" y="3796189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A52D36"/>
                </a:solidFill>
              </a:rPr>
              <a:t>Инфраструктурная ось</a:t>
            </a:r>
            <a:endParaRPr lang="ru-RU" dirty="0">
              <a:solidFill>
                <a:srgbClr val="A52D36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23692" y="4756719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A52D36"/>
                </a:solidFill>
              </a:rPr>
              <a:t>«Предметная» ось</a:t>
            </a:r>
            <a:endParaRPr lang="ru-RU" dirty="0">
              <a:solidFill>
                <a:srgbClr val="A52D36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067800" y="4234350"/>
            <a:ext cx="2864810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Работа с </a:t>
            </a:r>
          </a:p>
          <a:p>
            <a:pPr algn="ctr"/>
            <a:r>
              <a:rPr lang="ru-RU" sz="2400" dirty="0" smtClean="0"/>
              <a:t>«точками роста»:</a:t>
            </a:r>
          </a:p>
          <a:p>
            <a:pPr algn="ctr"/>
            <a:r>
              <a:rPr lang="ru-RU" sz="2400" dirty="0" smtClean="0"/>
              <a:t>ИП профессионального развития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104707" y="2341050"/>
            <a:ext cx="6198781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Конструирование и сопровождение ИОМ педагога: единое образовательное пространство реализации ППК</a:t>
            </a:r>
            <a:endParaRPr lang="ru-RU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735987" y="3787223"/>
            <a:ext cx="2486024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Сопровождение педагогической деятельности: совместное проектирование, ПОС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7177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 animBg="1"/>
      <p:bldP spid="26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Профессиональное обучающееся сообщество учителей как образовательный ресурс </a:t>
            </a:r>
            <a:endParaRPr lang="ru-RU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56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1" y="1129029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Понятие ПОС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66753"/>
            <a:ext cx="10515600" cy="37102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Профессиональные обучающееся </a:t>
            </a:r>
            <a:r>
              <a:rPr lang="ru-RU" dirty="0" smtClean="0"/>
              <a:t>сообщества (</a:t>
            </a:r>
            <a:r>
              <a:rPr lang="ru-RU" dirty="0" err="1"/>
              <a:t>professional</a:t>
            </a:r>
            <a:r>
              <a:rPr lang="ru-RU" dirty="0"/>
              <a:t> </a:t>
            </a:r>
            <a:r>
              <a:rPr lang="ru-RU" dirty="0" err="1"/>
              <a:t>learning</a:t>
            </a:r>
            <a:r>
              <a:rPr lang="ru-RU" dirty="0"/>
              <a:t> </a:t>
            </a:r>
            <a:r>
              <a:rPr lang="ru-RU" dirty="0" err="1"/>
              <a:t>communities</a:t>
            </a:r>
            <a:r>
              <a:rPr lang="ru-RU" dirty="0"/>
              <a:t>) педагогов – рабочие группы педагогов с целью совместного планирования и анализа педагогической деятельности и учебного </a:t>
            </a:r>
            <a:r>
              <a:rPr lang="ru-RU" dirty="0" smtClean="0"/>
              <a:t>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221195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1" y="1129029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Возникновение ПОС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66753"/>
            <a:ext cx="10515600" cy="3710210"/>
          </a:xfrm>
        </p:spPr>
        <p:txBody>
          <a:bodyPr>
            <a:normAutofit/>
          </a:bodyPr>
          <a:lstStyle/>
          <a:p>
            <a:r>
              <a:rPr lang="ru-RU" dirty="0" smtClean="0"/>
              <a:t>Выявление </a:t>
            </a:r>
            <a:r>
              <a:rPr lang="ru-RU" dirty="0"/>
              <a:t>типичных затруднений учащихся школы (анализ образовательных результатов)</a:t>
            </a:r>
          </a:p>
          <a:p>
            <a:r>
              <a:rPr lang="ru-RU" dirty="0"/>
              <a:t>Выбор эффективных педагогических стратегий (технологий) </a:t>
            </a:r>
          </a:p>
          <a:p>
            <a:r>
              <a:rPr lang="ru-RU" dirty="0"/>
              <a:t>Выявление «профессиональных дефицитов педагогов»</a:t>
            </a:r>
          </a:p>
          <a:p>
            <a:r>
              <a:rPr lang="ru-RU" dirty="0"/>
              <a:t>Организация работы по </a:t>
            </a:r>
            <a:r>
              <a:rPr lang="ru-RU" dirty="0" err="1"/>
              <a:t>взаимообучению</a:t>
            </a:r>
            <a:r>
              <a:rPr lang="ru-RU" dirty="0"/>
              <a:t> и взаимообмену </a:t>
            </a:r>
            <a:r>
              <a:rPr lang="ru-RU" dirty="0" smtClean="0"/>
              <a:t>практикой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656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2865" y="852582"/>
            <a:ext cx="7549115" cy="738767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Например</a:t>
            </a:r>
            <a:endParaRPr lang="ru-RU" sz="3600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154468"/>
              </p:ext>
            </p:extLst>
          </p:nvPr>
        </p:nvGraphicFramePr>
        <p:xfrm>
          <a:off x="413964" y="1735234"/>
          <a:ext cx="11364072" cy="393192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3788024"/>
                <a:gridCol w="3788024"/>
                <a:gridCol w="3788024"/>
              </a:tblGrid>
              <a:tr h="66729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Выявленные затруднения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Причины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Педагогические</a:t>
                      </a:r>
                      <a:r>
                        <a:rPr lang="ru-RU" sz="2000" baseline="0" dirty="0" smtClean="0"/>
                        <a:t> с</a:t>
                      </a:r>
                      <a:r>
                        <a:rPr lang="ru-RU" sz="2000" dirty="0" smtClean="0"/>
                        <a:t>тратегии (технологии)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768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Не сформирована устойчивая система знаний</a:t>
                      </a:r>
                      <a:r>
                        <a:rPr lang="ru-RU" sz="2000" baseline="0" dirty="0" smtClean="0"/>
                        <a:t> и учебных действий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Низкая</a:t>
                      </a:r>
                      <a:r>
                        <a:rPr lang="ru-RU" sz="2000" baseline="0" dirty="0" smtClean="0"/>
                        <a:t> учебная мотивация (нежелание учиться)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aseline="0" dirty="0" smtClean="0"/>
                        <a:t>Низкий уровень сформированности деятельности</a:t>
                      </a:r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Формирующее оценивание</a:t>
                      </a:r>
                    </a:p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Образовательная со-</a:t>
                      </a:r>
                      <a:r>
                        <a:rPr lang="ru-RU" sz="2000" dirty="0" err="1" smtClean="0"/>
                        <a:t>бытийность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768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Низкий</a:t>
                      </a:r>
                      <a:r>
                        <a:rPr lang="ru-RU" sz="2000" baseline="0" dirty="0" smtClean="0"/>
                        <a:t> уровень выполнения текстовых задач по математике</a:t>
                      </a:r>
                    </a:p>
                    <a:p>
                      <a:endParaRPr lang="ru-RU" sz="2000" baseline="0" dirty="0" smtClean="0"/>
                    </a:p>
                    <a:p>
                      <a:r>
                        <a:rPr lang="ru-RU" sz="2000" baseline="0" dirty="0" smtClean="0"/>
                        <a:t>Низкий уровень написания сочинении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Низкий уровень владения навыками смыслового</a:t>
                      </a:r>
                      <a:r>
                        <a:rPr lang="ru-RU" sz="2000" baseline="0" dirty="0" smtClean="0"/>
                        <a:t> чтения</a:t>
                      </a:r>
                      <a:endParaRPr lang="ru-RU" sz="2000" dirty="0" smtClean="0"/>
                    </a:p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Стратегии смыслового чтения 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37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526</Words>
  <Application>Microsoft Office PowerPoint</Application>
  <PresentationFormat>Произвольный</PresentationFormat>
  <Paragraphs>76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1_Тема Office</vt:lpstr>
      <vt:lpstr>2_Тема Office</vt:lpstr>
      <vt:lpstr>«Тьюторское сопровождение профессионального развития педагога как способ повышения качества преподавания в условиях введения ФГОС» </vt:lpstr>
      <vt:lpstr>Тьютор (позиционно) – </vt:lpstr>
      <vt:lpstr>Тьюторское сопровождение</vt:lpstr>
      <vt:lpstr>Тьюторское сопровождение профессионального развития педагога</vt:lpstr>
      <vt:lpstr>Пространство тьюторской деятельности относительно образовательных ресурсов ДПО</vt:lpstr>
      <vt:lpstr>Профессиональное обучающееся сообщество учителей как образовательный ресурс </vt:lpstr>
      <vt:lpstr>Понятие ПОС</vt:lpstr>
      <vt:lpstr>Возникновение ПОС</vt:lpstr>
      <vt:lpstr>Например</vt:lpstr>
      <vt:lpstr>Наши ресурсы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Ольга Вячеславовна Тихомирова</cp:lastModifiedBy>
  <cp:revision>44</cp:revision>
  <dcterms:created xsi:type="dcterms:W3CDTF">2017-01-30T13:00:35Z</dcterms:created>
  <dcterms:modified xsi:type="dcterms:W3CDTF">2017-04-24T11:25:30Z</dcterms:modified>
  <cp:contentStatus/>
</cp:coreProperties>
</file>