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theme/theme4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96" r:id="rId2"/>
    <p:sldMasterId id="2147483720" r:id="rId3"/>
    <p:sldMasterId id="2147483732" r:id="rId4"/>
  </p:sldMasterIdLst>
  <p:sldIdLst>
    <p:sldId id="256" r:id="rId5"/>
    <p:sldId id="283" r:id="rId6"/>
    <p:sldId id="284" r:id="rId7"/>
    <p:sldId id="285" r:id="rId8"/>
    <p:sldId id="257" r:id="rId9"/>
    <p:sldId id="287" r:id="rId10"/>
    <p:sldId id="282" r:id="rId11"/>
    <p:sldId id="280" r:id="rId12"/>
    <p:sldId id="281" r:id="rId13"/>
    <p:sldId id="264" r:id="rId14"/>
    <p:sldId id="258" r:id="rId15"/>
    <p:sldId id="259" r:id="rId16"/>
    <p:sldId id="260" r:id="rId17"/>
    <p:sldId id="269" r:id="rId18"/>
    <p:sldId id="275" r:id="rId19"/>
    <p:sldId id="276" r:id="rId20"/>
    <p:sldId id="277" r:id="rId21"/>
    <p:sldId id="278" r:id="rId22"/>
    <p:sldId id="279" r:id="rId23"/>
    <p:sldId id="261" r:id="rId24"/>
    <p:sldId id="265" r:id="rId25"/>
    <p:sldId id="289" r:id="rId26"/>
    <p:sldId id="290" r:id="rId27"/>
    <p:sldId id="291" r:id="rId28"/>
    <p:sldId id="292" r:id="rId29"/>
    <p:sldId id="295" r:id="rId30"/>
    <p:sldId id="293" r:id="rId31"/>
    <p:sldId id="299" r:id="rId32"/>
    <p:sldId id="300" r:id="rId33"/>
    <p:sldId id="301" r:id="rId34"/>
    <p:sldId id="302" r:id="rId35"/>
    <p:sldId id="304" r:id="rId36"/>
    <p:sldId id="303" r:id="rId37"/>
    <p:sldId id="305" r:id="rId38"/>
    <p:sldId id="307" r:id="rId39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CC"/>
    <a:srgbClr val="000066"/>
    <a:srgbClr val="000099"/>
    <a:srgbClr val="7A1D00"/>
    <a:srgbClr val="800000"/>
    <a:srgbClr val="99FF99"/>
    <a:srgbClr val="66FFFF"/>
    <a:srgbClr val="333300"/>
    <a:srgbClr val="663300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8D230F3-CF80-4859-8CE7-A43EE81993B5}" styleName="Светлый стиль 1 - акцент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5FD0F851-EC5A-4D38-B0AD-8093EC10F338}" styleName="Светлый стиль 1 - акцент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2838BEF-8BB2-4498-84A7-C5851F593DF1}" styleName="Средний стиль 4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ED083AE6-46FA-4A59-8FB0-9F97EB10719F}" styleName="Светлый стиль 3 - акцент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0505E3EF-67EA-436B-97B2-0124C06EBD24}" styleName="Средний стиль 4 -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8A107856-5554-42FB-B03E-39F5DBC370BA}" styleName="Средний стиль 4 -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147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slide" Target="slides/slide35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58804F2-619B-42DE-A472-E5ACF89768F4}" type="doc">
      <dgm:prSet loTypeId="urn:microsoft.com/office/officeart/2005/8/layout/chevron2" loCatId="process" qsTypeId="urn:microsoft.com/office/officeart/2005/8/quickstyle/3d1" qsCatId="3D" csTypeId="urn:microsoft.com/office/officeart/2005/8/colors/colorful4" csCatId="colorful" phldr="1"/>
      <dgm:spPr/>
      <dgm:t>
        <a:bodyPr/>
        <a:lstStyle/>
        <a:p>
          <a:endParaRPr lang="de-DE"/>
        </a:p>
      </dgm:t>
    </dgm:pt>
    <dgm:pt modelId="{1E2A774F-4A7D-42B2-8391-534DB6E903BA}">
      <dgm:prSet phldrT="[Text]"/>
      <dgm:spPr/>
      <dgm:t>
        <a:bodyPr/>
        <a:lstStyle/>
        <a:p>
          <a:r>
            <a:rPr lang="ru-RU" dirty="0" smtClean="0"/>
            <a:t>.</a:t>
          </a:r>
          <a:endParaRPr lang="de-DE" dirty="0"/>
        </a:p>
      </dgm:t>
    </dgm:pt>
    <dgm:pt modelId="{FD6BD8F7-250D-410D-9D4F-613488B6A102}" type="sibTrans" cxnId="{DC12C3A4-C2EC-4A6A-A3F7-4707391A610D}">
      <dgm:prSet/>
      <dgm:spPr/>
      <dgm:t>
        <a:bodyPr/>
        <a:lstStyle/>
        <a:p>
          <a:endParaRPr lang="de-DE"/>
        </a:p>
      </dgm:t>
    </dgm:pt>
    <dgm:pt modelId="{CE1AC6EE-B99F-4248-958B-DEEE290AD245}" type="parTrans" cxnId="{DC12C3A4-C2EC-4A6A-A3F7-4707391A610D}">
      <dgm:prSet/>
      <dgm:spPr/>
      <dgm:t>
        <a:bodyPr/>
        <a:lstStyle/>
        <a:p>
          <a:endParaRPr lang="de-DE"/>
        </a:p>
      </dgm:t>
    </dgm:pt>
    <dgm:pt modelId="{8D5164DA-76AA-43A2-B105-D7D8567836D7}">
      <dgm:prSet phldrT="[Text]"/>
      <dgm:spPr/>
      <dgm:t>
        <a:bodyPr/>
        <a:lstStyle/>
        <a:p>
          <a:r>
            <a:rPr lang="ru-RU" dirty="0" smtClean="0"/>
            <a:t>.</a:t>
          </a:r>
          <a:endParaRPr lang="de-DE" dirty="0"/>
        </a:p>
      </dgm:t>
    </dgm:pt>
    <dgm:pt modelId="{34CA34E1-4761-4C1B-A96E-4665178A2703}" type="sibTrans" cxnId="{CE571191-5CA8-4551-85DE-B5F1A810D4C2}">
      <dgm:prSet/>
      <dgm:spPr/>
      <dgm:t>
        <a:bodyPr/>
        <a:lstStyle/>
        <a:p>
          <a:endParaRPr lang="de-DE"/>
        </a:p>
      </dgm:t>
    </dgm:pt>
    <dgm:pt modelId="{C9742A14-287D-44FE-B2F4-2D3A202BDF75}" type="parTrans" cxnId="{CE571191-5CA8-4551-85DE-B5F1A810D4C2}">
      <dgm:prSet/>
      <dgm:spPr/>
      <dgm:t>
        <a:bodyPr/>
        <a:lstStyle/>
        <a:p>
          <a:endParaRPr lang="de-DE"/>
        </a:p>
      </dgm:t>
    </dgm:pt>
    <dgm:pt modelId="{337B7A64-1E31-4053-A137-5157C752DF5A}">
      <dgm:prSet phldrT="[Text]"/>
      <dgm:spPr/>
      <dgm:t>
        <a:bodyPr/>
        <a:lstStyle/>
        <a:p>
          <a:r>
            <a:rPr lang="ru-RU" dirty="0" smtClean="0"/>
            <a:t>.</a:t>
          </a:r>
          <a:endParaRPr lang="de-DE" dirty="0"/>
        </a:p>
      </dgm:t>
    </dgm:pt>
    <dgm:pt modelId="{9DBD24F3-3854-4EF5-B736-F5E570ADA991}" type="sibTrans" cxnId="{CFA72ECE-0D25-4AFC-8A82-03697560C437}">
      <dgm:prSet/>
      <dgm:spPr/>
      <dgm:t>
        <a:bodyPr/>
        <a:lstStyle/>
        <a:p>
          <a:endParaRPr lang="de-DE"/>
        </a:p>
      </dgm:t>
    </dgm:pt>
    <dgm:pt modelId="{5274F8F4-4AD2-4A01-BA61-62DD86E5B12C}" type="parTrans" cxnId="{CFA72ECE-0D25-4AFC-8A82-03697560C437}">
      <dgm:prSet/>
      <dgm:spPr/>
      <dgm:t>
        <a:bodyPr/>
        <a:lstStyle/>
        <a:p>
          <a:endParaRPr lang="de-DE"/>
        </a:p>
      </dgm:t>
    </dgm:pt>
    <dgm:pt modelId="{9767EC78-47D6-43D7-A00C-5BEB7CB92BC5}">
      <dgm:prSet/>
      <dgm:spPr/>
      <dgm:t>
        <a:bodyPr/>
        <a:lstStyle/>
        <a:p>
          <a:r>
            <a:rPr lang="ru-RU" dirty="0" smtClean="0"/>
            <a:t>.</a:t>
          </a:r>
          <a:endParaRPr lang="de-DE" dirty="0"/>
        </a:p>
      </dgm:t>
    </dgm:pt>
    <dgm:pt modelId="{8E0759CB-C707-484F-88CA-B18A0286E822}" type="parTrans" cxnId="{EE388BCF-852E-463F-981B-C150861B6EA4}">
      <dgm:prSet/>
      <dgm:spPr/>
      <dgm:t>
        <a:bodyPr/>
        <a:lstStyle/>
        <a:p>
          <a:endParaRPr lang="de-DE"/>
        </a:p>
      </dgm:t>
    </dgm:pt>
    <dgm:pt modelId="{5FB4168E-E8EE-4726-BE13-2218D9558355}" type="sibTrans" cxnId="{EE388BCF-852E-463F-981B-C150861B6EA4}">
      <dgm:prSet/>
      <dgm:spPr/>
      <dgm:t>
        <a:bodyPr/>
        <a:lstStyle/>
        <a:p>
          <a:endParaRPr lang="de-DE"/>
        </a:p>
      </dgm:t>
    </dgm:pt>
    <dgm:pt modelId="{5A188EB0-020B-44D9-AB6D-F4B37A374CB8}">
      <dgm:prSet/>
      <dgm:spPr/>
      <dgm:t>
        <a:bodyPr/>
        <a:lstStyle/>
        <a:p>
          <a:r>
            <a:rPr lang="ru-RU" dirty="0" smtClean="0"/>
            <a:t>.</a:t>
          </a:r>
          <a:endParaRPr lang="de-DE" dirty="0"/>
        </a:p>
      </dgm:t>
    </dgm:pt>
    <dgm:pt modelId="{822E4832-6144-4536-82AF-6E502BE358D1}" type="parTrans" cxnId="{22BA9265-183D-479B-A57B-246EB9EB08C2}">
      <dgm:prSet/>
      <dgm:spPr/>
      <dgm:t>
        <a:bodyPr/>
        <a:lstStyle/>
        <a:p>
          <a:endParaRPr lang="de-DE"/>
        </a:p>
      </dgm:t>
    </dgm:pt>
    <dgm:pt modelId="{A3DBC5DD-168B-4C3B-80F9-AE7EC0226526}" type="sibTrans" cxnId="{22BA9265-183D-479B-A57B-246EB9EB08C2}">
      <dgm:prSet/>
      <dgm:spPr/>
      <dgm:t>
        <a:bodyPr/>
        <a:lstStyle/>
        <a:p>
          <a:endParaRPr lang="de-DE"/>
        </a:p>
      </dgm:t>
    </dgm:pt>
    <dgm:pt modelId="{64510AA5-CE72-44B4-A57C-7480CDAE94A9}">
      <dgm:prSet/>
      <dgm:spPr/>
      <dgm:t>
        <a:bodyPr/>
        <a:lstStyle/>
        <a:p>
          <a:r>
            <a:rPr lang="ru-RU" dirty="0" smtClean="0"/>
            <a:t>.</a:t>
          </a:r>
          <a:endParaRPr lang="de-DE" dirty="0"/>
        </a:p>
      </dgm:t>
    </dgm:pt>
    <dgm:pt modelId="{B8005B7B-EC6D-464F-9B3A-2B46F887DF04}" type="parTrans" cxnId="{7D7E73BC-13BA-4FCE-9302-E87E9554F4CD}">
      <dgm:prSet/>
      <dgm:spPr/>
      <dgm:t>
        <a:bodyPr/>
        <a:lstStyle/>
        <a:p>
          <a:endParaRPr lang="de-DE"/>
        </a:p>
      </dgm:t>
    </dgm:pt>
    <dgm:pt modelId="{89564B7E-789D-4A79-9B9F-9AF5C4CD1885}" type="sibTrans" cxnId="{7D7E73BC-13BA-4FCE-9302-E87E9554F4CD}">
      <dgm:prSet/>
      <dgm:spPr/>
      <dgm:t>
        <a:bodyPr/>
        <a:lstStyle/>
        <a:p>
          <a:endParaRPr lang="de-DE"/>
        </a:p>
      </dgm:t>
    </dgm:pt>
    <dgm:pt modelId="{D029422E-03AF-47EC-BEFE-A42F2277F470}">
      <dgm:prSet/>
      <dgm:spPr/>
      <dgm:t>
        <a:bodyPr/>
        <a:lstStyle/>
        <a:p>
          <a:r>
            <a:rPr lang="ru-RU" dirty="0" smtClean="0">
              <a:solidFill>
                <a:srgbClr val="000066"/>
              </a:solidFill>
              <a:latin typeface="Arial Black" pitchFamily="34" charset="0"/>
            </a:rPr>
            <a:t>СОЦИАЛЬНЫЙ ПЕДАГОГ</a:t>
          </a:r>
          <a:endParaRPr lang="de-DE" dirty="0">
            <a:solidFill>
              <a:srgbClr val="000066"/>
            </a:solidFill>
            <a:latin typeface="Arial Black" pitchFamily="34" charset="0"/>
          </a:endParaRPr>
        </a:p>
      </dgm:t>
    </dgm:pt>
    <dgm:pt modelId="{82600147-A8CB-402B-A345-D62FE2171ECD}" type="parTrans" cxnId="{8D475FD8-336B-4CCC-B329-AC199348DE4C}">
      <dgm:prSet/>
      <dgm:spPr/>
      <dgm:t>
        <a:bodyPr/>
        <a:lstStyle/>
        <a:p>
          <a:endParaRPr lang="de-DE"/>
        </a:p>
      </dgm:t>
    </dgm:pt>
    <dgm:pt modelId="{CBE6B5DB-B32F-4110-81C6-A4AAF49B0631}" type="sibTrans" cxnId="{8D475FD8-336B-4CCC-B329-AC199348DE4C}">
      <dgm:prSet/>
      <dgm:spPr/>
      <dgm:t>
        <a:bodyPr/>
        <a:lstStyle/>
        <a:p>
          <a:endParaRPr lang="de-DE"/>
        </a:p>
      </dgm:t>
    </dgm:pt>
    <dgm:pt modelId="{31E03F12-8274-4997-8097-C6E735CF6188}">
      <dgm:prSet/>
      <dgm:spPr/>
      <dgm:t>
        <a:bodyPr/>
        <a:lstStyle/>
        <a:p>
          <a:r>
            <a:rPr lang="ru-RU" dirty="0" smtClean="0">
              <a:solidFill>
                <a:srgbClr val="000066"/>
              </a:solidFill>
              <a:latin typeface="Arial Black" pitchFamily="34" charset="0"/>
            </a:rPr>
            <a:t>СТАРШИЙ ВОЖАТЫЙ</a:t>
          </a:r>
          <a:endParaRPr lang="de-DE" dirty="0">
            <a:solidFill>
              <a:srgbClr val="000066"/>
            </a:solidFill>
            <a:latin typeface="Arial Black" pitchFamily="34" charset="0"/>
          </a:endParaRPr>
        </a:p>
      </dgm:t>
    </dgm:pt>
    <dgm:pt modelId="{2E373397-77F5-4218-BC58-145E58ACD7D3}" type="parTrans" cxnId="{DC7EA8EA-7F48-422B-ABD8-B03B9265928F}">
      <dgm:prSet/>
      <dgm:spPr/>
      <dgm:t>
        <a:bodyPr/>
        <a:lstStyle/>
        <a:p>
          <a:endParaRPr lang="de-DE"/>
        </a:p>
      </dgm:t>
    </dgm:pt>
    <dgm:pt modelId="{DDD9B46E-8392-4F93-8006-D0970CDB43A4}" type="sibTrans" cxnId="{DC7EA8EA-7F48-422B-ABD8-B03B9265928F}">
      <dgm:prSet/>
      <dgm:spPr/>
      <dgm:t>
        <a:bodyPr/>
        <a:lstStyle/>
        <a:p>
          <a:endParaRPr lang="de-DE"/>
        </a:p>
      </dgm:t>
    </dgm:pt>
    <dgm:pt modelId="{FC94AB1C-AD9F-4B98-92C0-EFD929730E0C}">
      <dgm:prSet/>
      <dgm:spPr/>
      <dgm:t>
        <a:bodyPr/>
        <a:lstStyle/>
        <a:p>
          <a:r>
            <a:rPr lang="ru-RU" dirty="0" smtClean="0">
              <a:solidFill>
                <a:srgbClr val="000066"/>
              </a:solidFill>
              <a:latin typeface="Arial Black" pitchFamily="34" charset="0"/>
            </a:rPr>
            <a:t>ВОСПИТАТЕЛЬ</a:t>
          </a:r>
          <a:endParaRPr lang="de-DE" dirty="0">
            <a:solidFill>
              <a:srgbClr val="000066"/>
            </a:solidFill>
            <a:latin typeface="Arial Black" pitchFamily="34" charset="0"/>
          </a:endParaRPr>
        </a:p>
      </dgm:t>
    </dgm:pt>
    <dgm:pt modelId="{CD9EAEC1-4E0B-4642-B928-62339D548BF4}" type="parTrans" cxnId="{868BD6E5-7215-42B7-A194-F986B258B0C3}">
      <dgm:prSet/>
      <dgm:spPr/>
      <dgm:t>
        <a:bodyPr/>
        <a:lstStyle/>
        <a:p>
          <a:endParaRPr lang="de-DE"/>
        </a:p>
      </dgm:t>
    </dgm:pt>
    <dgm:pt modelId="{C72D7606-EBFA-4E8B-916A-5B9F7AD57BAC}" type="sibTrans" cxnId="{868BD6E5-7215-42B7-A194-F986B258B0C3}">
      <dgm:prSet/>
      <dgm:spPr/>
      <dgm:t>
        <a:bodyPr/>
        <a:lstStyle/>
        <a:p>
          <a:endParaRPr lang="de-DE"/>
        </a:p>
      </dgm:t>
    </dgm:pt>
    <dgm:pt modelId="{8A536956-4335-4053-8298-80B7BCF0197F}">
      <dgm:prSet/>
      <dgm:spPr/>
      <dgm:t>
        <a:bodyPr/>
        <a:lstStyle/>
        <a:p>
          <a:r>
            <a:rPr lang="ru-RU" dirty="0" smtClean="0">
              <a:solidFill>
                <a:srgbClr val="000066"/>
              </a:solidFill>
              <a:latin typeface="Arial Black" pitchFamily="34" charset="0"/>
            </a:rPr>
            <a:t>ПЕДАГОГ-ОРГАНИЗАТОР</a:t>
          </a:r>
          <a:endParaRPr lang="de-DE" dirty="0">
            <a:solidFill>
              <a:srgbClr val="000066"/>
            </a:solidFill>
            <a:latin typeface="Arial Black" pitchFamily="34" charset="0"/>
          </a:endParaRPr>
        </a:p>
      </dgm:t>
    </dgm:pt>
    <dgm:pt modelId="{E3E7EA26-EC96-4F87-ABD7-8D604B34221F}" type="parTrans" cxnId="{C604B6E5-7949-4AC3-AAC9-251ACC98836E}">
      <dgm:prSet/>
      <dgm:spPr/>
      <dgm:t>
        <a:bodyPr/>
        <a:lstStyle/>
        <a:p>
          <a:endParaRPr lang="de-DE"/>
        </a:p>
      </dgm:t>
    </dgm:pt>
    <dgm:pt modelId="{60C05E91-D093-4FCB-BC69-E766226250F7}" type="sibTrans" cxnId="{C604B6E5-7949-4AC3-AAC9-251ACC98836E}">
      <dgm:prSet/>
      <dgm:spPr/>
      <dgm:t>
        <a:bodyPr/>
        <a:lstStyle/>
        <a:p>
          <a:endParaRPr lang="de-DE"/>
        </a:p>
      </dgm:t>
    </dgm:pt>
    <dgm:pt modelId="{B7C2041C-773A-4482-A213-DF441FC0A16A}">
      <dgm:prSet/>
      <dgm:spPr/>
      <dgm:t>
        <a:bodyPr/>
        <a:lstStyle/>
        <a:p>
          <a:r>
            <a:rPr lang="ru-RU" dirty="0" smtClean="0">
              <a:solidFill>
                <a:srgbClr val="000066"/>
              </a:solidFill>
              <a:latin typeface="Arial Black" pitchFamily="34" charset="0"/>
            </a:rPr>
            <a:t>ПЕДАГОГ-БИБЛИОТЕКАРЬ</a:t>
          </a:r>
          <a:endParaRPr lang="de-DE" dirty="0">
            <a:solidFill>
              <a:srgbClr val="000066"/>
            </a:solidFill>
            <a:latin typeface="Arial Black" pitchFamily="34" charset="0"/>
          </a:endParaRPr>
        </a:p>
      </dgm:t>
    </dgm:pt>
    <dgm:pt modelId="{A400DD0C-9E9B-4A7A-90C0-3EE094202DB7}" type="parTrans" cxnId="{B2412DB6-BE0B-4AEA-84AF-6D86A3C56B7E}">
      <dgm:prSet/>
      <dgm:spPr/>
      <dgm:t>
        <a:bodyPr/>
        <a:lstStyle/>
        <a:p>
          <a:endParaRPr lang="de-DE"/>
        </a:p>
      </dgm:t>
    </dgm:pt>
    <dgm:pt modelId="{DCAE6D66-F308-4408-AE17-1AE1C304D77E}" type="sibTrans" cxnId="{B2412DB6-BE0B-4AEA-84AF-6D86A3C56B7E}">
      <dgm:prSet/>
      <dgm:spPr/>
      <dgm:t>
        <a:bodyPr/>
        <a:lstStyle/>
        <a:p>
          <a:endParaRPr lang="de-DE"/>
        </a:p>
      </dgm:t>
    </dgm:pt>
    <dgm:pt modelId="{E598FB7B-0B84-4470-9987-64CFEB8951E6}">
      <dgm:prSet/>
      <dgm:spPr/>
      <dgm:t>
        <a:bodyPr/>
        <a:lstStyle/>
        <a:p>
          <a:r>
            <a:rPr lang="ru-RU" dirty="0" smtClean="0">
              <a:solidFill>
                <a:srgbClr val="000066"/>
              </a:solidFill>
              <a:latin typeface="Arial Black" pitchFamily="34" charset="0"/>
            </a:rPr>
            <a:t>ТЬЮТОР</a:t>
          </a:r>
          <a:endParaRPr lang="de-DE" dirty="0">
            <a:solidFill>
              <a:srgbClr val="000066"/>
            </a:solidFill>
            <a:latin typeface="Arial Black" pitchFamily="34" charset="0"/>
          </a:endParaRPr>
        </a:p>
      </dgm:t>
    </dgm:pt>
    <dgm:pt modelId="{E659AACC-4780-4918-87B9-CBEE63ED059C}" type="parTrans" cxnId="{83137565-FA8B-416E-A983-02BDC6E17982}">
      <dgm:prSet/>
      <dgm:spPr/>
      <dgm:t>
        <a:bodyPr/>
        <a:lstStyle/>
        <a:p>
          <a:endParaRPr lang="de-DE"/>
        </a:p>
      </dgm:t>
    </dgm:pt>
    <dgm:pt modelId="{6F48BA92-CEB4-4846-BA80-BFFBBEE78249}" type="sibTrans" cxnId="{83137565-FA8B-416E-A983-02BDC6E17982}">
      <dgm:prSet/>
      <dgm:spPr/>
      <dgm:t>
        <a:bodyPr/>
        <a:lstStyle/>
        <a:p>
          <a:endParaRPr lang="de-DE"/>
        </a:p>
      </dgm:t>
    </dgm:pt>
    <dgm:pt modelId="{B4700C9F-168C-4D71-A317-09A32655E289}" type="pres">
      <dgm:prSet presAssocID="{E58804F2-619B-42DE-A472-E5ACF89768F4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de-DE"/>
        </a:p>
      </dgm:t>
    </dgm:pt>
    <dgm:pt modelId="{871B314D-0A63-48B5-B31C-FD9DD4EAB0B0}" type="pres">
      <dgm:prSet presAssocID="{64510AA5-CE72-44B4-A57C-7480CDAE94A9}" presName="composite" presStyleCnt="0"/>
      <dgm:spPr/>
    </dgm:pt>
    <dgm:pt modelId="{C99C60FB-CCFB-4142-B30A-67182B2C3274}" type="pres">
      <dgm:prSet presAssocID="{64510AA5-CE72-44B4-A57C-7480CDAE94A9}" presName="parentText" presStyleLbl="alignNode1" presStyleIdx="0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82CB8503-59F7-4BD1-95E1-F322A7EF6168}" type="pres">
      <dgm:prSet presAssocID="{64510AA5-CE72-44B4-A57C-7480CDAE94A9}" presName="descendantText" presStyleLbl="alignAcc1" presStyleIdx="0" presStyleCnt="6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B3B35312-C385-4205-8FA3-C6EAE5B9DAAD}" type="pres">
      <dgm:prSet presAssocID="{89564B7E-789D-4A79-9B9F-9AF5C4CD1885}" presName="sp" presStyleCnt="0"/>
      <dgm:spPr/>
    </dgm:pt>
    <dgm:pt modelId="{88BA24B6-3B5F-46C6-9787-9F913BB4DAE4}" type="pres">
      <dgm:prSet presAssocID="{5A188EB0-020B-44D9-AB6D-F4B37A374CB8}" presName="composite" presStyleCnt="0"/>
      <dgm:spPr/>
    </dgm:pt>
    <dgm:pt modelId="{135940C5-DC4E-4931-9FB2-6528D08B57EA}" type="pres">
      <dgm:prSet presAssocID="{5A188EB0-020B-44D9-AB6D-F4B37A374CB8}" presName="parentText" presStyleLbl="alignNode1" presStyleIdx="1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604E3711-F115-44DF-81EE-CFEE3226E9E9}" type="pres">
      <dgm:prSet presAssocID="{5A188EB0-020B-44D9-AB6D-F4B37A374CB8}" presName="descendantText" presStyleLbl="alignAcc1" presStyleIdx="1" presStyleCnt="6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EA8873BE-FD11-4FB0-926C-D6BE5C1D102D}" type="pres">
      <dgm:prSet presAssocID="{A3DBC5DD-168B-4C3B-80F9-AE7EC0226526}" presName="sp" presStyleCnt="0"/>
      <dgm:spPr/>
    </dgm:pt>
    <dgm:pt modelId="{79D84353-5C20-4351-9779-62B0B0A27511}" type="pres">
      <dgm:prSet presAssocID="{9767EC78-47D6-43D7-A00C-5BEB7CB92BC5}" presName="composite" presStyleCnt="0"/>
      <dgm:spPr/>
    </dgm:pt>
    <dgm:pt modelId="{49A0DE51-CFC6-4B45-8570-7DBA21D78A36}" type="pres">
      <dgm:prSet presAssocID="{9767EC78-47D6-43D7-A00C-5BEB7CB92BC5}" presName="parentText" presStyleLbl="alignNode1" presStyleIdx="2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2AFA5BDB-A8AB-46B7-A9B5-B71B792F77B4}" type="pres">
      <dgm:prSet presAssocID="{9767EC78-47D6-43D7-A00C-5BEB7CB92BC5}" presName="descendantText" presStyleLbl="alignAcc1" presStyleIdx="2" presStyleCnt="6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F339498A-8A5D-4A53-B9C9-D40208A42D67}" type="pres">
      <dgm:prSet presAssocID="{5FB4168E-E8EE-4726-BE13-2218D9558355}" presName="sp" presStyleCnt="0"/>
      <dgm:spPr/>
    </dgm:pt>
    <dgm:pt modelId="{0DE9E79B-9B25-4EDB-A6E3-FFE562FC1F41}" type="pres">
      <dgm:prSet presAssocID="{1E2A774F-4A7D-42B2-8391-534DB6E903BA}" presName="composite" presStyleCnt="0"/>
      <dgm:spPr/>
    </dgm:pt>
    <dgm:pt modelId="{181C2F57-8466-48EF-80EF-DF24A921C46C}" type="pres">
      <dgm:prSet presAssocID="{1E2A774F-4A7D-42B2-8391-534DB6E903BA}" presName="parentText" presStyleLbl="alignNode1" presStyleIdx="3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6F84827F-E095-42DE-AC7C-40637415683A}" type="pres">
      <dgm:prSet presAssocID="{1E2A774F-4A7D-42B2-8391-534DB6E903BA}" presName="descendantText" presStyleLbl="alignAcc1" presStyleIdx="3" presStyleCnt="6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B596344D-0200-4EF8-B170-12B6FB39793C}" type="pres">
      <dgm:prSet presAssocID="{FD6BD8F7-250D-410D-9D4F-613488B6A102}" presName="sp" presStyleCnt="0"/>
      <dgm:spPr/>
    </dgm:pt>
    <dgm:pt modelId="{7621391B-A18D-43FF-A7B8-4050A312A014}" type="pres">
      <dgm:prSet presAssocID="{8D5164DA-76AA-43A2-B105-D7D8567836D7}" presName="composite" presStyleCnt="0"/>
      <dgm:spPr/>
    </dgm:pt>
    <dgm:pt modelId="{130C20E5-AB51-41FC-9F9F-1473436E42DE}" type="pres">
      <dgm:prSet presAssocID="{8D5164DA-76AA-43A2-B105-D7D8567836D7}" presName="parentText" presStyleLbl="alignNode1" presStyleIdx="4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F4905A42-600C-46D8-ADBD-CFBE21318946}" type="pres">
      <dgm:prSet presAssocID="{8D5164DA-76AA-43A2-B105-D7D8567836D7}" presName="descendantText" presStyleLbl="alignAcc1" presStyleIdx="4" presStyleCnt="6" custLinFactNeighborX="228" custLinFactNeighborY="2308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2F34C3F6-3221-456E-97C9-A74A3F1A23DA}" type="pres">
      <dgm:prSet presAssocID="{34CA34E1-4761-4C1B-A96E-4665178A2703}" presName="sp" presStyleCnt="0"/>
      <dgm:spPr/>
    </dgm:pt>
    <dgm:pt modelId="{89E64979-18A3-413C-8B34-8246A3441660}" type="pres">
      <dgm:prSet presAssocID="{337B7A64-1E31-4053-A137-5157C752DF5A}" presName="composite" presStyleCnt="0"/>
      <dgm:spPr/>
    </dgm:pt>
    <dgm:pt modelId="{86FEF2FD-FD68-4FFE-8042-FDCD11D2BF7F}" type="pres">
      <dgm:prSet presAssocID="{337B7A64-1E31-4053-A137-5157C752DF5A}" presName="parentText" presStyleLbl="alignNode1" presStyleIdx="5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3C00F86D-27FB-4197-8F92-62E7CDC2DB79}" type="pres">
      <dgm:prSet presAssocID="{337B7A64-1E31-4053-A137-5157C752DF5A}" presName="descendantText" presStyleLbl="alignAcc1" presStyleIdx="5" presStyleCnt="6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</dgm:ptLst>
  <dgm:cxnLst>
    <dgm:cxn modelId="{DC7EA8EA-7F48-422B-ABD8-B03B9265928F}" srcId="{5A188EB0-020B-44D9-AB6D-F4B37A374CB8}" destId="{31E03F12-8274-4997-8097-C6E735CF6188}" srcOrd="0" destOrd="0" parTransId="{2E373397-77F5-4218-BC58-145E58ACD7D3}" sibTransId="{DDD9B46E-8392-4F93-8006-D0970CDB43A4}"/>
    <dgm:cxn modelId="{83137565-FA8B-416E-A983-02BDC6E17982}" srcId="{337B7A64-1E31-4053-A137-5157C752DF5A}" destId="{E598FB7B-0B84-4470-9987-64CFEB8951E6}" srcOrd="0" destOrd="0" parTransId="{E659AACC-4780-4918-87B9-CBEE63ED059C}" sibTransId="{6F48BA92-CEB4-4846-BA80-BFFBBEE78249}"/>
    <dgm:cxn modelId="{BAFC0907-148B-478A-9E3E-AFD5816B542F}" type="presOf" srcId="{8D5164DA-76AA-43A2-B105-D7D8567836D7}" destId="{130C20E5-AB51-41FC-9F9F-1473436E42DE}" srcOrd="0" destOrd="0" presId="urn:microsoft.com/office/officeart/2005/8/layout/chevron2"/>
    <dgm:cxn modelId="{ADC0D696-E21C-43D0-9ED3-A4D454B89567}" type="presOf" srcId="{9767EC78-47D6-43D7-A00C-5BEB7CB92BC5}" destId="{49A0DE51-CFC6-4B45-8570-7DBA21D78A36}" srcOrd="0" destOrd="0" presId="urn:microsoft.com/office/officeart/2005/8/layout/chevron2"/>
    <dgm:cxn modelId="{868BD6E5-7215-42B7-A194-F986B258B0C3}" srcId="{9767EC78-47D6-43D7-A00C-5BEB7CB92BC5}" destId="{FC94AB1C-AD9F-4B98-92C0-EFD929730E0C}" srcOrd="0" destOrd="0" parTransId="{CD9EAEC1-4E0B-4642-B928-62339D548BF4}" sibTransId="{C72D7606-EBFA-4E8B-916A-5B9F7AD57BAC}"/>
    <dgm:cxn modelId="{97A0BDBA-302F-498D-A217-4E4C1A10A4C2}" type="presOf" srcId="{8A536956-4335-4053-8298-80B7BCF0197F}" destId="{6F84827F-E095-42DE-AC7C-40637415683A}" srcOrd="0" destOrd="0" presId="urn:microsoft.com/office/officeart/2005/8/layout/chevron2"/>
    <dgm:cxn modelId="{CE571191-5CA8-4551-85DE-B5F1A810D4C2}" srcId="{E58804F2-619B-42DE-A472-E5ACF89768F4}" destId="{8D5164DA-76AA-43A2-B105-D7D8567836D7}" srcOrd="4" destOrd="0" parTransId="{C9742A14-287D-44FE-B2F4-2D3A202BDF75}" sibTransId="{34CA34E1-4761-4C1B-A96E-4665178A2703}"/>
    <dgm:cxn modelId="{24154368-B89F-4E79-84D6-C6F014717913}" type="presOf" srcId="{1E2A774F-4A7D-42B2-8391-534DB6E903BA}" destId="{181C2F57-8466-48EF-80EF-DF24A921C46C}" srcOrd="0" destOrd="0" presId="urn:microsoft.com/office/officeart/2005/8/layout/chevron2"/>
    <dgm:cxn modelId="{1F542D57-5648-4884-A670-1A04AE9AB04D}" type="presOf" srcId="{31E03F12-8274-4997-8097-C6E735CF6188}" destId="{604E3711-F115-44DF-81EE-CFEE3226E9E9}" srcOrd="0" destOrd="0" presId="urn:microsoft.com/office/officeart/2005/8/layout/chevron2"/>
    <dgm:cxn modelId="{C604B6E5-7949-4AC3-AAC9-251ACC98836E}" srcId="{1E2A774F-4A7D-42B2-8391-534DB6E903BA}" destId="{8A536956-4335-4053-8298-80B7BCF0197F}" srcOrd="0" destOrd="0" parTransId="{E3E7EA26-EC96-4F87-ABD7-8D604B34221F}" sibTransId="{60C05E91-D093-4FCB-BC69-E766226250F7}"/>
    <dgm:cxn modelId="{0F362D71-75BB-4D00-BCDF-6255563CF38C}" type="presOf" srcId="{64510AA5-CE72-44B4-A57C-7480CDAE94A9}" destId="{C99C60FB-CCFB-4142-B30A-67182B2C3274}" srcOrd="0" destOrd="0" presId="urn:microsoft.com/office/officeart/2005/8/layout/chevron2"/>
    <dgm:cxn modelId="{151F96E0-EBC7-4866-AF02-F17340DC58BE}" type="presOf" srcId="{337B7A64-1E31-4053-A137-5157C752DF5A}" destId="{86FEF2FD-FD68-4FFE-8042-FDCD11D2BF7F}" srcOrd="0" destOrd="0" presId="urn:microsoft.com/office/officeart/2005/8/layout/chevron2"/>
    <dgm:cxn modelId="{22BA9265-183D-479B-A57B-246EB9EB08C2}" srcId="{E58804F2-619B-42DE-A472-E5ACF89768F4}" destId="{5A188EB0-020B-44D9-AB6D-F4B37A374CB8}" srcOrd="1" destOrd="0" parTransId="{822E4832-6144-4536-82AF-6E502BE358D1}" sibTransId="{A3DBC5DD-168B-4C3B-80F9-AE7EC0226526}"/>
    <dgm:cxn modelId="{CD898A77-1DC7-4D22-BF36-56FDA32818BF}" type="presOf" srcId="{D029422E-03AF-47EC-BEFE-A42F2277F470}" destId="{82CB8503-59F7-4BD1-95E1-F322A7EF6168}" srcOrd="0" destOrd="0" presId="urn:microsoft.com/office/officeart/2005/8/layout/chevron2"/>
    <dgm:cxn modelId="{D331CFC3-18D3-413B-BA91-C55D9C8F8840}" type="presOf" srcId="{E58804F2-619B-42DE-A472-E5ACF89768F4}" destId="{B4700C9F-168C-4D71-A317-09A32655E289}" srcOrd="0" destOrd="0" presId="urn:microsoft.com/office/officeart/2005/8/layout/chevron2"/>
    <dgm:cxn modelId="{FEF99E84-1F68-4FAC-BD9B-53ABB4699EA3}" type="presOf" srcId="{E598FB7B-0B84-4470-9987-64CFEB8951E6}" destId="{3C00F86D-27FB-4197-8F92-62E7CDC2DB79}" srcOrd="0" destOrd="0" presId="urn:microsoft.com/office/officeart/2005/8/layout/chevron2"/>
    <dgm:cxn modelId="{7812A619-CED2-49E7-933B-48B26DD8746F}" type="presOf" srcId="{5A188EB0-020B-44D9-AB6D-F4B37A374CB8}" destId="{135940C5-DC4E-4931-9FB2-6528D08B57EA}" srcOrd="0" destOrd="0" presId="urn:microsoft.com/office/officeart/2005/8/layout/chevron2"/>
    <dgm:cxn modelId="{5E114E44-3A89-4F98-88B3-2F381D5F7835}" type="presOf" srcId="{FC94AB1C-AD9F-4B98-92C0-EFD929730E0C}" destId="{2AFA5BDB-A8AB-46B7-A9B5-B71B792F77B4}" srcOrd="0" destOrd="0" presId="urn:microsoft.com/office/officeart/2005/8/layout/chevron2"/>
    <dgm:cxn modelId="{7D7E73BC-13BA-4FCE-9302-E87E9554F4CD}" srcId="{E58804F2-619B-42DE-A472-E5ACF89768F4}" destId="{64510AA5-CE72-44B4-A57C-7480CDAE94A9}" srcOrd="0" destOrd="0" parTransId="{B8005B7B-EC6D-464F-9B3A-2B46F887DF04}" sibTransId="{89564B7E-789D-4A79-9B9F-9AF5C4CD1885}"/>
    <dgm:cxn modelId="{8D475FD8-336B-4CCC-B329-AC199348DE4C}" srcId="{64510AA5-CE72-44B4-A57C-7480CDAE94A9}" destId="{D029422E-03AF-47EC-BEFE-A42F2277F470}" srcOrd="0" destOrd="0" parTransId="{82600147-A8CB-402B-A345-D62FE2171ECD}" sibTransId="{CBE6B5DB-B32F-4110-81C6-A4AAF49B0631}"/>
    <dgm:cxn modelId="{56A4FCD9-EF3D-49BA-806F-3C32B43272B7}" type="presOf" srcId="{B7C2041C-773A-4482-A213-DF441FC0A16A}" destId="{F4905A42-600C-46D8-ADBD-CFBE21318946}" srcOrd="0" destOrd="0" presId="urn:microsoft.com/office/officeart/2005/8/layout/chevron2"/>
    <dgm:cxn modelId="{EE388BCF-852E-463F-981B-C150861B6EA4}" srcId="{E58804F2-619B-42DE-A472-E5ACF89768F4}" destId="{9767EC78-47D6-43D7-A00C-5BEB7CB92BC5}" srcOrd="2" destOrd="0" parTransId="{8E0759CB-C707-484F-88CA-B18A0286E822}" sibTransId="{5FB4168E-E8EE-4726-BE13-2218D9558355}"/>
    <dgm:cxn modelId="{DC12C3A4-C2EC-4A6A-A3F7-4707391A610D}" srcId="{E58804F2-619B-42DE-A472-E5ACF89768F4}" destId="{1E2A774F-4A7D-42B2-8391-534DB6E903BA}" srcOrd="3" destOrd="0" parTransId="{CE1AC6EE-B99F-4248-958B-DEEE290AD245}" sibTransId="{FD6BD8F7-250D-410D-9D4F-613488B6A102}"/>
    <dgm:cxn modelId="{CFA72ECE-0D25-4AFC-8A82-03697560C437}" srcId="{E58804F2-619B-42DE-A472-E5ACF89768F4}" destId="{337B7A64-1E31-4053-A137-5157C752DF5A}" srcOrd="5" destOrd="0" parTransId="{5274F8F4-4AD2-4A01-BA61-62DD86E5B12C}" sibTransId="{9DBD24F3-3854-4EF5-B736-F5E570ADA991}"/>
    <dgm:cxn modelId="{B2412DB6-BE0B-4AEA-84AF-6D86A3C56B7E}" srcId="{8D5164DA-76AA-43A2-B105-D7D8567836D7}" destId="{B7C2041C-773A-4482-A213-DF441FC0A16A}" srcOrd="0" destOrd="0" parTransId="{A400DD0C-9E9B-4A7A-90C0-3EE094202DB7}" sibTransId="{DCAE6D66-F308-4408-AE17-1AE1C304D77E}"/>
    <dgm:cxn modelId="{4B94F8DE-30FB-4AED-B3F1-D597BCE2CE2E}" type="presParOf" srcId="{B4700C9F-168C-4D71-A317-09A32655E289}" destId="{871B314D-0A63-48B5-B31C-FD9DD4EAB0B0}" srcOrd="0" destOrd="0" presId="urn:microsoft.com/office/officeart/2005/8/layout/chevron2"/>
    <dgm:cxn modelId="{B1BD14F4-B479-4017-A76B-D983109D0B2B}" type="presParOf" srcId="{871B314D-0A63-48B5-B31C-FD9DD4EAB0B0}" destId="{C99C60FB-CCFB-4142-B30A-67182B2C3274}" srcOrd="0" destOrd="0" presId="urn:microsoft.com/office/officeart/2005/8/layout/chevron2"/>
    <dgm:cxn modelId="{6D3F874E-5FD3-416B-AF46-6A33ECE902B7}" type="presParOf" srcId="{871B314D-0A63-48B5-B31C-FD9DD4EAB0B0}" destId="{82CB8503-59F7-4BD1-95E1-F322A7EF6168}" srcOrd="1" destOrd="0" presId="urn:microsoft.com/office/officeart/2005/8/layout/chevron2"/>
    <dgm:cxn modelId="{887E614A-D82B-4473-A54F-161F529B9269}" type="presParOf" srcId="{B4700C9F-168C-4D71-A317-09A32655E289}" destId="{B3B35312-C385-4205-8FA3-C6EAE5B9DAAD}" srcOrd="1" destOrd="0" presId="urn:microsoft.com/office/officeart/2005/8/layout/chevron2"/>
    <dgm:cxn modelId="{DBCE5522-278A-4A6C-A26F-AB6A113B8321}" type="presParOf" srcId="{B4700C9F-168C-4D71-A317-09A32655E289}" destId="{88BA24B6-3B5F-46C6-9787-9F913BB4DAE4}" srcOrd="2" destOrd="0" presId="urn:microsoft.com/office/officeart/2005/8/layout/chevron2"/>
    <dgm:cxn modelId="{8EB887EC-7401-41EC-9102-E2692EF9748A}" type="presParOf" srcId="{88BA24B6-3B5F-46C6-9787-9F913BB4DAE4}" destId="{135940C5-DC4E-4931-9FB2-6528D08B57EA}" srcOrd="0" destOrd="0" presId="urn:microsoft.com/office/officeart/2005/8/layout/chevron2"/>
    <dgm:cxn modelId="{3EF07E84-37DF-46BA-9735-43715543758C}" type="presParOf" srcId="{88BA24B6-3B5F-46C6-9787-9F913BB4DAE4}" destId="{604E3711-F115-44DF-81EE-CFEE3226E9E9}" srcOrd="1" destOrd="0" presId="urn:microsoft.com/office/officeart/2005/8/layout/chevron2"/>
    <dgm:cxn modelId="{7382A79F-8074-41E6-B227-1B0A1264E1B9}" type="presParOf" srcId="{B4700C9F-168C-4D71-A317-09A32655E289}" destId="{EA8873BE-FD11-4FB0-926C-D6BE5C1D102D}" srcOrd="3" destOrd="0" presId="urn:microsoft.com/office/officeart/2005/8/layout/chevron2"/>
    <dgm:cxn modelId="{1173B6E5-2BD5-4FA2-9301-AA676EBBB0AE}" type="presParOf" srcId="{B4700C9F-168C-4D71-A317-09A32655E289}" destId="{79D84353-5C20-4351-9779-62B0B0A27511}" srcOrd="4" destOrd="0" presId="urn:microsoft.com/office/officeart/2005/8/layout/chevron2"/>
    <dgm:cxn modelId="{5D4C4B16-B998-4C54-A5D4-DF8EE4DB4B00}" type="presParOf" srcId="{79D84353-5C20-4351-9779-62B0B0A27511}" destId="{49A0DE51-CFC6-4B45-8570-7DBA21D78A36}" srcOrd="0" destOrd="0" presId="urn:microsoft.com/office/officeart/2005/8/layout/chevron2"/>
    <dgm:cxn modelId="{C8308DBB-C2F7-4292-AE22-8B5F4EBE4470}" type="presParOf" srcId="{79D84353-5C20-4351-9779-62B0B0A27511}" destId="{2AFA5BDB-A8AB-46B7-A9B5-B71B792F77B4}" srcOrd="1" destOrd="0" presId="urn:microsoft.com/office/officeart/2005/8/layout/chevron2"/>
    <dgm:cxn modelId="{F7F2548A-D88C-4393-9555-36D9922F4FCA}" type="presParOf" srcId="{B4700C9F-168C-4D71-A317-09A32655E289}" destId="{F339498A-8A5D-4A53-B9C9-D40208A42D67}" srcOrd="5" destOrd="0" presId="urn:microsoft.com/office/officeart/2005/8/layout/chevron2"/>
    <dgm:cxn modelId="{7FD16C63-E44F-4266-B6CD-550F1DA1FF7C}" type="presParOf" srcId="{B4700C9F-168C-4D71-A317-09A32655E289}" destId="{0DE9E79B-9B25-4EDB-A6E3-FFE562FC1F41}" srcOrd="6" destOrd="0" presId="urn:microsoft.com/office/officeart/2005/8/layout/chevron2"/>
    <dgm:cxn modelId="{82153AFD-4BB7-44EF-87CA-64968E42ACB2}" type="presParOf" srcId="{0DE9E79B-9B25-4EDB-A6E3-FFE562FC1F41}" destId="{181C2F57-8466-48EF-80EF-DF24A921C46C}" srcOrd="0" destOrd="0" presId="urn:microsoft.com/office/officeart/2005/8/layout/chevron2"/>
    <dgm:cxn modelId="{CED59A73-CB73-40DD-8286-1BA4F91E5DC2}" type="presParOf" srcId="{0DE9E79B-9B25-4EDB-A6E3-FFE562FC1F41}" destId="{6F84827F-E095-42DE-AC7C-40637415683A}" srcOrd="1" destOrd="0" presId="urn:microsoft.com/office/officeart/2005/8/layout/chevron2"/>
    <dgm:cxn modelId="{53E258DD-054A-4744-81BB-B55F4AECE537}" type="presParOf" srcId="{B4700C9F-168C-4D71-A317-09A32655E289}" destId="{B596344D-0200-4EF8-B170-12B6FB39793C}" srcOrd="7" destOrd="0" presId="urn:microsoft.com/office/officeart/2005/8/layout/chevron2"/>
    <dgm:cxn modelId="{5136D335-56C1-4EC6-90AC-E59188EC89A0}" type="presParOf" srcId="{B4700C9F-168C-4D71-A317-09A32655E289}" destId="{7621391B-A18D-43FF-A7B8-4050A312A014}" srcOrd="8" destOrd="0" presId="urn:microsoft.com/office/officeart/2005/8/layout/chevron2"/>
    <dgm:cxn modelId="{DC25382A-FAA1-476E-A9E9-B7EABC5C2B20}" type="presParOf" srcId="{7621391B-A18D-43FF-A7B8-4050A312A014}" destId="{130C20E5-AB51-41FC-9F9F-1473436E42DE}" srcOrd="0" destOrd="0" presId="urn:microsoft.com/office/officeart/2005/8/layout/chevron2"/>
    <dgm:cxn modelId="{75963906-1E9E-483C-A030-8DD6F9091331}" type="presParOf" srcId="{7621391B-A18D-43FF-A7B8-4050A312A014}" destId="{F4905A42-600C-46D8-ADBD-CFBE21318946}" srcOrd="1" destOrd="0" presId="urn:microsoft.com/office/officeart/2005/8/layout/chevron2"/>
    <dgm:cxn modelId="{92F50719-6FB4-4D2F-8AB8-529F9E0A0DDC}" type="presParOf" srcId="{B4700C9F-168C-4D71-A317-09A32655E289}" destId="{2F34C3F6-3221-456E-97C9-A74A3F1A23DA}" srcOrd="9" destOrd="0" presId="urn:microsoft.com/office/officeart/2005/8/layout/chevron2"/>
    <dgm:cxn modelId="{B7DDFD5B-5937-450D-86A9-36F00BE20648}" type="presParOf" srcId="{B4700C9F-168C-4D71-A317-09A32655E289}" destId="{89E64979-18A3-413C-8B34-8246A3441660}" srcOrd="10" destOrd="0" presId="urn:microsoft.com/office/officeart/2005/8/layout/chevron2"/>
    <dgm:cxn modelId="{9BF0C072-6FAD-47F2-BFE9-F9F277410CB7}" type="presParOf" srcId="{89E64979-18A3-413C-8B34-8246A3441660}" destId="{86FEF2FD-FD68-4FFE-8042-FDCD11D2BF7F}" srcOrd="0" destOrd="0" presId="urn:microsoft.com/office/officeart/2005/8/layout/chevron2"/>
    <dgm:cxn modelId="{04BD9E67-46E1-4E41-84EB-BB71D41FA512}" type="presParOf" srcId="{89E64979-18A3-413C-8B34-8246A3441660}" destId="{3C00F86D-27FB-4197-8F92-62E7CDC2DB79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99C60FB-CCFB-4142-B30A-67182B2C3274}">
      <dsp:nvSpPr>
        <dsp:cNvPr id="0" name=""/>
        <dsp:cNvSpPr/>
      </dsp:nvSpPr>
      <dsp:spPr>
        <a:xfrm rot="5400000">
          <a:off x="-125469" y="126564"/>
          <a:ext cx="836463" cy="585524"/>
        </a:xfrm>
        <a:prstGeom prst="chevron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rnd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.</a:t>
          </a:r>
          <a:endParaRPr lang="de-DE" sz="1600" kern="1200" dirty="0"/>
        </a:p>
      </dsp:txBody>
      <dsp:txXfrm rot="-5400000">
        <a:off x="1" y="293856"/>
        <a:ext cx="585524" cy="250939"/>
      </dsp:txXfrm>
    </dsp:sp>
    <dsp:sp modelId="{82CB8503-59F7-4BD1-95E1-F322A7EF6168}">
      <dsp:nvSpPr>
        <dsp:cNvPr id="0" name=""/>
        <dsp:cNvSpPr/>
      </dsp:nvSpPr>
      <dsp:spPr>
        <a:xfrm rot="5400000">
          <a:off x="4135711" y="-3549092"/>
          <a:ext cx="543701" cy="764407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99136" tIns="17780" rIns="17780" bIns="17780" numCol="1" spcCol="1270" anchor="ctr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800" kern="1200" dirty="0" smtClean="0">
              <a:solidFill>
                <a:srgbClr val="000066"/>
              </a:solidFill>
              <a:latin typeface="Arial Black" pitchFamily="34" charset="0"/>
            </a:rPr>
            <a:t>СОЦИАЛЬНЫЙ ПЕДАГОГ</a:t>
          </a:r>
          <a:endParaRPr lang="de-DE" sz="2800" kern="1200" dirty="0">
            <a:solidFill>
              <a:srgbClr val="000066"/>
            </a:solidFill>
            <a:latin typeface="Arial Black" pitchFamily="34" charset="0"/>
          </a:endParaRPr>
        </a:p>
      </dsp:txBody>
      <dsp:txXfrm rot="-5400000">
        <a:off x="585525" y="27635"/>
        <a:ext cx="7617534" cy="490619"/>
      </dsp:txXfrm>
    </dsp:sp>
    <dsp:sp modelId="{135940C5-DC4E-4931-9FB2-6528D08B57EA}">
      <dsp:nvSpPr>
        <dsp:cNvPr id="0" name=""/>
        <dsp:cNvSpPr/>
      </dsp:nvSpPr>
      <dsp:spPr>
        <a:xfrm rot="5400000">
          <a:off x="-125469" y="864026"/>
          <a:ext cx="836463" cy="585524"/>
        </a:xfrm>
        <a:prstGeom prst="chevron">
          <a:avLst/>
        </a:prstGeom>
        <a:gradFill rotWithShape="0">
          <a:gsLst>
            <a:gs pos="0">
              <a:schemeClr val="accent4">
                <a:hueOff val="-892954"/>
                <a:satOff val="5380"/>
                <a:lumOff val="431"/>
                <a:alphaOff val="0"/>
                <a:shade val="51000"/>
                <a:satMod val="130000"/>
              </a:schemeClr>
            </a:gs>
            <a:gs pos="80000">
              <a:schemeClr val="accent4">
                <a:hueOff val="-892954"/>
                <a:satOff val="5380"/>
                <a:lumOff val="431"/>
                <a:alphaOff val="0"/>
                <a:shade val="93000"/>
                <a:satMod val="130000"/>
              </a:schemeClr>
            </a:gs>
            <a:gs pos="100000">
              <a:schemeClr val="accent4">
                <a:hueOff val="-892954"/>
                <a:satOff val="5380"/>
                <a:lumOff val="431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rnd" cmpd="sng" algn="ctr">
          <a:solidFill>
            <a:schemeClr val="accent4">
              <a:hueOff val="-892954"/>
              <a:satOff val="5380"/>
              <a:lumOff val="431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.</a:t>
          </a:r>
          <a:endParaRPr lang="de-DE" sz="1600" kern="1200" dirty="0"/>
        </a:p>
      </dsp:txBody>
      <dsp:txXfrm rot="-5400000">
        <a:off x="1" y="1031318"/>
        <a:ext cx="585524" cy="250939"/>
      </dsp:txXfrm>
    </dsp:sp>
    <dsp:sp modelId="{604E3711-F115-44DF-81EE-CFEE3226E9E9}">
      <dsp:nvSpPr>
        <dsp:cNvPr id="0" name=""/>
        <dsp:cNvSpPr/>
      </dsp:nvSpPr>
      <dsp:spPr>
        <a:xfrm rot="5400000">
          <a:off x="4135711" y="-2811630"/>
          <a:ext cx="543701" cy="764407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4">
              <a:hueOff val="-892954"/>
              <a:satOff val="5380"/>
              <a:lumOff val="431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99136" tIns="17780" rIns="17780" bIns="17780" numCol="1" spcCol="1270" anchor="ctr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800" kern="1200" dirty="0" smtClean="0">
              <a:solidFill>
                <a:srgbClr val="000066"/>
              </a:solidFill>
              <a:latin typeface="Arial Black" pitchFamily="34" charset="0"/>
            </a:rPr>
            <a:t>СТАРШИЙ ВОЖАТЫЙ</a:t>
          </a:r>
          <a:endParaRPr lang="de-DE" sz="2800" kern="1200" dirty="0">
            <a:solidFill>
              <a:srgbClr val="000066"/>
            </a:solidFill>
            <a:latin typeface="Arial Black" pitchFamily="34" charset="0"/>
          </a:endParaRPr>
        </a:p>
      </dsp:txBody>
      <dsp:txXfrm rot="-5400000">
        <a:off x="585525" y="765097"/>
        <a:ext cx="7617534" cy="490619"/>
      </dsp:txXfrm>
    </dsp:sp>
    <dsp:sp modelId="{49A0DE51-CFC6-4B45-8570-7DBA21D78A36}">
      <dsp:nvSpPr>
        <dsp:cNvPr id="0" name=""/>
        <dsp:cNvSpPr/>
      </dsp:nvSpPr>
      <dsp:spPr>
        <a:xfrm rot="5400000">
          <a:off x="-125469" y="1601488"/>
          <a:ext cx="836463" cy="585524"/>
        </a:xfrm>
        <a:prstGeom prst="chevron">
          <a:avLst/>
        </a:prstGeom>
        <a:gradFill rotWithShape="0">
          <a:gsLst>
            <a:gs pos="0">
              <a:schemeClr val="accent4">
                <a:hueOff val="-1785908"/>
                <a:satOff val="10760"/>
                <a:lumOff val="862"/>
                <a:alphaOff val="0"/>
                <a:shade val="51000"/>
                <a:satMod val="130000"/>
              </a:schemeClr>
            </a:gs>
            <a:gs pos="80000">
              <a:schemeClr val="accent4">
                <a:hueOff val="-1785908"/>
                <a:satOff val="10760"/>
                <a:lumOff val="862"/>
                <a:alphaOff val="0"/>
                <a:shade val="93000"/>
                <a:satMod val="130000"/>
              </a:schemeClr>
            </a:gs>
            <a:gs pos="100000">
              <a:schemeClr val="accent4">
                <a:hueOff val="-1785908"/>
                <a:satOff val="10760"/>
                <a:lumOff val="862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rnd" cmpd="sng" algn="ctr">
          <a:solidFill>
            <a:schemeClr val="accent4">
              <a:hueOff val="-1785908"/>
              <a:satOff val="10760"/>
              <a:lumOff val="862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.</a:t>
          </a:r>
          <a:endParaRPr lang="de-DE" sz="1600" kern="1200" dirty="0"/>
        </a:p>
      </dsp:txBody>
      <dsp:txXfrm rot="-5400000">
        <a:off x="1" y="1768780"/>
        <a:ext cx="585524" cy="250939"/>
      </dsp:txXfrm>
    </dsp:sp>
    <dsp:sp modelId="{2AFA5BDB-A8AB-46B7-A9B5-B71B792F77B4}">
      <dsp:nvSpPr>
        <dsp:cNvPr id="0" name=""/>
        <dsp:cNvSpPr/>
      </dsp:nvSpPr>
      <dsp:spPr>
        <a:xfrm rot="5400000">
          <a:off x="4135711" y="-2074168"/>
          <a:ext cx="543701" cy="764407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4">
              <a:hueOff val="-1785908"/>
              <a:satOff val="10760"/>
              <a:lumOff val="862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99136" tIns="17780" rIns="17780" bIns="17780" numCol="1" spcCol="1270" anchor="ctr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800" kern="1200" dirty="0" smtClean="0">
              <a:solidFill>
                <a:srgbClr val="000066"/>
              </a:solidFill>
              <a:latin typeface="Arial Black" pitchFamily="34" charset="0"/>
            </a:rPr>
            <a:t>ВОСПИТАТЕЛЬ</a:t>
          </a:r>
          <a:endParaRPr lang="de-DE" sz="2800" kern="1200" dirty="0">
            <a:solidFill>
              <a:srgbClr val="000066"/>
            </a:solidFill>
            <a:latin typeface="Arial Black" pitchFamily="34" charset="0"/>
          </a:endParaRPr>
        </a:p>
      </dsp:txBody>
      <dsp:txXfrm rot="-5400000">
        <a:off x="585525" y="1502559"/>
        <a:ext cx="7617534" cy="490619"/>
      </dsp:txXfrm>
    </dsp:sp>
    <dsp:sp modelId="{181C2F57-8466-48EF-80EF-DF24A921C46C}">
      <dsp:nvSpPr>
        <dsp:cNvPr id="0" name=""/>
        <dsp:cNvSpPr/>
      </dsp:nvSpPr>
      <dsp:spPr>
        <a:xfrm rot="5400000">
          <a:off x="-125469" y="2338950"/>
          <a:ext cx="836463" cy="585524"/>
        </a:xfrm>
        <a:prstGeom prst="chevron">
          <a:avLst/>
        </a:prstGeom>
        <a:gradFill rotWithShape="0">
          <a:gsLst>
            <a:gs pos="0">
              <a:schemeClr val="accent4">
                <a:hueOff val="-2678862"/>
                <a:satOff val="16139"/>
                <a:lumOff val="1294"/>
                <a:alphaOff val="0"/>
                <a:shade val="51000"/>
                <a:satMod val="130000"/>
              </a:schemeClr>
            </a:gs>
            <a:gs pos="80000">
              <a:schemeClr val="accent4">
                <a:hueOff val="-2678862"/>
                <a:satOff val="16139"/>
                <a:lumOff val="1294"/>
                <a:alphaOff val="0"/>
                <a:shade val="93000"/>
                <a:satMod val="130000"/>
              </a:schemeClr>
            </a:gs>
            <a:gs pos="100000">
              <a:schemeClr val="accent4">
                <a:hueOff val="-2678862"/>
                <a:satOff val="16139"/>
                <a:lumOff val="1294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rnd" cmpd="sng" algn="ctr">
          <a:solidFill>
            <a:schemeClr val="accent4">
              <a:hueOff val="-2678862"/>
              <a:satOff val="16139"/>
              <a:lumOff val="1294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.</a:t>
          </a:r>
          <a:endParaRPr lang="de-DE" sz="1600" kern="1200" dirty="0"/>
        </a:p>
      </dsp:txBody>
      <dsp:txXfrm rot="-5400000">
        <a:off x="1" y="2506242"/>
        <a:ext cx="585524" cy="250939"/>
      </dsp:txXfrm>
    </dsp:sp>
    <dsp:sp modelId="{6F84827F-E095-42DE-AC7C-40637415683A}">
      <dsp:nvSpPr>
        <dsp:cNvPr id="0" name=""/>
        <dsp:cNvSpPr/>
      </dsp:nvSpPr>
      <dsp:spPr>
        <a:xfrm rot="5400000">
          <a:off x="4135711" y="-1336706"/>
          <a:ext cx="543701" cy="764407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4">
              <a:hueOff val="-2678862"/>
              <a:satOff val="16139"/>
              <a:lumOff val="1294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99136" tIns="17780" rIns="17780" bIns="17780" numCol="1" spcCol="1270" anchor="ctr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800" kern="1200" dirty="0" smtClean="0">
              <a:solidFill>
                <a:srgbClr val="000066"/>
              </a:solidFill>
              <a:latin typeface="Arial Black" pitchFamily="34" charset="0"/>
            </a:rPr>
            <a:t>ПЕДАГОГ-ОРГАНИЗАТОР</a:t>
          </a:r>
          <a:endParaRPr lang="de-DE" sz="2800" kern="1200" dirty="0">
            <a:solidFill>
              <a:srgbClr val="000066"/>
            </a:solidFill>
            <a:latin typeface="Arial Black" pitchFamily="34" charset="0"/>
          </a:endParaRPr>
        </a:p>
      </dsp:txBody>
      <dsp:txXfrm rot="-5400000">
        <a:off x="585525" y="2240021"/>
        <a:ext cx="7617534" cy="490619"/>
      </dsp:txXfrm>
    </dsp:sp>
    <dsp:sp modelId="{130C20E5-AB51-41FC-9F9F-1473436E42DE}">
      <dsp:nvSpPr>
        <dsp:cNvPr id="0" name=""/>
        <dsp:cNvSpPr/>
      </dsp:nvSpPr>
      <dsp:spPr>
        <a:xfrm rot="5400000">
          <a:off x="-125469" y="3076412"/>
          <a:ext cx="836463" cy="585524"/>
        </a:xfrm>
        <a:prstGeom prst="chevron">
          <a:avLst/>
        </a:prstGeom>
        <a:gradFill rotWithShape="0">
          <a:gsLst>
            <a:gs pos="0">
              <a:schemeClr val="accent4">
                <a:hueOff val="-3571816"/>
                <a:satOff val="21519"/>
                <a:lumOff val="1725"/>
                <a:alphaOff val="0"/>
                <a:shade val="51000"/>
                <a:satMod val="130000"/>
              </a:schemeClr>
            </a:gs>
            <a:gs pos="80000">
              <a:schemeClr val="accent4">
                <a:hueOff val="-3571816"/>
                <a:satOff val="21519"/>
                <a:lumOff val="1725"/>
                <a:alphaOff val="0"/>
                <a:shade val="93000"/>
                <a:satMod val="130000"/>
              </a:schemeClr>
            </a:gs>
            <a:gs pos="100000">
              <a:schemeClr val="accent4">
                <a:hueOff val="-3571816"/>
                <a:satOff val="21519"/>
                <a:lumOff val="1725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rnd" cmpd="sng" algn="ctr">
          <a:solidFill>
            <a:schemeClr val="accent4">
              <a:hueOff val="-3571816"/>
              <a:satOff val="21519"/>
              <a:lumOff val="1725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.</a:t>
          </a:r>
          <a:endParaRPr lang="de-DE" sz="1600" kern="1200" dirty="0"/>
        </a:p>
      </dsp:txBody>
      <dsp:txXfrm rot="-5400000">
        <a:off x="1" y="3243704"/>
        <a:ext cx="585524" cy="250939"/>
      </dsp:txXfrm>
    </dsp:sp>
    <dsp:sp modelId="{F4905A42-600C-46D8-ADBD-CFBE21318946}">
      <dsp:nvSpPr>
        <dsp:cNvPr id="0" name=""/>
        <dsp:cNvSpPr/>
      </dsp:nvSpPr>
      <dsp:spPr>
        <a:xfrm rot="5400000">
          <a:off x="4135711" y="-586695"/>
          <a:ext cx="543701" cy="764407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4">
              <a:hueOff val="-3571816"/>
              <a:satOff val="21519"/>
              <a:lumOff val="1725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99136" tIns="17780" rIns="17780" bIns="17780" numCol="1" spcCol="1270" anchor="ctr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800" kern="1200" dirty="0" smtClean="0">
              <a:solidFill>
                <a:srgbClr val="000066"/>
              </a:solidFill>
              <a:latin typeface="Arial Black" pitchFamily="34" charset="0"/>
            </a:rPr>
            <a:t>ПЕДАГОГ-БИБЛИОТЕКАРЬ</a:t>
          </a:r>
          <a:endParaRPr lang="de-DE" sz="2800" kern="1200" dirty="0">
            <a:solidFill>
              <a:srgbClr val="000066"/>
            </a:solidFill>
            <a:latin typeface="Arial Black" pitchFamily="34" charset="0"/>
          </a:endParaRPr>
        </a:p>
      </dsp:txBody>
      <dsp:txXfrm rot="-5400000">
        <a:off x="585525" y="2990032"/>
        <a:ext cx="7617534" cy="490619"/>
      </dsp:txXfrm>
    </dsp:sp>
    <dsp:sp modelId="{86FEF2FD-FD68-4FFE-8042-FDCD11D2BF7F}">
      <dsp:nvSpPr>
        <dsp:cNvPr id="0" name=""/>
        <dsp:cNvSpPr/>
      </dsp:nvSpPr>
      <dsp:spPr>
        <a:xfrm rot="5400000">
          <a:off x="-125469" y="3813874"/>
          <a:ext cx="836463" cy="585524"/>
        </a:xfrm>
        <a:prstGeom prst="chevron">
          <a:avLst/>
        </a:prstGeom>
        <a:gradFill rotWithShape="0">
          <a:gsLst>
            <a:gs pos="0">
              <a:schemeClr val="accent4">
                <a:hueOff val="-4464770"/>
                <a:satOff val="26899"/>
                <a:lumOff val="2156"/>
                <a:alphaOff val="0"/>
                <a:shade val="51000"/>
                <a:satMod val="130000"/>
              </a:schemeClr>
            </a:gs>
            <a:gs pos="80000">
              <a:schemeClr val="accent4">
                <a:hueOff val="-4464770"/>
                <a:satOff val="26899"/>
                <a:lumOff val="2156"/>
                <a:alphaOff val="0"/>
                <a:shade val="93000"/>
                <a:satMod val="130000"/>
              </a:schemeClr>
            </a:gs>
            <a:gs pos="100000">
              <a:schemeClr val="accent4">
                <a:hueOff val="-4464770"/>
                <a:satOff val="26899"/>
                <a:lumOff val="2156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rnd" cmpd="sng" algn="ctr">
          <a:solidFill>
            <a:schemeClr val="accent4">
              <a:hueOff val="-4464770"/>
              <a:satOff val="26899"/>
              <a:lumOff val="2156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.</a:t>
          </a:r>
          <a:endParaRPr lang="de-DE" sz="1600" kern="1200" dirty="0"/>
        </a:p>
      </dsp:txBody>
      <dsp:txXfrm rot="-5400000">
        <a:off x="1" y="3981166"/>
        <a:ext cx="585524" cy="250939"/>
      </dsp:txXfrm>
    </dsp:sp>
    <dsp:sp modelId="{3C00F86D-27FB-4197-8F92-62E7CDC2DB79}">
      <dsp:nvSpPr>
        <dsp:cNvPr id="0" name=""/>
        <dsp:cNvSpPr/>
      </dsp:nvSpPr>
      <dsp:spPr>
        <a:xfrm rot="5400000">
          <a:off x="4135711" y="138217"/>
          <a:ext cx="543701" cy="764407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4">
              <a:hueOff val="-4464770"/>
              <a:satOff val="26899"/>
              <a:lumOff val="2156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99136" tIns="17780" rIns="17780" bIns="17780" numCol="1" spcCol="1270" anchor="ctr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800" kern="1200" dirty="0" smtClean="0">
              <a:solidFill>
                <a:srgbClr val="000066"/>
              </a:solidFill>
              <a:latin typeface="Arial Black" pitchFamily="34" charset="0"/>
            </a:rPr>
            <a:t>ТЬЮТОР</a:t>
          </a:r>
          <a:endParaRPr lang="de-DE" sz="2800" kern="1200" dirty="0">
            <a:solidFill>
              <a:srgbClr val="000066"/>
            </a:solidFill>
            <a:latin typeface="Arial Black" pitchFamily="34" charset="0"/>
          </a:endParaRPr>
        </a:p>
      </dsp:txBody>
      <dsp:txXfrm rot="-5400000">
        <a:off x="585525" y="3714945"/>
        <a:ext cx="7617534" cy="49061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pPr/>
              <a:t>24.04.2017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pPr/>
              <a:t>24.04.2017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 durch Klicken hinzufügen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pPr/>
              <a:t>24.04.2017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el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22" name="Untertitel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de-DE" smtClean="0"/>
              <a:t>Formatvorlage des Untertitelmasters durch Klicken bearbeiten</a:t>
            </a:r>
            <a:endParaRPr kumimoji="0" lang="en-US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pPr/>
              <a:t>24.04.2017</a:t>
            </a:fld>
            <a:endParaRPr lang="de-DE"/>
          </a:p>
        </p:txBody>
      </p:sp>
      <p:sp>
        <p:nvSpPr>
          <p:cNvPr id="20" name="Fußzeilenplatzhalt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pPr/>
              <a:t>‹#›</a:t>
            </a:fld>
            <a:endParaRPr lang="de-DE"/>
          </a:p>
        </p:txBody>
      </p:sp>
      <p:sp>
        <p:nvSpPr>
          <p:cNvPr id="8" name="Ellipse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Ellipse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pPr/>
              <a:t>24.04.2017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pPr/>
              <a:t>24.04.2017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pPr/>
              <a:t>‹#›</a:t>
            </a:fld>
            <a:endParaRPr lang="de-DE"/>
          </a:p>
        </p:txBody>
      </p:sp>
      <p:sp>
        <p:nvSpPr>
          <p:cNvPr id="10" name="Rechteck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Ellipse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Ellipse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pPr/>
              <a:t>24.04.2017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</p:txBody>
      </p:sp>
      <p:sp>
        <p:nvSpPr>
          <p:cNvPr id="5" name="Inhaltsplatzhalt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pPr/>
              <a:t>24.04.2017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pPr/>
              <a:t>24.04.2017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eck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pPr/>
              <a:t>24.04.2017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pPr/>
              <a:t>‹#›</a:t>
            </a:fld>
            <a:endParaRPr lang="de-DE"/>
          </a:p>
        </p:txBody>
      </p:sp>
      <p:sp>
        <p:nvSpPr>
          <p:cNvPr id="6" name="Rechteck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pPr/>
              <a:t>24.04.2017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pPr/>
              <a:t>24.04.2017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pPr/>
              <a:t>24.04.2017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pPr/>
              <a:t>‹#›</a:t>
            </a:fld>
            <a:endParaRPr lang="de-DE"/>
          </a:p>
        </p:txBody>
      </p:sp>
      <p:sp>
        <p:nvSpPr>
          <p:cNvPr id="8" name="Rechteck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/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de-DE" smtClean="0"/>
              <a:t>Bild durch Klicken auf Symbol hinzufügen</a:t>
            </a:r>
            <a:endParaRPr kumimoji="0" lang="en-US" dirty="0"/>
          </a:p>
        </p:txBody>
      </p:sp>
      <p:sp>
        <p:nvSpPr>
          <p:cNvPr id="9" name="Flussdiagramm: Proz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Flussdiagramm: Proz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pPr/>
              <a:t>24.04.2017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pPr/>
              <a:t>24.04.2017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pPr/>
              <a:t>24.04.2017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pPr/>
              <a:t>24.04.2017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pPr/>
              <a:t>24.04.2017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pPr/>
              <a:t>24.04.2017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pPr/>
              <a:t>24.04.2017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pPr/>
              <a:t>24.04.2017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pPr/>
              <a:t>24.04.2017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pPr/>
              <a:t>24.04.2017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pPr/>
              <a:t>24.04.2017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pPr/>
              <a:t>24.04.2017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pPr/>
              <a:t>24.04.2017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pPr/>
              <a:t>24.04.2017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pPr/>
              <a:t>24.04.2017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pPr/>
              <a:t>‹#›</a:t>
            </a:fld>
            <a:endParaRPr lang="de-DE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pPr/>
              <a:t>24.04.2017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pPr/>
              <a:t>‹#›</a:t>
            </a:fld>
            <a:endParaRPr lang="de-DE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pPr/>
              <a:t>24.04.2017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pPr/>
              <a:t>24.04.2017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pPr/>
              <a:t>‹#›</a:t>
            </a:fld>
            <a:endParaRPr lang="de-DE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pPr/>
              <a:t>24.04.2017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pPr/>
              <a:t>‹#›</a:t>
            </a:fld>
            <a:endParaRPr lang="de-DE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pPr/>
              <a:t>24.04.2017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pPr/>
              <a:t>24.04.2017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pPr/>
              <a:t>24.04.2017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pPr/>
              <a:t>24.04.2017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pPr/>
              <a:t>24.04.2017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pPr/>
              <a:t>‹#›</a:t>
            </a:fld>
            <a:endParaRPr lang="de-DE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pPr/>
              <a:t>24.04.2017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pPr/>
              <a:t>24.04.2017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/>
          </a:p>
        </p:txBody>
      </p:sp>
      <p:sp>
        <p:nvSpPr>
          <p:cNvPr id="3" name="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4" name="Holder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9E5D33-9E7F-424B-9C9D-924F4BAF85F6}" type="datetime1">
              <a:rPr lang="en-US"/>
              <a:pPr>
                <a:defRPr/>
              </a:pPr>
              <a:t>4/24/2017</a:t>
            </a:fld>
            <a:endParaRPr lang="en-US"/>
          </a:p>
        </p:txBody>
      </p:sp>
      <p:sp>
        <p:nvSpPr>
          <p:cNvPr id="5" name="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AD14AE-0657-4F56-9744-29BDD5D10F27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9328995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pPr/>
              <a:t>24.04.2017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pPr/>
              <a:t>24.04.2017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pPr/>
              <a:t>24.04.2017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pPr/>
              <a:t>24.04.2017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pPr/>
              <a:t>24.04.2017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theme" Target="../theme/theme4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slideLayout" Target="../slideLayouts/slideLayout45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A50D42-C9CD-4801-B293-61D1F53EC57E}" type="datetimeFigureOut">
              <a:rPr lang="de-DE" smtClean="0"/>
              <a:pPr/>
              <a:t>24.04.2017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6AE60A-B69C-4790-82F7-3882EDF23186}" type="slidenum">
              <a:rPr lang="de-DE" smtClean="0"/>
              <a:pPr/>
              <a:t>‹#›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ort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Ellipse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ad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hteck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Titelplatzhalt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9" name="Textplatzhalt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  <a:p>
            <a:pPr lvl="1" eaLnBrk="1" latinLnBrk="0" hangingPunct="1"/>
            <a:r>
              <a:rPr kumimoji="0" lang="de-DE" smtClean="0"/>
              <a:t>Zweite Ebene</a:t>
            </a:r>
          </a:p>
          <a:p>
            <a:pPr lvl="2" eaLnBrk="1" latinLnBrk="0" hangingPunct="1"/>
            <a:r>
              <a:rPr kumimoji="0" lang="de-DE" smtClean="0"/>
              <a:t>Dritte Ebene</a:t>
            </a:r>
          </a:p>
          <a:p>
            <a:pPr lvl="3" eaLnBrk="1" latinLnBrk="0" hangingPunct="1"/>
            <a:r>
              <a:rPr kumimoji="0" lang="de-DE" smtClean="0"/>
              <a:t>Vierte Ebene</a:t>
            </a:r>
          </a:p>
          <a:p>
            <a:pPr lvl="4" eaLnBrk="1" latinLnBrk="0" hangingPunct="1"/>
            <a:r>
              <a:rPr kumimoji="0" lang="de-DE" smtClean="0"/>
              <a:t>Fünfte Ebene</a:t>
            </a:r>
            <a:endParaRPr kumimoji="0" lang="en-US"/>
          </a:p>
        </p:txBody>
      </p:sp>
      <p:sp>
        <p:nvSpPr>
          <p:cNvPr id="24" name="Datumsplatzhalt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1BA50D42-C9CD-4801-B293-61D1F53EC57E}" type="datetimeFigureOut">
              <a:rPr lang="de-DE" smtClean="0"/>
              <a:pPr/>
              <a:t>24.04.2017</a:t>
            </a:fld>
            <a:endParaRPr lang="de-DE"/>
          </a:p>
        </p:txBody>
      </p:sp>
      <p:sp>
        <p:nvSpPr>
          <p:cNvPr id="10" name="Fußzeilenplatzhalt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de-DE"/>
          </a:p>
        </p:txBody>
      </p:sp>
      <p:sp>
        <p:nvSpPr>
          <p:cNvPr id="22" name="Foliennummernplatzhalt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6C6AE60A-B69C-4790-82F7-3882EDF23186}" type="slidenum">
              <a:rPr lang="de-DE" smtClean="0"/>
              <a:pPr/>
              <a:t>‹#›</a:t>
            </a:fld>
            <a:endParaRPr lang="de-DE"/>
          </a:p>
        </p:txBody>
      </p:sp>
      <p:sp>
        <p:nvSpPr>
          <p:cNvPr id="15" name="Rechteck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A50D42-C9CD-4801-B293-61D1F53EC57E}" type="datetimeFigureOut">
              <a:rPr lang="de-DE" smtClean="0"/>
              <a:pPr/>
              <a:t>24.04.2017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6AE60A-B69C-4790-82F7-3882EDF23186}" type="slidenum">
              <a:rPr lang="de-DE" smtClean="0"/>
              <a:pPr/>
              <a:t>‹#›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1BA50D42-C9CD-4801-B293-61D1F53EC57E}" type="datetimeFigureOut">
              <a:rPr lang="de-DE" smtClean="0"/>
              <a:pPr/>
              <a:t>24.04.2017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6C6AE60A-B69C-4790-82F7-3882EDF23186}" type="slidenum">
              <a:rPr lang="de-DE" smtClean="0"/>
              <a:pPr/>
              <a:t>‹#›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  <p:sldLayoutId id="2147483744" r:id="rId12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hyperlink" Target="http://regulation.gov.ru/p/48939" TargetMode="External"/><Relationship Id="rId1" Type="http://schemas.openxmlformats.org/officeDocument/2006/relationships/slideLayout" Target="../slideLayouts/slideLayout35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hyperlink" Target="mailto:ippdrao@yandex.ru" TargetMode="External"/><Relationship Id="rId2" Type="http://schemas.openxmlformats.org/officeDocument/2006/relationships/hyperlink" Target="http://www.ippdrao.ru/" TargetMode="External"/><Relationship Id="rId1" Type="http://schemas.openxmlformats.org/officeDocument/2006/relationships/slideLayout" Target="../slideLayouts/slideLayout4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/>
            </a:gs>
            <a:gs pos="50000">
              <a:srgbClr val="CCFFFF"/>
            </a:gs>
            <a:gs pos="100000">
              <a:srgbClr val="66FFFF"/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395536" y="836712"/>
            <a:ext cx="8496944" cy="3456384"/>
          </a:xfrm>
        </p:spPr>
        <p:txBody>
          <a:bodyPr>
            <a:noAutofit/>
          </a:bodyPr>
          <a:lstStyle/>
          <a:p>
            <a:r>
              <a:rPr lang="ru-RU" sz="2400" b="1" cap="all" dirty="0" smtClean="0">
                <a:solidFill>
                  <a:srgbClr val="000099"/>
                </a:solidFill>
                <a:latin typeface="Arial Black" pitchFamily="34" charset="0"/>
              </a:rPr>
              <a:t>Профессиональный стандарт</a:t>
            </a:r>
            <a:br>
              <a:rPr lang="ru-RU" sz="2400" b="1" cap="all" dirty="0" smtClean="0">
                <a:solidFill>
                  <a:srgbClr val="000099"/>
                </a:solidFill>
                <a:latin typeface="Arial Black" pitchFamily="34" charset="0"/>
              </a:rPr>
            </a:br>
            <a:r>
              <a:rPr lang="ru-RU" sz="2400" b="1" cap="all" dirty="0" smtClean="0">
                <a:solidFill>
                  <a:srgbClr val="000099"/>
                </a:solidFill>
                <a:latin typeface="Arial Black" pitchFamily="34" charset="0"/>
              </a:rPr>
              <a:t>  </a:t>
            </a:r>
            <a:r>
              <a:rPr lang="ru-RU" sz="2800" b="1" cap="all" dirty="0" smtClean="0">
                <a:solidFill>
                  <a:srgbClr val="000099"/>
                </a:solidFill>
                <a:latin typeface="Arial Black" pitchFamily="34" charset="0"/>
              </a:rPr>
              <a:t/>
            </a:r>
            <a:br>
              <a:rPr lang="ru-RU" sz="2800" b="1" cap="all" dirty="0" smtClean="0">
                <a:solidFill>
                  <a:srgbClr val="000099"/>
                </a:solidFill>
                <a:latin typeface="Arial Black" pitchFamily="34" charset="0"/>
              </a:rPr>
            </a:br>
            <a:r>
              <a:rPr lang="ru-RU" sz="3200" b="1" cap="all" dirty="0" smtClean="0">
                <a:solidFill>
                  <a:srgbClr val="000099"/>
                </a:solidFill>
                <a:latin typeface="Arial Black" pitchFamily="34" charset="0"/>
              </a:rPr>
              <a:t>«Специалист </a:t>
            </a:r>
            <a:br>
              <a:rPr lang="ru-RU" sz="3200" b="1" cap="all" dirty="0" smtClean="0">
                <a:solidFill>
                  <a:srgbClr val="000099"/>
                </a:solidFill>
                <a:latin typeface="Arial Black" pitchFamily="34" charset="0"/>
              </a:rPr>
            </a:br>
            <a:r>
              <a:rPr lang="ru-RU" sz="3200" b="1" cap="all" dirty="0" smtClean="0">
                <a:solidFill>
                  <a:srgbClr val="000099"/>
                </a:solidFill>
                <a:latin typeface="Arial Black" pitchFamily="34" charset="0"/>
              </a:rPr>
              <a:t>в области воспитания»</a:t>
            </a:r>
            <a:r>
              <a:rPr lang="ru-RU" sz="3200" b="1" cap="all" dirty="0">
                <a:solidFill>
                  <a:srgbClr val="000099"/>
                </a:solidFill>
                <a:latin typeface="Arial Black" pitchFamily="34" charset="0"/>
              </a:rPr>
              <a:t/>
            </a:r>
            <a:br>
              <a:rPr lang="ru-RU" sz="3200" b="1" cap="all" dirty="0">
                <a:solidFill>
                  <a:srgbClr val="000099"/>
                </a:solidFill>
                <a:latin typeface="Arial Black" pitchFamily="34" charset="0"/>
              </a:rPr>
            </a:br>
            <a:r>
              <a:rPr lang="ru-RU" sz="2800" dirty="0"/>
              <a:t> </a:t>
            </a:r>
            <a:r>
              <a:rPr lang="ru-RU" sz="2800" b="1" cap="all" dirty="0" smtClean="0">
                <a:solidFill>
                  <a:srgbClr val="000099"/>
                </a:solidFill>
                <a:latin typeface="Arial Black" pitchFamily="34" charset="0"/>
              </a:rPr>
              <a:t/>
            </a:r>
            <a:br>
              <a:rPr lang="ru-RU" sz="2800" b="1" cap="all" dirty="0" smtClean="0">
                <a:solidFill>
                  <a:srgbClr val="000099"/>
                </a:solidFill>
                <a:latin typeface="Arial Black" pitchFamily="34" charset="0"/>
              </a:rPr>
            </a:br>
            <a:endParaRPr lang="de-DE" sz="2800" cap="all" dirty="0">
              <a:solidFill>
                <a:srgbClr val="000099"/>
              </a:solidFill>
              <a:latin typeface="Arial Black" pitchFamily="34" charset="0"/>
            </a:endParaRP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539552" y="3645024"/>
            <a:ext cx="8208912" cy="2808312"/>
          </a:xfrm>
        </p:spPr>
        <p:txBody>
          <a:bodyPr>
            <a:noAutofit/>
          </a:bodyPr>
          <a:lstStyle/>
          <a:p>
            <a:r>
              <a:rPr lang="ru-RU" sz="3600" b="1" i="1" dirty="0" err="1" smtClean="0">
                <a:solidFill>
                  <a:srgbClr val="000066"/>
                </a:solidFill>
              </a:rPr>
              <a:t>Волосовец</a:t>
            </a:r>
            <a:r>
              <a:rPr lang="ru-RU" sz="3600" b="1" i="1" dirty="0" smtClean="0">
                <a:solidFill>
                  <a:srgbClr val="000066"/>
                </a:solidFill>
              </a:rPr>
              <a:t> Татьяна Владимировна</a:t>
            </a:r>
          </a:p>
          <a:p>
            <a:r>
              <a:rPr lang="ru-RU" sz="2800" b="1" i="1" dirty="0" smtClean="0">
                <a:solidFill>
                  <a:srgbClr val="000066"/>
                </a:solidFill>
              </a:rPr>
              <a:t>директор организации-разработчика ПС -</a:t>
            </a:r>
          </a:p>
          <a:p>
            <a:r>
              <a:rPr lang="ru-RU" sz="2800" b="1" i="1" dirty="0" smtClean="0">
                <a:solidFill>
                  <a:srgbClr val="000066"/>
                </a:solidFill>
              </a:rPr>
              <a:t>ФГБНУ «Институт изучения детства, семьи и воспитания </a:t>
            </a:r>
          </a:p>
          <a:p>
            <a:r>
              <a:rPr lang="ru-RU" sz="2800" b="1" i="1" dirty="0" smtClean="0">
                <a:solidFill>
                  <a:srgbClr val="000066"/>
                </a:solidFill>
              </a:rPr>
              <a:t>Российской академии образования»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55576" y="404664"/>
            <a:ext cx="77768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b="1" dirty="0" smtClean="0">
              <a:solidFill>
                <a:srgbClr val="000066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7544" y="274638"/>
            <a:ext cx="8219256" cy="1143000"/>
          </a:xfrm>
        </p:spPr>
        <p:txBody>
          <a:bodyPr>
            <a:normAutofit/>
          </a:bodyPr>
          <a:lstStyle/>
          <a:p>
            <a:r>
              <a:rPr lang="ru-RU" sz="3200" dirty="0" smtClean="0">
                <a:solidFill>
                  <a:srgbClr val="C00000"/>
                </a:solidFill>
                <a:latin typeface="Arial Black" pitchFamily="34" charset="0"/>
              </a:rPr>
              <a:t>Отнесение к видам экономической деятельности</a:t>
            </a:r>
            <a:endParaRPr lang="de-DE" sz="3200" dirty="0">
              <a:solidFill>
                <a:srgbClr val="C00000"/>
              </a:solidFill>
              <a:latin typeface="Arial Black" pitchFamily="34" charset="0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rmAutofit fontScale="92500" lnSpcReduction="20000"/>
          </a:bodyPr>
          <a:lstStyle/>
          <a:p>
            <a:r>
              <a:rPr lang="ru-RU" dirty="0" err="1">
                <a:solidFill>
                  <a:srgbClr val="000066"/>
                </a:solidFill>
                <a:latin typeface="Arial Black" pitchFamily="34" charset="0"/>
              </a:rPr>
              <a:t>П</a:t>
            </a:r>
            <a:r>
              <a:rPr lang="ru-RU" dirty="0" err="1" smtClean="0">
                <a:solidFill>
                  <a:srgbClr val="000066"/>
                </a:solidFill>
                <a:latin typeface="Arial Black" pitchFamily="34" charset="0"/>
              </a:rPr>
              <a:t>рофстандарт</a:t>
            </a:r>
            <a:r>
              <a:rPr lang="ru-RU" dirty="0" smtClean="0">
                <a:solidFill>
                  <a:srgbClr val="000066"/>
                </a:solidFill>
                <a:latin typeface="Arial Black" pitchFamily="34" charset="0"/>
              </a:rPr>
              <a:t> охватывает не только сферу образования, но и сферу здравоохранения (деятельность санаторно-курортных организаций</a:t>
            </a:r>
            <a:r>
              <a:rPr lang="ru-RU" dirty="0">
                <a:solidFill>
                  <a:srgbClr val="000066"/>
                </a:solidFill>
                <a:latin typeface="Arial Black" pitchFamily="34" charset="0"/>
              </a:rPr>
              <a:t>)</a:t>
            </a:r>
            <a:r>
              <a:rPr lang="ru-RU" dirty="0" smtClean="0">
                <a:solidFill>
                  <a:srgbClr val="000066"/>
                </a:solidFill>
                <a:latin typeface="Arial Black" pitchFamily="34" charset="0"/>
              </a:rPr>
              <a:t>, предоставление социальных услуг без обеспечения проживания и др. </a:t>
            </a:r>
          </a:p>
          <a:p>
            <a:r>
              <a:rPr lang="ru-RU" dirty="0" smtClean="0">
                <a:solidFill>
                  <a:srgbClr val="000066"/>
                </a:solidFill>
                <a:latin typeface="Arial Black" pitchFamily="34" charset="0"/>
              </a:rPr>
              <a:t>Организации в данных сферах должны иметь лицензию на право ведения образовательной деятельности, в этом случае они попадают под коды ОКВЭД в сфере образования</a:t>
            </a:r>
            <a:endParaRPr lang="de-DE" dirty="0">
              <a:solidFill>
                <a:srgbClr val="000066"/>
              </a:solidFill>
              <a:latin typeface="Arial Black" pitchFamily="3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/>
            </a:gs>
            <a:gs pos="50000">
              <a:srgbClr val="CCFFFF"/>
            </a:gs>
            <a:gs pos="100000">
              <a:srgbClr val="66FFFF"/>
            </a:gs>
          </a:gsLst>
          <a:path path="shap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403648" y="228600"/>
            <a:ext cx="7432504" cy="1184176"/>
          </a:xfrm>
        </p:spPr>
        <p:txBody>
          <a:bodyPr>
            <a:normAutofit fontScale="90000"/>
          </a:bodyPr>
          <a:lstStyle/>
          <a:p>
            <a:r>
              <a:rPr lang="ru-RU" sz="3200" b="1" cap="all" dirty="0" smtClean="0">
                <a:solidFill>
                  <a:srgbClr val="7A1D00"/>
                </a:solidFill>
                <a:latin typeface="Arial Black" pitchFamily="34" charset="0"/>
              </a:rPr>
              <a:t/>
            </a:r>
            <a:br>
              <a:rPr lang="ru-RU" sz="3200" b="1" cap="all" dirty="0" smtClean="0">
                <a:solidFill>
                  <a:srgbClr val="7A1D00"/>
                </a:solidFill>
                <a:latin typeface="Arial Black" pitchFamily="34" charset="0"/>
              </a:rPr>
            </a:br>
            <a:r>
              <a:rPr lang="ru-RU" sz="2700" b="1" cap="all" dirty="0" smtClean="0">
                <a:solidFill>
                  <a:srgbClr val="800000"/>
                </a:solidFill>
                <a:latin typeface="Arial Black" pitchFamily="34" charset="0"/>
              </a:rPr>
              <a:t>профессиональный стандарт </a:t>
            </a:r>
            <a:br>
              <a:rPr lang="ru-RU" sz="2700" b="1" cap="all" dirty="0" smtClean="0">
                <a:solidFill>
                  <a:srgbClr val="800000"/>
                </a:solidFill>
                <a:latin typeface="Arial Black" pitchFamily="34" charset="0"/>
              </a:rPr>
            </a:br>
            <a:r>
              <a:rPr lang="ru-RU" sz="2700" b="1" cap="all" dirty="0" smtClean="0">
                <a:solidFill>
                  <a:srgbClr val="800000"/>
                </a:solidFill>
                <a:latin typeface="Arial Black" pitchFamily="34" charset="0"/>
              </a:rPr>
              <a:t>– не стандарт на личность </a:t>
            </a:r>
            <a:br>
              <a:rPr lang="ru-RU" sz="2700" b="1" cap="all" dirty="0" smtClean="0">
                <a:solidFill>
                  <a:srgbClr val="800000"/>
                </a:solidFill>
                <a:latin typeface="Arial Black" pitchFamily="34" charset="0"/>
              </a:rPr>
            </a:br>
            <a:r>
              <a:rPr lang="ru-RU" sz="2700" b="1" cap="all" dirty="0" smtClean="0">
                <a:solidFill>
                  <a:srgbClr val="800000"/>
                </a:solidFill>
                <a:latin typeface="Arial Black" pitchFamily="34" charset="0"/>
              </a:rPr>
              <a:t>и не стандарт на воспитание</a:t>
            </a:r>
            <a:endParaRPr lang="de-DE" sz="2700" b="1" cap="all" dirty="0">
              <a:solidFill>
                <a:srgbClr val="800000"/>
              </a:solidFill>
              <a:latin typeface="Arial Black" pitchFamily="34" charset="0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971600" y="1340768"/>
            <a:ext cx="7962088" cy="4800600"/>
          </a:xfrm>
        </p:spPr>
        <p:txBody>
          <a:bodyPr>
            <a:noAutofit/>
          </a:bodyPr>
          <a:lstStyle/>
          <a:p>
            <a:pPr>
              <a:buFontTx/>
              <a:buChar char="-"/>
            </a:pPr>
            <a:endParaRPr lang="ru-RU" sz="2800" dirty="0" smtClean="0"/>
          </a:p>
          <a:p>
            <a:pPr>
              <a:buFontTx/>
              <a:buChar char="-"/>
            </a:pPr>
            <a:r>
              <a:rPr lang="ru-RU" sz="2800" dirty="0" smtClean="0">
                <a:solidFill>
                  <a:srgbClr val="000066"/>
                </a:solidFill>
                <a:latin typeface="Arial Black" pitchFamily="34" charset="0"/>
              </a:rPr>
              <a:t>ПС – это минимальный объем характеристик и требований к профессиональной деятельности, компетентности</a:t>
            </a:r>
          </a:p>
          <a:p>
            <a:pPr>
              <a:buFontTx/>
              <a:buChar char="-"/>
            </a:pPr>
            <a:r>
              <a:rPr lang="ru-RU" sz="2800" dirty="0" smtClean="0">
                <a:solidFill>
                  <a:srgbClr val="000066"/>
                </a:solidFill>
                <a:latin typeface="Arial Black" pitchFamily="34" charset="0"/>
              </a:rPr>
              <a:t>ПС – это поддержка педагога, его воспитательной деятельности,  </a:t>
            </a:r>
          </a:p>
          <a:p>
            <a:pPr>
              <a:buFontTx/>
              <a:buChar char="-"/>
            </a:pPr>
            <a:r>
              <a:rPr lang="ru-RU" sz="2800" dirty="0" smtClean="0">
                <a:solidFill>
                  <a:srgbClr val="000066"/>
                </a:solidFill>
                <a:latin typeface="Arial Black" pitchFamily="34" charset="0"/>
              </a:rPr>
              <a:t>ПС – это условие развития воспитания в формате создания условий для саоопределения в соответствии с Законом об образовании в РФ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/>
            </a:gs>
            <a:gs pos="50000">
              <a:srgbClr val="CCFFFF"/>
            </a:gs>
            <a:gs pos="100000">
              <a:srgbClr val="66FFFF"/>
            </a:gs>
          </a:gsLst>
          <a:path path="shap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259632" y="274638"/>
            <a:ext cx="7416824" cy="1143000"/>
          </a:xfrm>
        </p:spPr>
        <p:txBody>
          <a:bodyPr>
            <a:normAutofit/>
          </a:bodyPr>
          <a:lstStyle/>
          <a:p>
            <a:r>
              <a:rPr lang="ru-RU" sz="2400" cap="all" dirty="0" smtClean="0">
                <a:solidFill>
                  <a:srgbClr val="800000"/>
                </a:solidFill>
                <a:latin typeface="Arial Black" pitchFamily="34" charset="0"/>
              </a:rPr>
              <a:t>Документы, определяющие логику проектирования и положения ПС</a:t>
            </a:r>
            <a:endParaRPr lang="de-DE" sz="2400" cap="all" dirty="0">
              <a:solidFill>
                <a:srgbClr val="800000"/>
              </a:solidFill>
              <a:latin typeface="Arial Black" pitchFamily="34" charset="0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ru-RU" b="1" dirty="0" smtClean="0">
                <a:solidFill>
                  <a:srgbClr val="000066"/>
                </a:solidFill>
                <a:latin typeface="Arial Black" pitchFamily="34" charset="0"/>
              </a:rPr>
              <a:t>Общероссийский классификатор занятий; </a:t>
            </a:r>
          </a:p>
          <a:p>
            <a:r>
              <a:rPr lang="ru-RU" b="1" dirty="0" smtClean="0">
                <a:solidFill>
                  <a:srgbClr val="000066"/>
                </a:solidFill>
                <a:latin typeface="Arial Black" pitchFamily="34" charset="0"/>
              </a:rPr>
              <a:t>Единый квалификационный справочник должностей руководителей, специалистов и служащих; </a:t>
            </a:r>
          </a:p>
          <a:p>
            <a:r>
              <a:rPr lang="ru-RU" b="1" dirty="0" smtClean="0">
                <a:solidFill>
                  <a:srgbClr val="000066"/>
                </a:solidFill>
                <a:latin typeface="Arial Black" pitchFamily="34" charset="0"/>
              </a:rPr>
              <a:t>Общероссийский классификатор специальностей по образованию; единый тарифно-квалификационный справочник работ и профессий рабочих; </a:t>
            </a:r>
          </a:p>
          <a:p>
            <a:r>
              <a:rPr lang="ru-RU" b="1" dirty="0" smtClean="0">
                <a:solidFill>
                  <a:srgbClr val="000066"/>
                </a:solidFill>
                <a:latin typeface="Arial Black" pitchFamily="34" charset="0"/>
              </a:rPr>
              <a:t>Единый квалификационный справочник должностей руководителей, специалистов и служащих; </a:t>
            </a:r>
          </a:p>
          <a:p>
            <a:r>
              <a:rPr lang="ru-RU" b="1" dirty="0" smtClean="0">
                <a:solidFill>
                  <a:srgbClr val="000066"/>
                </a:solidFill>
                <a:latin typeface="Arial Black" pitchFamily="34" charset="0"/>
              </a:rPr>
              <a:t>Общероссийских классификатор профессий рабочих, должностей служащих и тарифных разрядов; </a:t>
            </a:r>
          </a:p>
          <a:p>
            <a:r>
              <a:rPr lang="ru-RU" b="1" dirty="0" smtClean="0">
                <a:solidFill>
                  <a:srgbClr val="000066"/>
                </a:solidFill>
                <a:latin typeface="Arial Black" pitchFamily="34" charset="0"/>
              </a:rPr>
              <a:t>Общероссийский классификатор специальностей по образованию; </a:t>
            </a:r>
          </a:p>
          <a:p>
            <a:r>
              <a:rPr lang="ru-RU" b="1" dirty="0" smtClean="0">
                <a:solidFill>
                  <a:srgbClr val="000066"/>
                </a:solidFill>
                <a:latin typeface="Arial Black" pitchFamily="34" charset="0"/>
              </a:rPr>
              <a:t>Общероссийский классификатор специальностей высшей научной квалификации</a:t>
            </a:r>
            <a:endParaRPr lang="de-DE" b="1" dirty="0">
              <a:solidFill>
                <a:srgbClr val="000066"/>
              </a:solidFill>
              <a:latin typeface="Arial Black" pitchFamily="34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 smtClean="0">
                <a:solidFill>
                  <a:srgbClr val="800000"/>
                </a:solidFill>
                <a:latin typeface="Arial Black" pitchFamily="34" charset="0"/>
              </a:rPr>
              <a:t>СТРУКТУРА ПС </a:t>
            </a:r>
            <a:br>
              <a:rPr lang="ru-RU" sz="2800" dirty="0" smtClean="0">
                <a:solidFill>
                  <a:srgbClr val="800000"/>
                </a:solidFill>
                <a:latin typeface="Arial Black" pitchFamily="34" charset="0"/>
              </a:rPr>
            </a:br>
            <a:r>
              <a:rPr lang="ru-RU" sz="2800" dirty="0" smtClean="0">
                <a:solidFill>
                  <a:srgbClr val="800000"/>
                </a:solidFill>
                <a:latin typeface="Arial Black" pitchFamily="34" charset="0"/>
              </a:rPr>
              <a:t>И ПОДХОДЫ К ЕЕ ФОРМИРОВАНИЮ</a:t>
            </a:r>
            <a:endParaRPr lang="de-DE" sz="2800" dirty="0">
              <a:solidFill>
                <a:srgbClr val="800000"/>
              </a:solidFill>
              <a:latin typeface="Arial Black" pitchFamily="34" charset="0"/>
            </a:endParaRPr>
          </a:p>
        </p:txBody>
      </p:sp>
      <p:graphicFrame>
        <p:nvGraphicFramePr>
          <p:cNvPr id="4" name="Inhaltsplatzhalt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cap="all" dirty="0" smtClean="0">
                <a:solidFill>
                  <a:srgbClr val="000066"/>
                </a:solidFill>
                <a:latin typeface="Arial Black" pitchFamily="34" charset="0"/>
              </a:rPr>
              <a:t>Социальный педагог</a:t>
            </a:r>
            <a:endParaRPr lang="de-DE" sz="3600" cap="all" dirty="0">
              <a:solidFill>
                <a:srgbClr val="000066"/>
              </a:solidFill>
              <a:latin typeface="Arial Black" pitchFamily="34" charset="0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612775"/>
          </a:xfrm>
        </p:spPr>
        <p:txBody>
          <a:bodyPr>
            <a:normAutofit fontScale="70000" lnSpcReduction="20000"/>
          </a:bodyPr>
          <a:lstStyle/>
          <a:p>
            <a:r>
              <a:rPr lang="ru-RU" dirty="0" smtClean="0">
                <a:solidFill>
                  <a:srgbClr val="000066"/>
                </a:solidFill>
                <a:latin typeface="Arial Black" pitchFamily="34" charset="0"/>
              </a:rPr>
              <a:t>ОТФ</a:t>
            </a:r>
            <a:r>
              <a:rPr lang="ru-RU" dirty="0" smtClean="0">
                <a:solidFill>
                  <a:srgbClr val="C00000"/>
                </a:solidFill>
                <a:latin typeface="Arial Black" pitchFamily="34" charset="0"/>
              </a:rPr>
              <a:t>: </a:t>
            </a:r>
            <a:r>
              <a:rPr lang="ru-RU" dirty="0">
                <a:solidFill>
                  <a:srgbClr val="800000"/>
                </a:solidFill>
                <a:latin typeface="Arial Black" pitchFamily="34" charset="0"/>
              </a:rPr>
              <a:t>Социально-педагогическая   поддержка обучающихся в процессе социализации </a:t>
            </a:r>
            <a:endParaRPr lang="ru-RU" dirty="0" smtClean="0">
              <a:solidFill>
                <a:srgbClr val="800000"/>
              </a:solidFill>
              <a:latin typeface="Arial Black" pitchFamily="34" charset="0"/>
            </a:endParaRPr>
          </a:p>
          <a:p>
            <a:endParaRPr lang="ru-RU" dirty="0" smtClean="0">
              <a:solidFill>
                <a:srgbClr val="800000"/>
              </a:solidFill>
              <a:latin typeface="Arial Black" pitchFamily="34" charset="0"/>
            </a:endParaRPr>
          </a:p>
          <a:p>
            <a:pPr>
              <a:buNone/>
            </a:pPr>
            <a:r>
              <a:rPr lang="ru-RU" dirty="0" smtClean="0">
                <a:solidFill>
                  <a:srgbClr val="C00000"/>
                </a:solidFill>
                <a:latin typeface="Arial Black" pitchFamily="34" charset="0"/>
              </a:rPr>
              <a:t>ТРУДОВЫЕ ФУНКЦИИ:</a:t>
            </a:r>
            <a:endParaRPr lang="de-DE" dirty="0" smtClean="0">
              <a:solidFill>
                <a:srgbClr val="C00000"/>
              </a:solidFill>
              <a:latin typeface="Arial Black" pitchFamily="34" charset="0"/>
            </a:endParaRPr>
          </a:p>
          <a:p>
            <a:pPr marL="0" indent="0">
              <a:buNone/>
            </a:pPr>
            <a:endParaRPr lang="de-DE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7267275"/>
              </p:ext>
            </p:extLst>
          </p:nvPr>
        </p:nvGraphicFramePr>
        <p:xfrm>
          <a:off x="539552" y="3068960"/>
          <a:ext cx="8280920" cy="3096345"/>
        </p:xfrm>
        <a:graphic>
          <a:graphicData uri="http://schemas.openxmlformats.org/drawingml/2006/table">
            <a:tbl>
              <a:tblPr firstRow="1" firstCol="1" bandRow="1" bandCol="1">
                <a:tableStyleId>{BC89EF96-8CEA-46FF-86C4-4CE0E7609802}</a:tableStyleId>
              </a:tblPr>
              <a:tblGrid>
                <a:gridCol w="82809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03211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000099"/>
                          </a:solidFill>
                          <a:effectLst/>
                          <a:latin typeface="Arial Black" pitchFamily="34" charset="0"/>
                        </a:rPr>
                        <a:t>Планирование мер по социально-педагогической поддержке обучающихся в процессе социализации  </a:t>
                      </a:r>
                      <a:endParaRPr lang="ru-RU" sz="2000">
                        <a:solidFill>
                          <a:srgbClr val="000099"/>
                        </a:solidFill>
                        <a:effectLst/>
                        <a:latin typeface="Arial Black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3211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000099"/>
                          </a:solidFill>
                          <a:effectLst/>
                          <a:latin typeface="Arial Black" pitchFamily="34" charset="0"/>
                        </a:rPr>
                        <a:t>Организация социально-педагогической поддержки обучающихся в процессе социализации </a:t>
                      </a:r>
                      <a:endParaRPr lang="ru-RU" sz="2000">
                        <a:solidFill>
                          <a:srgbClr val="000099"/>
                        </a:solidFill>
                        <a:effectLst/>
                        <a:latin typeface="Arial Black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3211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0099"/>
                          </a:solidFill>
                          <a:effectLst/>
                          <a:latin typeface="Arial Black" pitchFamily="34" charset="0"/>
                        </a:rPr>
                        <a:t>Организационно-методическое обеспечение социально-педагогической поддержки обучающихся </a:t>
                      </a:r>
                      <a:endParaRPr lang="ru-RU" sz="2000" dirty="0">
                        <a:solidFill>
                          <a:srgbClr val="000099"/>
                        </a:solidFill>
                        <a:effectLst/>
                        <a:latin typeface="Arial Black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cap="all" dirty="0" smtClean="0">
                <a:solidFill>
                  <a:srgbClr val="000066"/>
                </a:solidFill>
                <a:latin typeface="Arial Black" pitchFamily="34" charset="0"/>
              </a:rPr>
              <a:t>Старший вожатый</a:t>
            </a:r>
            <a:endParaRPr lang="de-DE" sz="3600" cap="all" dirty="0">
              <a:solidFill>
                <a:srgbClr val="000066"/>
              </a:solidFill>
              <a:latin typeface="Arial Black" pitchFamily="34" charset="0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684783"/>
          </a:xfrm>
        </p:spPr>
        <p:txBody>
          <a:bodyPr>
            <a:normAutofit fontScale="70000" lnSpcReduction="20000"/>
          </a:bodyPr>
          <a:lstStyle/>
          <a:p>
            <a:r>
              <a:rPr lang="ru-RU" dirty="0" smtClean="0">
                <a:solidFill>
                  <a:srgbClr val="000066"/>
                </a:solidFill>
                <a:latin typeface="Arial Black" pitchFamily="34" charset="0"/>
              </a:rPr>
              <a:t>ОТФ</a:t>
            </a:r>
            <a:r>
              <a:rPr lang="ru-RU" dirty="0" smtClean="0">
                <a:solidFill>
                  <a:srgbClr val="C00000"/>
                </a:solidFill>
                <a:latin typeface="Arial Black" pitchFamily="34" charset="0"/>
              </a:rPr>
              <a:t> </a:t>
            </a:r>
            <a:r>
              <a:rPr lang="ru-RU" dirty="0">
                <a:solidFill>
                  <a:srgbClr val="800000"/>
                </a:solidFill>
                <a:latin typeface="Arial Black" pitchFamily="34" charset="0"/>
              </a:rPr>
              <a:t>Организация деятельности детских общественных объединений в образовательной организации</a:t>
            </a:r>
            <a:endParaRPr lang="de-DE" b="1" dirty="0" smtClean="0">
              <a:solidFill>
                <a:srgbClr val="800000"/>
              </a:solidFill>
              <a:latin typeface="Arial Black" pitchFamily="34" charset="0"/>
            </a:endParaRPr>
          </a:p>
          <a:p>
            <a:endParaRPr lang="ru-RU" dirty="0" smtClean="0">
              <a:solidFill>
                <a:srgbClr val="C00000"/>
              </a:solidFill>
              <a:latin typeface="Arial Black" pitchFamily="34" charset="0"/>
            </a:endParaRPr>
          </a:p>
          <a:p>
            <a:pPr>
              <a:buNone/>
            </a:pPr>
            <a:r>
              <a:rPr lang="ru-RU" dirty="0" smtClean="0">
                <a:solidFill>
                  <a:srgbClr val="C00000"/>
                </a:solidFill>
                <a:latin typeface="Arial Black" pitchFamily="34" charset="0"/>
              </a:rPr>
              <a:t>ТРУДОВЫЕ ФУНКЦИИ:</a:t>
            </a:r>
            <a:endParaRPr lang="de-DE" dirty="0" smtClean="0">
              <a:solidFill>
                <a:srgbClr val="C00000"/>
              </a:solidFill>
              <a:latin typeface="Arial Black" pitchFamily="34" charset="0"/>
            </a:endParaRPr>
          </a:p>
          <a:p>
            <a:pPr marL="0" indent="0">
              <a:buNone/>
            </a:pPr>
            <a:endParaRPr lang="de-DE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73207511"/>
              </p:ext>
            </p:extLst>
          </p:nvPr>
        </p:nvGraphicFramePr>
        <p:xfrm>
          <a:off x="539496" y="3403378"/>
          <a:ext cx="8280976" cy="2905941"/>
        </p:xfrm>
        <a:graphic>
          <a:graphicData uri="http://schemas.openxmlformats.org/drawingml/2006/table">
            <a:tbl>
              <a:tblPr firstRow="1" firstCol="1" bandRow="1" bandCol="1">
                <a:tableStyleId>{ED083AE6-46FA-4A59-8FB0-9F97EB10719F}</a:tableStyleId>
              </a:tblPr>
              <a:tblGrid>
                <a:gridCol w="82809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96864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7030A0"/>
                          </a:solidFill>
                          <a:effectLst/>
                          <a:latin typeface="Arial Black" pitchFamily="34" charset="0"/>
                        </a:rPr>
                        <a:t>Оказание  обучающимся педагогической поддержки в создании общественных объединений</a:t>
                      </a:r>
                      <a:endParaRPr lang="ru-RU" sz="2000">
                        <a:solidFill>
                          <a:srgbClr val="7030A0"/>
                        </a:solidFill>
                        <a:effectLst/>
                        <a:latin typeface="Arial Black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6864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7030A0"/>
                          </a:solidFill>
                          <a:effectLst/>
                          <a:latin typeface="Arial Black" pitchFamily="34" charset="0"/>
                        </a:rPr>
                        <a:t>Педагогическое сопровождение деятельности детских общественных объединений </a:t>
                      </a:r>
                      <a:endParaRPr lang="ru-RU" sz="2000">
                        <a:solidFill>
                          <a:srgbClr val="7030A0"/>
                        </a:solidFill>
                        <a:effectLst/>
                        <a:latin typeface="Arial Black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6864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7030A0"/>
                          </a:solidFill>
                          <a:effectLst/>
                          <a:latin typeface="Arial Black" pitchFamily="34" charset="0"/>
                        </a:rPr>
                        <a:t>Развитие самоуправления обучающихся на основе социального партнерства социальных институтов </a:t>
                      </a:r>
                      <a:endParaRPr lang="ru-RU" sz="2000" dirty="0">
                        <a:solidFill>
                          <a:srgbClr val="7030A0"/>
                        </a:solidFill>
                        <a:effectLst/>
                        <a:latin typeface="Arial Black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cap="all" dirty="0" smtClean="0">
                <a:solidFill>
                  <a:srgbClr val="000066"/>
                </a:solidFill>
                <a:latin typeface="Arial Black" pitchFamily="34" charset="0"/>
              </a:rPr>
              <a:t>Педагог-организатор</a:t>
            </a:r>
            <a:endParaRPr lang="de-DE" sz="3600" cap="all" dirty="0">
              <a:solidFill>
                <a:srgbClr val="000066"/>
              </a:solidFill>
              <a:latin typeface="Arial Black" pitchFamily="34" charset="0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396751"/>
          </a:xfrm>
        </p:spPr>
        <p:txBody>
          <a:bodyPr>
            <a:normAutofit fontScale="70000" lnSpcReduction="20000"/>
          </a:bodyPr>
          <a:lstStyle/>
          <a:p>
            <a:r>
              <a:rPr lang="ru-RU" dirty="0" smtClean="0">
                <a:solidFill>
                  <a:srgbClr val="000066"/>
                </a:solidFill>
                <a:latin typeface="Arial Black" pitchFamily="34" charset="0"/>
              </a:rPr>
              <a:t>ОТФ</a:t>
            </a:r>
            <a:r>
              <a:rPr lang="ru-RU" dirty="0" smtClean="0"/>
              <a:t> </a:t>
            </a:r>
            <a:r>
              <a:rPr lang="ru-RU" dirty="0" smtClean="0">
                <a:solidFill>
                  <a:srgbClr val="C00000"/>
                </a:solidFill>
                <a:latin typeface="Arial Black" pitchFamily="34" charset="0"/>
              </a:rPr>
              <a:t>Организационно-педагогическое обеспечение воспитательного процесса  </a:t>
            </a:r>
            <a:r>
              <a:rPr lang="ru-RU" b="1" i="1" dirty="0" smtClean="0">
                <a:solidFill>
                  <a:srgbClr val="C00000"/>
                </a:solidFill>
                <a:latin typeface="Arial Black" pitchFamily="34" charset="0"/>
              </a:rPr>
              <a:t> </a:t>
            </a:r>
            <a:endParaRPr lang="de-DE" dirty="0" smtClean="0">
              <a:solidFill>
                <a:srgbClr val="C00000"/>
              </a:solidFill>
              <a:latin typeface="Arial Black" pitchFamily="34" charset="0"/>
            </a:endParaRPr>
          </a:p>
          <a:p>
            <a:endParaRPr lang="ru-RU" dirty="0" smtClean="0">
              <a:solidFill>
                <a:srgbClr val="C00000"/>
              </a:solidFill>
              <a:latin typeface="Arial Black" pitchFamily="34" charset="0"/>
            </a:endParaRPr>
          </a:p>
          <a:p>
            <a:pPr>
              <a:buNone/>
            </a:pPr>
            <a:r>
              <a:rPr lang="ru-RU" dirty="0" smtClean="0">
                <a:solidFill>
                  <a:srgbClr val="C00000"/>
                </a:solidFill>
                <a:latin typeface="Arial Black" pitchFamily="34" charset="0"/>
              </a:rPr>
              <a:t>ТРУДОВЫЕ ФУНКЦИИ:</a:t>
            </a:r>
            <a:endParaRPr lang="de-DE" dirty="0" smtClean="0">
              <a:solidFill>
                <a:srgbClr val="C00000"/>
              </a:solidFill>
              <a:latin typeface="Arial Black" pitchFamily="34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22784760"/>
              </p:ext>
            </p:extLst>
          </p:nvPr>
        </p:nvGraphicFramePr>
        <p:xfrm>
          <a:off x="539552" y="3068962"/>
          <a:ext cx="8208912" cy="3240357"/>
        </p:xfrm>
        <a:graphic>
          <a:graphicData uri="http://schemas.openxmlformats.org/drawingml/2006/table">
            <a:tbl>
              <a:tblPr firstRow="1" firstCol="1" bandRow="1" bandCol="1">
                <a:tableStyleId>{ED083AE6-46FA-4A59-8FB0-9F97EB10719F}</a:tableStyleId>
              </a:tblPr>
              <a:tblGrid>
                <a:gridCol w="82089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08011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7030A0"/>
                          </a:solidFill>
                          <a:effectLst/>
                          <a:latin typeface="Arial Black" pitchFamily="34" charset="0"/>
                        </a:rPr>
                        <a:t>Организационно-педагогическое обеспечение проектирования и реализации программ воспитания </a:t>
                      </a:r>
                      <a:endParaRPr lang="ru-RU" sz="2000">
                        <a:solidFill>
                          <a:srgbClr val="7030A0"/>
                        </a:solidFill>
                        <a:effectLst/>
                        <a:latin typeface="Arial Black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8011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7030A0"/>
                          </a:solidFill>
                          <a:effectLst/>
                          <a:latin typeface="Arial Black" pitchFamily="34" charset="0"/>
                        </a:rPr>
                        <a:t>Организация работы по одному или нескольким направлениям внеурочной деятельности</a:t>
                      </a:r>
                      <a:endParaRPr lang="ru-RU" sz="2000">
                        <a:solidFill>
                          <a:srgbClr val="7030A0"/>
                        </a:solidFill>
                        <a:effectLst/>
                        <a:latin typeface="Arial Black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8011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7030A0"/>
                          </a:solidFill>
                          <a:effectLst/>
                          <a:latin typeface="Arial Black" pitchFamily="34" charset="0"/>
                        </a:rPr>
                        <a:t>Организационно-методическое обеспечение воспитательной деятельности  </a:t>
                      </a:r>
                      <a:endParaRPr lang="ru-RU" sz="2000" dirty="0">
                        <a:solidFill>
                          <a:srgbClr val="7030A0"/>
                        </a:solidFill>
                        <a:effectLst/>
                        <a:latin typeface="Arial Black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cap="all" dirty="0" smtClean="0">
                <a:solidFill>
                  <a:srgbClr val="000066"/>
                </a:solidFill>
                <a:latin typeface="Arial Black" pitchFamily="34" charset="0"/>
              </a:rPr>
              <a:t>воспитатель</a:t>
            </a:r>
            <a:endParaRPr lang="de-DE" sz="3600" cap="all" dirty="0">
              <a:solidFill>
                <a:srgbClr val="000066"/>
              </a:solidFill>
              <a:latin typeface="Arial Black" pitchFamily="34" charset="0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468759"/>
          </a:xfrm>
        </p:spPr>
        <p:txBody>
          <a:bodyPr>
            <a:normAutofit fontScale="77500" lnSpcReduction="20000"/>
          </a:bodyPr>
          <a:lstStyle/>
          <a:p>
            <a:r>
              <a:rPr lang="ru-RU" dirty="0" smtClean="0">
                <a:solidFill>
                  <a:srgbClr val="000066"/>
                </a:solidFill>
                <a:latin typeface="Arial Black" pitchFamily="34" charset="0"/>
              </a:rPr>
              <a:t>ОФТ</a:t>
            </a:r>
            <a:r>
              <a:rPr lang="ru-RU" dirty="0" smtClean="0">
                <a:solidFill>
                  <a:srgbClr val="C00000"/>
                </a:solidFill>
                <a:latin typeface="Arial Black" pitchFamily="34" charset="0"/>
              </a:rPr>
              <a:t> Воспитательная работа с группой обучающихся </a:t>
            </a:r>
          </a:p>
          <a:p>
            <a:endParaRPr lang="ru-RU" dirty="0" smtClean="0">
              <a:solidFill>
                <a:srgbClr val="C00000"/>
              </a:solidFill>
              <a:latin typeface="Arial Black" pitchFamily="34" charset="0"/>
            </a:endParaRPr>
          </a:p>
          <a:p>
            <a:pPr>
              <a:buNone/>
            </a:pPr>
            <a:r>
              <a:rPr lang="ru-RU" dirty="0" smtClean="0">
                <a:solidFill>
                  <a:srgbClr val="C00000"/>
                </a:solidFill>
                <a:latin typeface="Arial Black" pitchFamily="34" charset="0"/>
              </a:rPr>
              <a:t>ТРУДОВЫЕ ФУНКЦИИ:</a:t>
            </a:r>
            <a:r>
              <a:rPr lang="ru-RU" dirty="0" smtClean="0"/>
              <a:t> </a:t>
            </a: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73788908"/>
              </p:ext>
            </p:extLst>
          </p:nvPr>
        </p:nvGraphicFramePr>
        <p:xfrm>
          <a:off x="539552" y="3140967"/>
          <a:ext cx="8280920" cy="3384378"/>
        </p:xfrm>
        <a:graphic>
          <a:graphicData uri="http://schemas.openxmlformats.org/drawingml/2006/table">
            <a:tbl>
              <a:tblPr firstRow="1" firstCol="1" bandRow="1" bandCol="1">
                <a:tableStyleId>{22838BEF-8BB2-4498-84A7-C5851F593DF1}</a:tableStyleId>
              </a:tblPr>
              <a:tblGrid>
                <a:gridCol w="82809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12812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Black" pitchFamily="34" charset="0"/>
                        </a:rPr>
                        <a:t>Планирование воспитательной деятельности с группой обучающихся</a:t>
                      </a:r>
                      <a:endParaRPr lang="ru-RU" sz="200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Black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2812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Black" pitchFamily="34" charset="0"/>
                        </a:rPr>
                        <a:t>Организация социально и личностно значимой 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Black" pitchFamily="34" charset="0"/>
                        </a:rPr>
                        <a:t>деятельности группы обучающихся </a:t>
                      </a:r>
                      <a:endParaRPr lang="ru-RU" sz="200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Black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2812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Black" pitchFamily="34" charset="0"/>
                        </a:rPr>
                        <a:t>Организационно-методическое обеспечение воспитательного процесса в группе обучающихся</a:t>
                      </a:r>
                      <a:endParaRPr lang="ru-RU" sz="20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Black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cap="all" dirty="0" smtClean="0">
                <a:solidFill>
                  <a:srgbClr val="000066"/>
                </a:solidFill>
                <a:latin typeface="Arial Black" pitchFamily="34" charset="0"/>
              </a:rPr>
              <a:t>Педагог-библиотекарь</a:t>
            </a:r>
            <a:endParaRPr lang="de-DE" sz="3600" cap="all" dirty="0">
              <a:solidFill>
                <a:srgbClr val="000066"/>
              </a:solidFill>
              <a:latin typeface="Arial Black" pitchFamily="34" charset="0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412777"/>
            <a:ext cx="8229600" cy="1584176"/>
          </a:xfrm>
        </p:spPr>
        <p:txBody>
          <a:bodyPr>
            <a:normAutofit fontScale="55000" lnSpcReduction="20000"/>
          </a:bodyPr>
          <a:lstStyle/>
          <a:p>
            <a:r>
              <a:rPr lang="ru-RU" sz="3800" b="1" dirty="0" smtClean="0">
                <a:solidFill>
                  <a:srgbClr val="C00000"/>
                </a:solidFill>
                <a:latin typeface="Arial Black" pitchFamily="34" charset="0"/>
              </a:rPr>
              <a:t>ОТФ </a:t>
            </a:r>
            <a:r>
              <a:rPr lang="ru-RU" sz="3400" dirty="0" smtClean="0">
                <a:solidFill>
                  <a:srgbClr val="7A1D00"/>
                </a:solidFill>
                <a:latin typeface="Arial Black" pitchFamily="34" charset="0"/>
              </a:rPr>
              <a:t>Библиотечно-педагогическая </a:t>
            </a:r>
            <a:r>
              <a:rPr lang="ru-RU" sz="3400" dirty="0">
                <a:solidFill>
                  <a:srgbClr val="7A1D00"/>
                </a:solidFill>
                <a:latin typeface="Arial Black" pitchFamily="34" charset="0"/>
              </a:rPr>
              <a:t>деятельность в образовательной организации общего образования</a:t>
            </a:r>
            <a:endParaRPr lang="ru-RU" sz="3400" b="1" dirty="0" smtClean="0">
              <a:solidFill>
                <a:srgbClr val="7A1D00"/>
              </a:solidFill>
              <a:latin typeface="Arial Black" pitchFamily="34" charset="0"/>
            </a:endParaRPr>
          </a:p>
          <a:p>
            <a:pPr>
              <a:buNone/>
            </a:pPr>
            <a:endParaRPr lang="ru-RU" sz="3800" b="1" dirty="0" smtClean="0">
              <a:solidFill>
                <a:srgbClr val="000066"/>
              </a:solidFill>
              <a:latin typeface="Arial Black" pitchFamily="34" charset="0"/>
            </a:endParaRPr>
          </a:p>
          <a:p>
            <a:pPr>
              <a:buNone/>
            </a:pPr>
            <a:r>
              <a:rPr lang="ru-RU" sz="3800" b="1" dirty="0" smtClean="0">
                <a:solidFill>
                  <a:srgbClr val="C00000"/>
                </a:solidFill>
                <a:latin typeface="Arial Black" pitchFamily="34" charset="0"/>
              </a:rPr>
              <a:t>ТРУДОВЫЕ ФУНКЦИИ:</a:t>
            </a:r>
            <a:endParaRPr lang="de-DE" sz="3800" b="1" dirty="0" smtClean="0">
              <a:solidFill>
                <a:srgbClr val="C00000"/>
              </a:solidFill>
              <a:latin typeface="Arial Black" pitchFamily="34" charset="0"/>
            </a:endParaRPr>
          </a:p>
          <a:p>
            <a:pPr marL="0" indent="0">
              <a:buNone/>
            </a:pPr>
            <a:endParaRPr lang="de-DE" dirty="0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2153190"/>
              </p:ext>
            </p:extLst>
          </p:nvPr>
        </p:nvGraphicFramePr>
        <p:xfrm>
          <a:off x="827584" y="2958625"/>
          <a:ext cx="7704856" cy="2855349"/>
        </p:xfrm>
        <a:graphic>
          <a:graphicData uri="http://schemas.openxmlformats.org/drawingml/2006/table">
            <a:tbl>
              <a:tblPr firstRow="1" firstCol="1" bandRow="1" bandCol="1">
                <a:tableStyleId>{0505E3EF-67EA-436B-97B2-0124C06EBD24}</a:tableStyleId>
              </a:tblPr>
              <a:tblGrid>
                <a:gridCol w="77048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902423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Arial Black" pitchFamily="34" charset="0"/>
                        </a:rPr>
                        <a:t>Информационно-библиотечное сопровождение учебно-воспитательного </a:t>
                      </a:r>
                      <a:r>
                        <a:rPr lang="ru-RU" sz="200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Arial Black" pitchFamily="34" charset="0"/>
                        </a:rPr>
                        <a:t>процесса</a:t>
                      </a:r>
                      <a:endParaRPr lang="ru-RU" sz="2000" dirty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Arial Black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62713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Arial Black" pitchFamily="34" charset="0"/>
                        </a:rPr>
                        <a:t>Проведение мероприятий по воспитанию у обучающихся информационной культуры</a:t>
                      </a:r>
                      <a:endParaRPr lang="ru-RU" sz="200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Arial Black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5188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Arial Black" pitchFamily="34" charset="0"/>
                        </a:rPr>
                        <a:t>Организационно-методическое обеспечение мероприятий по развитию у обучающихся интереса к чтению </a:t>
                      </a:r>
                      <a:endParaRPr lang="ru-RU" sz="2000" dirty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Arial Black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cap="all" dirty="0" smtClean="0">
                <a:solidFill>
                  <a:srgbClr val="000066"/>
                </a:solidFill>
                <a:latin typeface="Arial Black" pitchFamily="34" charset="0"/>
              </a:rPr>
              <a:t>тьютор</a:t>
            </a:r>
            <a:endParaRPr lang="de-DE" sz="3600" cap="all" dirty="0">
              <a:solidFill>
                <a:srgbClr val="000066"/>
              </a:solidFill>
              <a:latin typeface="Arial Black" pitchFamily="34" charset="0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79512" y="1600201"/>
            <a:ext cx="8712968" cy="1108719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ru-RU" dirty="0" smtClean="0">
                <a:solidFill>
                  <a:srgbClr val="000066"/>
                </a:solidFill>
                <a:latin typeface="Arial Black" pitchFamily="34" charset="0"/>
              </a:rPr>
              <a:t>ОТФ</a:t>
            </a:r>
            <a:r>
              <a:rPr lang="ru-RU" dirty="0" smtClean="0">
                <a:solidFill>
                  <a:srgbClr val="C00000"/>
                </a:solidFill>
                <a:latin typeface="Arial Black" pitchFamily="34" charset="0"/>
              </a:rPr>
              <a:t> Тьюторское сопровождение обучающихся</a:t>
            </a:r>
            <a:endParaRPr lang="de-DE" dirty="0" smtClean="0">
              <a:solidFill>
                <a:srgbClr val="C00000"/>
              </a:solidFill>
              <a:latin typeface="Arial Black" pitchFamily="34" charset="0"/>
            </a:endParaRPr>
          </a:p>
          <a:p>
            <a:pPr>
              <a:buNone/>
            </a:pPr>
            <a:r>
              <a:rPr lang="ru-RU" dirty="0" smtClean="0">
                <a:solidFill>
                  <a:srgbClr val="C00000"/>
                </a:solidFill>
                <a:latin typeface="Arial Black" pitchFamily="34" charset="0"/>
              </a:rPr>
              <a:t>ТРУДОВЫЕ ФУНКЦИИ:</a:t>
            </a:r>
            <a:endParaRPr lang="de-DE" dirty="0" smtClean="0">
              <a:solidFill>
                <a:srgbClr val="C00000"/>
              </a:solidFill>
              <a:latin typeface="Arial Black" pitchFamily="34" charset="0"/>
            </a:endParaRPr>
          </a:p>
          <a:p>
            <a:pPr marL="0" indent="0">
              <a:buNone/>
            </a:pPr>
            <a:endParaRPr lang="de-DE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93538375"/>
              </p:ext>
            </p:extLst>
          </p:nvPr>
        </p:nvGraphicFramePr>
        <p:xfrm>
          <a:off x="395536" y="2780928"/>
          <a:ext cx="8065008" cy="3785616"/>
        </p:xfrm>
        <a:graphic>
          <a:graphicData uri="http://schemas.openxmlformats.org/drawingml/2006/table">
            <a:tbl>
              <a:tblPr firstRow="1" firstCol="1" bandRow="1" bandCol="1">
                <a:tableStyleId>{8A107856-5554-42FB-B03E-39F5DBC370BA}</a:tableStyleId>
              </a:tblPr>
              <a:tblGrid>
                <a:gridCol w="80650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95517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ru-RU" sz="1800" dirty="0">
                          <a:solidFill>
                            <a:srgbClr val="000066"/>
                          </a:solidFill>
                          <a:effectLst/>
                          <a:latin typeface="Arial Black" pitchFamily="34" charset="0"/>
                        </a:rPr>
                        <a:t>Педагогическое сопровождение реализации обучающимися, включая обучающихся с ограниченными возможностями здоровья (ОВЗ) и инвалидностью, индивидуальных образовательных маршрутов, проектов </a:t>
                      </a:r>
                      <a:endParaRPr lang="ru-RU" sz="1800" dirty="0">
                        <a:solidFill>
                          <a:srgbClr val="000066"/>
                        </a:solidFill>
                        <a:effectLst/>
                        <a:latin typeface="Arial Black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431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ru-RU" sz="1800" dirty="0">
                          <a:solidFill>
                            <a:srgbClr val="000066"/>
                          </a:solidFill>
                          <a:effectLst/>
                          <a:latin typeface="Arial Black" pitchFamily="34" charset="0"/>
                        </a:rPr>
                        <a:t>Организация образовательной среды для реализации  обучающимися, включая обучающихся с ОВЗ и инвалидностью, индивидуальных образовательных маршрутов, проектов</a:t>
                      </a:r>
                      <a:endParaRPr lang="ru-RU" sz="1800" dirty="0">
                        <a:solidFill>
                          <a:srgbClr val="000066"/>
                        </a:solidFill>
                        <a:effectLst/>
                        <a:latin typeface="Arial Black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431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ru-RU" sz="1800" dirty="0">
                          <a:solidFill>
                            <a:srgbClr val="000066"/>
                          </a:solidFill>
                          <a:effectLst/>
                          <a:latin typeface="Arial Black" pitchFamily="34" charset="0"/>
                        </a:rPr>
                        <a:t>Организационно-методическое обеспечение   реализации обучающимися,  включая обучающихся с ОВЗ  и инвалидностью индивидуальных образовательных маршрутов, проектов</a:t>
                      </a:r>
                      <a:endParaRPr lang="ru-RU" sz="1800" dirty="0">
                        <a:solidFill>
                          <a:srgbClr val="000066"/>
                        </a:solidFill>
                        <a:effectLst/>
                        <a:latin typeface="Arial Black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/>
              <a:t>К истории вопроса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b="1" dirty="0"/>
              <a:t>разработка и реализация </a:t>
            </a:r>
            <a:r>
              <a:rPr lang="ru-RU" b="1" dirty="0" err="1" smtClean="0"/>
              <a:t>профстандартов</a:t>
            </a:r>
            <a:r>
              <a:rPr lang="ru-RU" b="1" dirty="0" smtClean="0"/>
              <a:t> осуществляется </a:t>
            </a:r>
            <a:r>
              <a:rPr lang="ru-RU" b="1" dirty="0"/>
              <a:t>в соответствии с утвержденным распоряжением Правительства Российской Федерации от 31.03.2014 N 487-р Комплексным планом мероприятий по разработке профессиональных стандартов, их независимой профессионально-общественной экспертизе и применению</a:t>
            </a:r>
          </a:p>
        </p:txBody>
      </p:sp>
    </p:spTree>
    <p:extLst>
      <p:ext uri="{BB962C8B-B14F-4D97-AF65-F5344CB8AC3E}">
        <p14:creationId xmlns:p14="http://schemas.microsoft.com/office/powerpoint/2010/main" val="288735398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66FFFF"/>
            </a:gs>
            <a:gs pos="50000">
              <a:srgbClr val="99FF99"/>
            </a:gs>
            <a:gs pos="22000">
              <a:schemeClr val="bg1"/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>
          <a:xfrm>
            <a:off x="755576" y="620688"/>
            <a:ext cx="792088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solidFill>
                  <a:srgbClr val="800000"/>
                </a:solidFill>
                <a:latin typeface="Arial Black" pitchFamily="34" charset="0"/>
              </a:rPr>
              <a:t>Обобщенные трудовые функции:</a:t>
            </a:r>
          </a:p>
          <a:p>
            <a:pPr marL="396000"/>
            <a:r>
              <a:rPr lang="ru-RU" sz="2400" dirty="0" smtClean="0">
                <a:solidFill>
                  <a:srgbClr val="000066"/>
                </a:solidFill>
                <a:latin typeface="Arial Black" pitchFamily="34" charset="0"/>
              </a:rPr>
              <a:t>каждая функция отражает специфику деятельности одного из включенных в профстандарт специалистов</a:t>
            </a:r>
          </a:p>
          <a:p>
            <a:endParaRPr lang="ru-RU" sz="2400" dirty="0" smtClean="0">
              <a:latin typeface="Arial Black" pitchFamily="34" charset="0"/>
            </a:endParaRPr>
          </a:p>
          <a:p>
            <a:r>
              <a:rPr lang="ru-RU" sz="2400" dirty="0" smtClean="0">
                <a:solidFill>
                  <a:srgbClr val="800000"/>
                </a:solidFill>
                <a:latin typeface="Arial Black" pitchFamily="34" charset="0"/>
              </a:rPr>
              <a:t>Обобщенные трудовые функции конкретизируются в трудовых функциях, которые определены в логике организации воспитательного процесса:</a:t>
            </a:r>
          </a:p>
          <a:p>
            <a:pPr marL="396000"/>
            <a:r>
              <a:rPr lang="ru-RU" sz="2400" dirty="0" smtClean="0">
                <a:solidFill>
                  <a:srgbClr val="000066"/>
                </a:solidFill>
                <a:latin typeface="Arial Black" pitchFamily="34" charset="0"/>
              </a:rPr>
              <a:t>– от проектирования воспитательного процесса –</a:t>
            </a:r>
          </a:p>
          <a:p>
            <a:pPr marL="396000"/>
            <a:r>
              <a:rPr lang="ru-RU" sz="2400" dirty="0" smtClean="0">
                <a:solidFill>
                  <a:srgbClr val="000066"/>
                </a:solidFill>
                <a:latin typeface="Arial Black" pitchFamily="34" charset="0"/>
              </a:rPr>
              <a:t>– к организации воспитательного процесса и проведению мероприятий –</a:t>
            </a:r>
          </a:p>
          <a:p>
            <a:pPr marL="396000"/>
            <a:r>
              <a:rPr lang="ru-RU" sz="2400" dirty="0" smtClean="0">
                <a:solidFill>
                  <a:srgbClr val="000066"/>
                </a:solidFill>
                <a:latin typeface="Arial Black" pitchFamily="34" charset="0"/>
              </a:rPr>
              <a:t>– к его организационно-методическому обеспечению</a:t>
            </a:r>
            <a:endParaRPr lang="de-DE" sz="2400" dirty="0">
              <a:solidFill>
                <a:srgbClr val="000066"/>
              </a:solidFill>
              <a:latin typeface="Arial Black" pitchFamily="34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200" dirty="0" smtClean="0">
                <a:solidFill>
                  <a:srgbClr val="800000"/>
                </a:solidFill>
                <a:latin typeface="Arial Black" pitchFamily="34" charset="0"/>
              </a:rPr>
              <a:t>ТРУДОВЫЕ ФУНКЦИИ РАСКРЫТЫ</a:t>
            </a:r>
            <a:endParaRPr lang="de-DE" sz="3200" dirty="0">
              <a:solidFill>
                <a:srgbClr val="800000"/>
              </a:solidFill>
              <a:latin typeface="Arial Black" pitchFamily="34" charset="0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2800" dirty="0" smtClean="0">
                <a:solidFill>
                  <a:srgbClr val="002060"/>
                </a:solidFill>
                <a:latin typeface="Arial Black" pitchFamily="34" charset="0"/>
              </a:rPr>
              <a:t>ЧЕРЕЗ:</a:t>
            </a:r>
          </a:p>
          <a:p>
            <a:pPr>
              <a:buNone/>
            </a:pPr>
            <a:endParaRPr lang="ru-RU" sz="2800" dirty="0" smtClean="0">
              <a:solidFill>
                <a:srgbClr val="002060"/>
              </a:solidFill>
              <a:latin typeface="Arial Black" pitchFamily="34" charset="0"/>
            </a:endParaRPr>
          </a:p>
          <a:p>
            <a:r>
              <a:rPr lang="ru-RU" sz="2800" dirty="0" smtClean="0">
                <a:solidFill>
                  <a:srgbClr val="002060"/>
                </a:solidFill>
                <a:latin typeface="Arial Black" pitchFamily="34" charset="0"/>
              </a:rPr>
              <a:t>ТРУДОВЫЕ ДЕЙСТВИЯ</a:t>
            </a:r>
          </a:p>
          <a:p>
            <a:pPr>
              <a:buNone/>
            </a:pPr>
            <a:endParaRPr lang="ru-RU" sz="2800" dirty="0" smtClean="0">
              <a:solidFill>
                <a:srgbClr val="002060"/>
              </a:solidFill>
              <a:latin typeface="Arial Black" pitchFamily="34" charset="0"/>
            </a:endParaRPr>
          </a:p>
          <a:p>
            <a:r>
              <a:rPr lang="ru-RU" sz="2800" dirty="0" smtClean="0">
                <a:solidFill>
                  <a:srgbClr val="002060"/>
                </a:solidFill>
                <a:latin typeface="Arial Black" pitchFamily="34" charset="0"/>
              </a:rPr>
              <a:t>НЕОБХОДИМЫЕ УМЕНИЯ</a:t>
            </a:r>
          </a:p>
          <a:p>
            <a:pPr>
              <a:buNone/>
            </a:pPr>
            <a:endParaRPr lang="ru-RU" sz="2800" dirty="0" smtClean="0">
              <a:solidFill>
                <a:srgbClr val="002060"/>
              </a:solidFill>
              <a:latin typeface="Arial Black" pitchFamily="34" charset="0"/>
            </a:endParaRPr>
          </a:p>
          <a:p>
            <a:r>
              <a:rPr lang="ru-RU" sz="2800" dirty="0" smtClean="0">
                <a:solidFill>
                  <a:srgbClr val="002060"/>
                </a:solidFill>
                <a:latin typeface="Arial Black" pitchFamily="34" charset="0"/>
              </a:rPr>
              <a:t>НЕОБХОДИМЫЕ ЗНАНИЯ</a:t>
            </a:r>
            <a:endParaRPr lang="de-DE" sz="2800" dirty="0">
              <a:solidFill>
                <a:srgbClr val="002060"/>
              </a:solidFill>
              <a:latin typeface="Arial Black" pitchFamily="34" charset="0"/>
            </a:endParaRPr>
          </a:p>
        </p:txBody>
      </p:sp>
      <p:sp>
        <p:nvSpPr>
          <p:cNvPr id="4" name="Pfeil nach unten 3"/>
          <p:cNvSpPr/>
          <p:nvPr/>
        </p:nvSpPr>
        <p:spPr>
          <a:xfrm>
            <a:off x="6444208" y="2852936"/>
            <a:ext cx="484632" cy="978408"/>
          </a:xfrm>
          <a:prstGeom prst="downArrow">
            <a:avLst/>
          </a:prstGeom>
          <a:solidFill>
            <a:srgbClr val="800000"/>
          </a:solidFill>
          <a:ln>
            <a:solidFill>
              <a:srgbClr val="8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" name="Pfeil nach unten 4"/>
          <p:cNvSpPr/>
          <p:nvPr/>
        </p:nvSpPr>
        <p:spPr>
          <a:xfrm>
            <a:off x="6948264" y="4005064"/>
            <a:ext cx="484632" cy="978408"/>
          </a:xfrm>
          <a:prstGeom prst="downArrow">
            <a:avLst/>
          </a:prstGeom>
          <a:solidFill>
            <a:srgbClr val="800000"/>
          </a:solidFill>
          <a:ln>
            <a:solidFill>
              <a:srgbClr val="8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" name="Pfeil nach unten 6"/>
          <p:cNvSpPr/>
          <p:nvPr/>
        </p:nvSpPr>
        <p:spPr>
          <a:xfrm>
            <a:off x="5796136" y="1916832"/>
            <a:ext cx="484632" cy="978408"/>
          </a:xfrm>
          <a:prstGeom prst="downArrow">
            <a:avLst/>
          </a:prstGeom>
          <a:solidFill>
            <a:srgbClr val="800000"/>
          </a:solidFill>
          <a:ln>
            <a:solidFill>
              <a:srgbClr val="8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7350711" cy="1143000"/>
          </a:xfrm>
        </p:spPr>
        <p:txBody>
          <a:bodyPr/>
          <a:lstStyle/>
          <a:p>
            <a:r>
              <a:rPr lang="ru-RU" dirty="0" smtClean="0"/>
              <a:t>НОВИЗНА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467544" y="836712"/>
            <a:ext cx="6400800" cy="5361776"/>
          </a:xfrm>
        </p:spPr>
        <p:txBody>
          <a:bodyPr>
            <a:normAutofit lnSpcReduction="10000"/>
          </a:bodyPr>
          <a:lstStyle/>
          <a:p>
            <a:r>
              <a:rPr lang="ru-RU" dirty="0"/>
              <a:t>Новизна полученных результатов определяется тем, что профессиональный стандарт «Специалист в области воспитания» разработан впервые в истории отечественного образования; впервые сформулированы научные основы  проектирования содержания профессионального стандарта, описаны в формате трудовых функций и трудовых действий основные компоненты содержания воспитательной деятельности педагогов, определены соответствующие им профессиональные компетентности педагогов, обусловливающие содержание подготовки педагогов к воспитательной деятельности.</a:t>
            </a:r>
          </a:p>
        </p:txBody>
      </p:sp>
    </p:spTree>
    <p:extLst>
      <p:ext uri="{BB962C8B-B14F-4D97-AF65-F5344CB8AC3E}">
        <p14:creationId xmlns:p14="http://schemas.microsoft.com/office/powerpoint/2010/main" val="144733522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3289" y="4077072"/>
            <a:ext cx="6512511" cy="1438096"/>
          </a:xfrm>
        </p:spPr>
        <p:txBody>
          <a:bodyPr>
            <a:normAutofit fontScale="90000"/>
          </a:bodyPr>
          <a:lstStyle/>
          <a:p>
            <a:r>
              <a:rPr lang="ru-RU" dirty="0"/>
              <a:t>Практическая значимость результатов исследования 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07504" y="116632"/>
            <a:ext cx="8928992" cy="6336704"/>
          </a:xfrm>
        </p:spPr>
        <p:txBody>
          <a:bodyPr>
            <a:normAutofit fontScale="92500"/>
          </a:bodyPr>
          <a:lstStyle/>
          <a:p>
            <a:r>
              <a:rPr lang="ru-RU" dirty="0"/>
              <a:t>предназначены для применения в ходе апробации и внедрения нового профессионального стандарта «Специалист в области воспитания» в образовательных организациях и иных организациях, имеющих лицензию на образовательную деятельность; также в системе дополнительного профессионального образования в процессе повышения квалификации и переподготовки педагогических кадров в соответствии с требованиями профессионального стандарта «Специалист в области воспитания». </a:t>
            </a:r>
            <a:endParaRPr lang="ru-RU" dirty="0" smtClean="0"/>
          </a:p>
          <a:p>
            <a:r>
              <a:rPr lang="ru-RU" dirty="0" smtClean="0"/>
              <a:t>Результаты </a:t>
            </a:r>
            <a:r>
              <a:rPr lang="ru-RU" dirty="0"/>
              <a:t>исследования представляют собой научно-методическое обеспечение мероприятий по развитию кадрового потенциала системы воспитания в Российской Федерации в рамках Плана реализации утвержденной Распоряжением Правительства Российской Федерации от 29 мая 2015 года </a:t>
            </a:r>
            <a:r>
              <a:rPr lang="ru-RU" dirty="0" smtClean="0"/>
              <a:t>Стратегии </a:t>
            </a:r>
            <a:r>
              <a:rPr lang="ru-RU" dirty="0"/>
              <a:t>развития воспитания </a:t>
            </a:r>
            <a:endParaRPr lang="ru-RU" dirty="0" smtClean="0"/>
          </a:p>
          <a:p>
            <a:pPr marL="45720" indent="0">
              <a:buNone/>
            </a:pPr>
            <a:r>
              <a:rPr lang="ru-RU" dirty="0"/>
              <a:t> </a:t>
            </a:r>
            <a:r>
              <a:rPr lang="ru-RU" dirty="0" smtClean="0"/>
              <a:t>  детей </a:t>
            </a:r>
            <a:r>
              <a:rPr lang="ru-RU" dirty="0"/>
              <a:t>в Российской </a:t>
            </a:r>
            <a:r>
              <a:rPr lang="ru-RU" dirty="0" smtClean="0"/>
              <a:t>Федерации </a:t>
            </a:r>
          </a:p>
          <a:p>
            <a:pPr marL="45720" indent="0">
              <a:buNone/>
            </a:pPr>
            <a:r>
              <a:rPr lang="ru-RU" dirty="0"/>
              <a:t> </a:t>
            </a:r>
            <a:r>
              <a:rPr lang="ru-RU" dirty="0" smtClean="0"/>
              <a:t>  на период </a:t>
            </a:r>
          </a:p>
          <a:p>
            <a:pPr marL="45720" indent="0">
              <a:buNone/>
            </a:pPr>
            <a:r>
              <a:rPr lang="ru-RU" dirty="0" smtClean="0"/>
              <a:t>   до </a:t>
            </a:r>
            <a:r>
              <a:rPr lang="ru-RU" dirty="0"/>
              <a:t>2025 года, что отражает </a:t>
            </a:r>
            <a:endParaRPr lang="ru-RU" dirty="0" smtClean="0"/>
          </a:p>
          <a:p>
            <a:pPr marL="45720" indent="0">
              <a:buNone/>
            </a:pPr>
            <a:r>
              <a:rPr lang="ru-RU" dirty="0" smtClean="0"/>
              <a:t>   социальную </a:t>
            </a:r>
            <a:r>
              <a:rPr lang="ru-RU" dirty="0"/>
              <a:t>эффективность </a:t>
            </a:r>
            <a:endParaRPr lang="ru-RU" dirty="0" smtClean="0"/>
          </a:p>
          <a:p>
            <a:pPr marL="45720" indent="0">
              <a:buNone/>
            </a:pPr>
            <a:r>
              <a:rPr lang="ru-RU" dirty="0" smtClean="0"/>
              <a:t>   результатов </a:t>
            </a:r>
            <a:r>
              <a:rPr lang="ru-RU" dirty="0"/>
              <a:t>исследования.</a:t>
            </a:r>
          </a:p>
        </p:txBody>
      </p:sp>
    </p:spTree>
    <p:extLst>
      <p:ext uri="{BB962C8B-B14F-4D97-AF65-F5344CB8AC3E}">
        <p14:creationId xmlns:p14="http://schemas.microsoft.com/office/powerpoint/2010/main" val="275004068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642194"/>
          </a:xfrm>
        </p:spPr>
        <p:txBody>
          <a:bodyPr>
            <a:normAutofit fontScale="90000"/>
          </a:bodyPr>
          <a:lstStyle/>
          <a:p>
            <a:r>
              <a:rPr lang="ru-RU" sz="3600" dirty="0" smtClean="0"/>
              <a:t>АПРОБАЦИЯ - ОБЩЕСТВЕННОЕ ОБСУЖДЕНИЕ ПРОФСТАНДАРТА</a:t>
            </a:r>
            <a:br>
              <a:rPr lang="ru-RU" sz="3600" dirty="0" smtClean="0"/>
            </a:br>
            <a:r>
              <a:rPr lang="ru-RU" dirty="0" smtClean="0"/>
              <a:t>первый этап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79512" y="1916833"/>
            <a:ext cx="8784976" cy="4608512"/>
          </a:xfrm>
        </p:spPr>
        <p:txBody>
          <a:bodyPr>
            <a:noAutofit/>
          </a:bodyPr>
          <a:lstStyle/>
          <a:p>
            <a:r>
              <a:rPr lang="ru-RU" sz="1400" dirty="0" smtClean="0"/>
              <a:t>опрос </a:t>
            </a:r>
            <a:r>
              <a:rPr lang="ru-RU" sz="1400" dirty="0"/>
              <a:t>и </a:t>
            </a:r>
            <a:r>
              <a:rPr lang="ru-RU" sz="1400" dirty="0" smtClean="0"/>
              <a:t>анкетирование </a:t>
            </a:r>
            <a:r>
              <a:rPr lang="ru-RU" sz="1400" dirty="0"/>
              <a:t>членов профессионального сообщества с</a:t>
            </a:r>
            <a:r>
              <a:rPr lang="ru-RU" sz="1400" dirty="0" smtClean="0"/>
              <a:t> </a:t>
            </a:r>
            <a:r>
              <a:rPr lang="ru-RU" sz="1400" dirty="0"/>
              <a:t>целью общественного обсуждения была разработана, разослана в органы управления образования всех субъектов Российской Федерации </a:t>
            </a:r>
            <a:r>
              <a:rPr lang="ru-RU" sz="1400" dirty="0" smtClean="0"/>
              <a:t>анкета </a:t>
            </a:r>
            <a:r>
              <a:rPr lang="ru-RU" sz="1400" dirty="0"/>
              <a:t>для участников общественного обсуждения характеристик квалификации «Специалист в области воспитания</a:t>
            </a:r>
            <a:r>
              <a:rPr lang="ru-RU" sz="1400" dirty="0" smtClean="0"/>
              <a:t>».</a:t>
            </a:r>
          </a:p>
          <a:p>
            <a:r>
              <a:rPr lang="ru-RU" sz="2000" b="1" dirty="0" smtClean="0">
                <a:solidFill>
                  <a:srgbClr val="000099"/>
                </a:solidFill>
              </a:rPr>
              <a:t>В </a:t>
            </a:r>
            <a:r>
              <a:rPr lang="ru-RU" sz="2000" b="1" dirty="0">
                <a:solidFill>
                  <a:srgbClr val="000099"/>
                </a:solidFill>
              </a:rPr>
              <a:t>результате было получено 353 анкеты из всех 85 субъектов Российской Федерации.</a:t>
            </a:r>
          </a:p>
          <a:p>
            <a:r>
              <a:rPr lang="ru-RU" sz="1400" dirty="0"/>
              <a:t>Подавляющее большинство респондентов (87%) отметили, что утвержденная Распоряжением Правительства Российской Федерации от 29 мая 2015 года № 996-р Стратегия развития воспитания детей в Российской Федерации на период до 2025 года актуализирует разработку </a:t>
            </a:r>
            <a:r>
              <a:rPr lang="ru-RU" sz="1400" dirty="0" err="1"/>
              <a:t>профстандарта</a:t>
            </a:r>
            <a:r>
              <a:rPr lang="ru-RU" sz="1400" dirty="0"/>
              <a:t> специалиста в области воспитания. </a:t>
            </a:r>
            <a:endParaRPr lang="ru-RU" sz="1400" dirty="0" smtClean="0"/>
          </a:p>
          <a:p>
            <a:r>
              <a:rPr lang="ru-RU" sz="1400" dirty="0" smtClean="0"/>
              <a:t>В </a:t>
            </a:r>
            <a:r>
              <a:rPr lang="ru-RU" sz="1400" dirty="0"/>
              <a:t>целом было получено подтверждение изложенным в проекте </a:t>
            </a:r>
            <a:r>
              <a:rPr lang="ru-RU" sz="1400" dirty="0" err="1"/>
              <a:t>профстандарта</a:t>
            </a:r>
            <a:r>
              <a:rPr lang="ru-RU" sz="1400" dirty="0"/>
              <a:t> требованиям к образованию специалистов в области воспитания: </a:t>
            </a:r>
            <a:endParaRPr lang="ru-RU" sz="1400" dirty="0" smtClean="0"/>
          </a:p>
          <a:p>
            <a:r>
              <a:rPr lang="ru-RU" sz="1400" b="1" dirty="0" smtClean="0">
                <a:solidFill>
                  <a:srgbClr val="000099"/>
                </a:solidFill>
              </a:rPr>
              <a:t>65</a:t>
            </a:r>
            <a:r>
              <a:rPr lang="ru-RU" sz="1400" b="1" dirty="0">
                <a:solidFill>
                  <a:srgbClr val="000099"/>
                </a:solidFill>
              </a:rPr>
              <a:t>% участников анкетирования выразили согласие. </a:t>
            </a:r>
            <a:endParaRPr lang="ru-RU" sz="1400" b="1" dirty="0" smtClean="0">
              <a:solidFill>
                <a:srgbClr val="000099"/>
              </a:solidFill>
            </a:endParaRPr>
          </a:p>
          <a:p>
            <a:r>
              <a:rPr lang="ru-RU" sz="1400" b="1" dirty="0" smtClean="0">
                <a:solidFill>
                  <a:srgbClr val="000099"/>
                </a:solidFill>
              </a:rPr>
              <a:t>35</a:t>
            </a:r>
            <a:r>
              <a:rPr lang="ru-RU" sz="1400" b="1" dirty="0">
                <a:solidFill>
                  <a:srgbClr val="000099"/>
                </a:solidFill>
              </a:rPr>
              <a:t>% опрошенных дали предложения по уточнению положений ПС. </a:t>
            </a:r>
            <a:endParaRPr lang="ru-RU" sz="1400" b="1" dirty="0" smtClean="0">
              <a:solidFill>
                <a:srgbClr val="000099"/>
              </a:solidFill>
            </a:endParaRPr>
          </a:p>
          <a:p>
            <a:r>
              <a:rPr lang="ru-RU" sz="1400" b="1" dirty="0" smtClean="0">
                <a:solidFill>
                  <a:srgbClr val="000099"/>
                </a:solidFill>
              </a:rPr>
              <a:t>Качество </a:t>
            </a:r>
            <a:r>
              <a:rPr lang="ru-RU" sz="1400" b="1" dirty="0">
                <a:solidFill>
                  <a:srgbClr val="000099"/>
                </a:solidFill>
              </a:rPr>
              <a:t>подготовленного проекта оценили высоко 52% опрошенных, </a:t>
            </a:r>
            <a:endParaRPr lang="ru-RU" sz="1400" b="1" dirty="0" smtClean="0">
              <a:solidFill>
                <a:srgbClr val="000099"/>
              </a:solidFill>
            </a:endParaRPr>
          </a:p>
          <a:p>
            <a:r>
              <a:rPr lang="ru-RU" sz="1400" b="1" dirty="0" smtClean="0">
                <a:solidFill>
                  <a:srgbClr val="000099"/>
                </a:solidFill>
              </a:rPr>
              <a:t>чуть </a:t>
            </a:r>
            <a:r>
              <a:rPr lang="ru-RU" sz="1400" b="1" dirty="0">
                <a:solidFill>
                  <a:srgbClr val="000099"/>
                </a:solidFill>
              </a:rPr>
              <a:t>более 42% отметили необходимость еще одной редакции проекта, уточнений, внесли предложения по дополнению или корректировке отдельных позиций </a:t>
            </a:r>
            <a:r>
              <a:rPr lang="ru-RU" sz="1400" b="1" dirty="0" err="1" smtClean="0">
                <a:solidFill>
                  <a:srgbClr val="000099"/>
                </a:solidFill>
              </a:rPr>
              <a:t>профстандарта</a:t>
            </a:r>
            <a:endParaRPr lang="ru-RU" sz="1400" b="1" dirty="0">
              <a:solidFill>
                <a:srgbClr val="0000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463755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Межрегиональные совещания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251520" y="188640"/>
            <a:ext cx="8541568" cy="4320480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/>
              <a:t>Проведены межрегиональные совещания, связанные </a:t>
            </a:r>
            <a:r>
              <a:rPr lang="ru-RU" dirty="0"/>
              <a:t>с обсуждением характеристик квалификации «Специалист в области воспитания». </a:t>
            </a:r>
            <a:endParaRPr lang="ru-RU" dirty="0" smtClean="0"/>
          </a:p>
          <a:p>
            <a:r>
              <a:rPr lang="ru-RU" dirty="0" smtClean="0"/>
              <a:t>Общее </a:t>
            </a:r>
            <a:r>
              <a:rPr lang="ru-RU" dirty="0"/>
              <a:t>количество участников каждого межрегионального семинара-совещания составило не менее 50 участников из не менее 20 субъектов Российской Федерации, а именно: </a:t>
            </a:r>
            <a:endParaRPr lang="ru-RU" dirty="0" smtClean="0"/>
          </a:p>
          <a:p>
            <a:r>
              <a:rPr lang="ru-RU" dirty="0" smtClean="0"/>
              <a:t>первое </a:t>
            </a:r>
            <a:r>
              <a:rPr lang="ru-RU" dirty="0"/>
              <a:t>совещание </a:t>
            </a:r>
            <a:r>
              <a:rPr lang="ru-RU" dirty="0" smtClean="0"/>
              <a:t>– </a:t>
            </a:r>
            <a:r>
              <a:rPr lang="ru-RU" b="1" dirty="0" smtClean="0"/>
              <a:t>57 </a:t>
            </a:r>
            <a:r>
              <a:rPr lang="ru-RU" b="1" dirty="0"/>
              <a:t>участников из 22 субъектов Российской Федерации; </a:t>
            </a:r>
            <a:endParaRPr lang="ru-RU" b="1" dirty="0" smtClean="0"/>
          </a:p>
          <a:p>
            <a:r>
              <a:rPr lang="ru-RU" dirty="0" smtClean="0"/>
              <a:t>второе </a:t>
            </a:r>
            <a:r>
              <a:rPr lang="ru-RU" dirty="0"/>
              <a:t>совещание </a:t>
            </a:r>
            <a:r>
              <a:rPr lang="ru-RU" dirty="0" smtClean="0"/>
              <a:t>– </a:t>
            </a:r>
            <a:r>
              <a:rPr lang="ru-RU" b="1" dirty="0" smtClean="0"/>
              <a:t>54 </a:t>
            </a:r>
            <a:r>
              <a:rPr lang="ru-RU" b="1" dirty="0"/>
              <a:t>участника из 23 субъектов Российской Федерации.  </a:t>
            </a:r>
            <a:endParaRPr lang="ru-RU" b="1" dirty="0" smtClean="0"/>
          </a:p>
          <a:p>
            <a:r>
              <a:rPr lang="ru-RU" dirty="0" smtClean="0"/>
              <a:t>По </a:t>
            </a:r>
            <a:r>
              <a:rPr lang="ru-RU" dirty="0"/>
              <a:t>итогам совещаний были сформированы аналитические материалы с целью </a:t>
            </a:r>
            <a:r>
              <a:rPr lang="ru-RU" dirty="0" smtClean="0"/>
              <a:t>доработки первого варианта ПС</a:t>
            </a:r>
          </a:p>
          <a:p>
            <a:pPr marL="0" indent="0">
              <a:buNone/>
            </a:pPr>
            <a:r>
              <a:rPr lang="ru-RU" b="1" dirty="0" smtClean="0"/>
              <a:t>На первом этапе в </a:t>
            </a:r>
            <a:r>
              <a:rPr lang="ru-RU" b="1" dirty="0"/>
              <a:t>ходе общественного обсуждения </a:t>
            </a:r>
            <a:r>
              <a:rPr lang="ru-RU" b="1" dirty="0" smtClean="0"/>
              <a:t>приняли </a:t>
            </a:r>
            <a:r>
              <a:rPr lang="ru-RU" b="1" dirty="0"/>
              <a:t>участие более 500 специалистов из всех 85 субъектов РФ</a:t>
            </a:r>
          </a:p>
        </p:txBody>
      </p:sp>
    </p:spTree>
    <p:extLst>
      <p:ext uri="{BB962C8B-B14F-4D97-AF65-F5344CB8AC3E}">
        <p14:creationId xmlns:p14="http://schemas.microsoft.com/office/powerpoint/2010/main" val="292251016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1224136"/>
          </a:xfrm>
        </p:spPr>
        <p:txBody>
          <a:bodyPr>
            <a:normAutofit fontScale="90000"/>
          </a:bodyPr>
          <a:lstStyle/>
          <a:p>
            <a:r>
              <a:rPr lang="ru-RU" sz="3100" b="1" dirty="0" smtClean="0"/>
              <a:t>АПРОБАЦИЯ – ОБСУЖДЕНИЕ ПРОФСТАНДАРТА</a:t>
            </a:r>
            <a:br>
              <a:rPr lang="ru-RU" sz="3100" b="1" dirty="0" smtClean="0"/>
            </a:br>
            <a:r>
              <a:rPr lang="ru-RU" dirty="0" smtClean="0"/>
              <a:t>второй этап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457200" y="2204864"/>
            <a:ext cx="8229600" cy="3921299"/>
          </a:xfrm>
        </p:spPr>
        <p:txBody>
          <a:bodyPr>
            <a:normAutofit fontScale="32500" lnSpcReduction="20000"/>
          </a:bodyPr>
          <a:lstStyle/>
          <a:p>
            <a:r>
              <a:rPr lang="ru-RU" sz="8600" dirty="0"/>
              <a:t>С 19 мая по 2 июня 2016 года проект </a:t>
            </a:r>
            <a:r>
              <a:rPr lang="ru-RU" sz="8600" dirty="0" err="1"/>
              <a:t>профстандарта</a:t>
            </a:r>
            <a:r>
              <a:rPr lang="ru-RU" sz="8600" dirty="0"/>
              <a:t> «Специалист в области воспитания» согласно регламенту рассмотрения проектов </a:t>
            </a:r>
            <a:r>
              <a:rPr lang="ru-RU" sz="8600" dirty="0" err="1"/>
              <a:t>профстандартов</a:t>
            </a:r>
            <a:r>
              <a:rPr lang="ru-RU" sz="8600" dirty="0"/>
              <a:t> в Минтруде России находился на общественном обсуждении </a:t>
            </a:r>
            <a:r>
              <a:rPr lang="ru-RU" sz="8600" b="1" dirty="0"/>
              <a:t>на Федеральном портале проектов нормативных правовых актов</a:t>
            </a:r>
            <a:r>
              <a:rPr lang="ru-RU" sz="8600" dirty="0"/>
              <a:t> </a:t>
            </a:r>
            <a:r>
              <a:rPr lang="ru-RU" sz="8600" u="sng" dirty="0">
                <a:hlinkClick r:id="rId2"/>
              </a:rPr>
              <a:t>http://regulation.gov.ru/p/48939</a:t>
            </a:r>
            <a:r>
              <a:rPr lang="ru-RU" sz="8600" dirty="0"/>
              <a:t> </a:t>
            </a:r>
          </a:p>
          <a:p>
            <a:endParaRPr lang="ru-RU" sz="6400" dirty="0"/>
          </a:p>
          <a:p>
            <a:r>
              <a:rPr lang="ru-RU" sz="5600" b="1" dirty="0" smtClean="0"/>
              <a:t>Проект был также размещен организацией-разработчиком на ряде сайтов образовательных и общественных организаций </a:t>
            </a:r>
            <a:endParaRPr lang="ru-RU" sz="56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8023164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87624" y="2996952"/>
            <a:ext cx="7416823" cy="2518216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0033CC"/>
                </a:solidFill>
              </a:rPr>
              <a:t>Обсуждение </a:t>
            </a:r>
            <a:r>
              <a:rPr lang="ru-RU" dirty="0">
                <a:solidFill>
                  <a:srgbClr val="0033CC"/>
                </a:solidFill>
              </a:rPr>
              <a:t>ПС</a:t>
            </a:r>
            <a:r>
              <a:rPr lang="ru-RU" dirty="0" smtClean="0">
                <a:solidFill>
                  <a:srgbClr val="0033CC"/>
                </a:solidFill>
              </a:rPr>
              <a:t> на мероприятиях и поступление писем поддержки </a:t>
            </a:r>
            <a:endParaRPr lang="ru-RU" dirty="0">
              <a:solidFill>
                <a:srgbClr val="0033CC"/>
              </a:solidFill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quarter" idx="13"/>
          </p:nvPr>
        </p:nvSpPr>
        <p:spPr>
          <a:xfrm>
            <a:off x="323528" y="731520"/>
            <a:ext cx="8640960" cy="4209648"/>
          </a:xfrm>
        </p:spPr>
        <p:txBody>
          <a:bodyPr>
            <a:normAutofit fontScale="92500" lnSpcReduction="20000"/>
          </a:bodyPr>
          <a:lstStyle/>
          <a:p>
            <a:r>
              <a:rPr lang="ru-RU" sz="3200" b="1" dirty="0" err="1" smtClean="0"/>
              <a:t>Профстандарт</a:t>
            </a:r>
            <a:r>
              <a:rPr lang="ru-RU" sz="3200" b="1" dirty="0" smtClean="0"/>
              <a:t> обсуждался на мероприятиях федерального, регионального и институционального формата (более 100 мероприятий)</a:t>
            </a:r>
          </a:p>
          <a:p>
            <a:r>
              <a:rPr lang="ru-RU" sz="3200" b="1" dirty="0" smtClean="0"/>
              <a:t>В Минтруд</a:t>
            </a:r>
          </a:p>
          <a:p>
            <a:pPr marL="45720" indent="0">
              <a:buNone/>
            </a:pPr>
            <a:r>
              <a:rPr lang="ru-RU" sz="3200" b="1" dirty="0" smtClean="0"/>
              <a:t>  России было </a:t>
            </a:r>
          </a:p>
          <a:p>
            <a:pPr marL="45720" indent="0">
              <a:buNone/>
            </a:pPr>
            <a:r>
              <a:rPr lang="ru-RU" sz="3200" b="1" dirty="0" smtClean="0"/>
              <a:t>  направлено</a:t>
            </a:r>
          </a:p>
          <a:p>
            <a:pPr marL="45720" indent="0">
              <a:buNone/>
            </a:pPr>
            <a:r>
              <a:rPr lang="ru-RU" sz="3200" b="1" dirty="0" smtClean="0"/>
              <a:t>  более 30 писем</a:t>
            </a:r>
          </a:p>
          <a:p>
            <a:pPr marL="45720" indent="0">
              <a:buNone/>
            </a:pPr>
            <a:r>
              <a:rPr lang="ru-RU" sz="3200" b="1" dirty="0" smtClean="0"/>
              <a:t>  поддержки ПС</a:t>
            </a:r>
            <a:endParaRPr lang="ru-RU" sz="3200" b="1" dirty="0"/>
          </a:p>
        </p:txBody>
      </p:sp>
    </p:spTree>
    <p:extLst>
      <p:ext uri="{BB962C8B-B14F-4D97-AF65-F5344CB8AC3E}">
        <p14:creationId xmlns:p14="http://schemas.microsoft.com/office/powerpoint/2010/main" val="370876507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858218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ЗАКЛЮЧИТЕЛЬНЫЙ ЭТАП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СОГЛАСОВАНИЕ ПС С ФОИВ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457200" y="3284984"/>
            <a:ext cx="8229600" cy="2841179"/>
          </a:xfrm>
        </p:spPr>
        <p:txBody>
          <a:bodyPr>
            <a:normAutofit/>
          </a:bodyPr>
          <a:lstStyle/>
          <a:p>
            <a:r>
              <a:rPr lang="ru-RU" dirty="0"/>
              <a:t>10 августа 2016 года Минтрудом России было завершено согласование проекта профессионального стандарта «Специалист в области воспитания» с федеральными органами исполнительной власти, осуществляющими функции по выработке государственной политики и нормативно-правовому регулированию в соответствующей сфере деятельности.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5497051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Согласование ПС с профсоюзами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7605464" cy="3474720"/>
          </a:xfrm>
        </p:spPr>
        <p:txBody>
          <a:bodyPr>
            <a:noAutofit/>
          </a:bodyPr>
          <a:lstStyle/>
          <a:p>
            <a:r>
              <a:rPr lang="ru-RU" sz="2800" dirty="0"/>
              <a:t>13 </a:t>
            </a:r>
            <a:r>
              <a:rPr lang="ru-RU" sz="2800" dirty="0" smtClean="0"/>
              <a:t>октября 2016 года </a:t>
            </a:r>
            <a:r>
              <a:rPr lang="ru-RU" sz="2800" dirty="0"/>
              <a:t>было получено письмо из Центрального совета Профессионального союза работников народного образования и науки Российской Федерации №467 о согласовании проекта профессионального стандарта «Специалист в области воспитания».</a:t>
            </a:r>
          </a:p>
        </p:txBody>
      </p:sp>
    </p:spTree>
    <p:extLst>
      <p:ext uri="{BB962C8B-B14F-4D97-AF65-F5344CB8AC3E}">
        <p14:creationId xmlns:p14="http://schemas.microsoft.com/office/powerpoint/2010/main" val="13560694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/>
              <a:t>Истоки идеи </a:t>
            </a:r>
            <a:r>
              <a:rPr lang="ru-RU" b="1" dirty="0" err="1" smtClean="0"/>
              <a:t>профстандартов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600" b="1" dirty="0"/>
              <a:t>термин </a:t>
            </a:r>
            <a:r>
              <a:rPr lang="ru-RU" sz="3600" b="1" dirty="0" smtClean="0"/>
              <a:t>«</a:t>
            </a:r>
            <a:r>
              <a:rPr lang="ru-RU" sz="3600" b="1" dirty="0" err="1" smtClean="0"/>
              <a:t>профстандарт</a:t>
            </a:r>
            <a:r>
              <a:rPr lang="ru-RU" sz="3600" b="1" dirty="0" smtClean="0"/>
              <a:t>» впервые был </a:t>
            </a:r>
            <a:r>
              <a:rPr lang="ru-RU" sz="3600" b="1" dirty="0"/>
              <a:t>официально </a:t>
            </a:r>
            <a:r>
              <a:rPr lang="ru-RU" sz="3600" b="1" dirty="0" smtClean="0"/>
              <a:t>заявлен в </a:t>
            </a:r>
            <a:r>
              <a:rPr lang="ru-RU" sz="3600" b="1" dirty="0"/>
              <a:t>Программе социальных реформ в Российской Федерации на период 1996–2000 годов, утвержденной постановлением Правительства РФ от 26.02.1997 № 222</a:t>
            </a:r>
          </a:p>
        </p:txBody>
      </p:sp>
    </p:spTree>
    <p:extLst>
      <p:ext uri="{BB962C8B-B14F-4D97-AF65-F5344CB8AC3E}">
        <p14:creationId xmlns:p14="http://schemas.microsoft.com/office/powerpoint/2010/main" val="35988855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Национальный совет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971600" y="1556793"/>
            <a:ext cx="7632848" cy="3456384"/>
          </a:xfrm>
        </p:spPr>
        <p:txBody>
          <a:bodyPr>
            <a:normAutofit fontScale="92500"/>
          </a:bodyPr>
          <a:lstStyle/>
          <a:p>
            <a:r>
              <a:rPr lang="ru-RU" sz="3600" b="1" dirty="0">
                <a:solidFill>
                  <a:srgbClr val="000099"/>
                </a:solidFill>
              </a:rPr>
              <a:t>В конце декабря 2016 года </a:t>
            </a:r>
            <a:r>
              <a:rPr lang="ru-RU" sz="3600" b="1" dirty="0" smtClean="0">
                <a:solidFill>
                  <a:srgbClr val="000099"/>
                </a:solidFill>
              </a:rPr>
              <a:t>проект </a:t>
            </a:r>
            <a:r>
              <a:rPr lang="ru-RU" sz="3600" b="1" dirty="0">
                <a:solidFill>
                  <a:srgbClr val="000099"/>
                </a:solidFill>
              </a:rPr>
              <a:t>ПС был принят Национальным советом по профессиональным квалификациям при Президенте </a:t>
            </a:r>
            <a:r>
              <a:rPr lang="ru-RU" sz="3600" b="1" dirty="0" smtClean="0">
                <a:solidFill>
                  <a:srgbClr val="000099"/>
                </a:solidFill>
              </a:rPr>
              <a:t>Российской </a:t>
            </a:r>
            <a:r>
              <a:rPr lang="ru-RU" sz="3600" b="1" dirty="0">
                <a:solidFill>
                  <a:srgbClr val="000099"/>
                </a:solidFill>
              </a:rPr>
              <a:t>Федерации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5748988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000099"/>
                </a:solidFill>
              </a:rPr>
              <a:t>Приказ Минтруда России</a:t>
            </a:r>
            <a:endParaRPr lang="ru-RU" b="1" dirty="0">
              <a:solidFill>
                <a:srgbClr val="000099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971600" y="1628800"/>
            <a:ext cx="7725544" cy="4525963"/>
          </a:xfrm>
        </p:spPr>
        <p:txBody>
          <a:bodyPr/>
          <a:lstStyle/>
          <a:p>
            <a:pPr marL="0" indent="0">
              <a:buNone/>
            </a:pPr>
            <a:r>
              <a:rPr lang="ru-RU" b="1" dirty="0">
                <a:solidFill>
                  <a:srgbClr val="000099"/>
                </a:solidFill>
              </a:rPr>
              <a:t>ПС утвержден Приказом Министерства труда и социальной защиты Российской Федерации от 10.01.2017 г. №10н «Об утверждении профессионального стандарта в области воспитания». </a:t>
            </a:r>
            <a:endParaRPr lang="ru-RU" b="1" dirty="0" smtClean="0">
              <a:solidFill>
                <a:srgbClr val="000099"/>
              </a:solidFill>
            </a:endParaRPr>
          </a:p>
          <a:p>
            <a:pPr marL="0" indent="0">
              <a:buNone/>
            </a:pPr>
            <a:r>
              <a:rPr lang="ru-RU" b="1" dirty="0" smtClean="0">
                <a:solidFill>
                  <a:srgbClr val="000099"/>
                </a:solidFill>
              </a:rPr>
              <a:t>Приказ </a:t>
            </a:r>
            <a:r>
              <a:rPr lang="ru-RU" b="1" dirty="0">
                <a:solidFill>
                  <a:srgbClr val="000099"/>
                </a:solidFill>
              </a:rPr>
              <a:t>зарегистрирован в Минюсте РФ 26.01.2017 г. № 45406</a:t>
            </a:r>
            <a:endParaRPr lang="ru-RU" dirty="0">
              <a:solidFill>
                <a:srgbClr val="000099"/>
              </a:solidFill>
            </a:endParaRP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3720076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1" y="1628800"/>
            <a:ext cx="7334200" cy="2880320"/>
          </a:xfrm>
        </p:spPr>
        <p:txBody>
          <a:bodyPr/>
          <a:lstStyle/>
          <a:p>
            <a:r>
              <a:rPr lang="ru-RU" dirty="0" smtClean="0"/>
              <a:t>ПЕРСПЕКТИВЫ 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sz="3600" dirty="0" smtClean="0">
                <a:solidFill>
                  <a:srgbClr val="0033CC"/>
                </a:solidFill>
              </a:rPr>
              <a:t>ПОЭТАПНАЯ РЕАЛИЗАЦИЯ ПРОФСТАНДАРТА</a:t>
            </a:r>
            <a:endParaRPr lang="ru-RU" sz="3600" dirty="0">
              <a:solidFill>
                <a:srgbClr val="0033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573787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323528" y="620688"/>
            <a:ext cx="8640960" cy="6048672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ru-RU" sz="2800" b="1" u="sng" dirty="0">
                <a:solidFill>
                  <a:srgbClr val="0033CC"/>
                </a:solidFill>
              </a:rPr>
              <a:t>Поэтапная реализация </a:t>
            </a:r>
            <a:r>
              <a:rPr lang="ru-RU" sz="2800" b="1" u="sng" dirty="0" err="1">
                <a:solidFill>
                  <a:srgbClr val="0033CC"/>
                </a:solidFill>
              </a:rPr>
              <a:t>профстандарта</a:t>
            </a:r>
            <a:r>
              <a:rPr lang="ru-RU" sz="2800" b="1" u="sng" dirty="0">
                <a:solidFill>
                  <a:srgbClr val="0033CC"/>
                </a:solidFill>
              </a:rPr>
              <a:t> предусмотрена Постановлением Правительства РФ №584</a:t>
            </a:r>
            <a:r>
              <a:rPr lang="ru-RU" sz="2800" dirty="0">
                <a:solidFill>
                  <a:srgbClr val="0033CC"/>
                </a:solidFill>
              </a:rPr>
              <a:t> </a:t>
            </a:r>
            <a:r>
              <a:rPr lang="ru-RU" sz="2800" b="1" dirty="0"/>
              <a:t>«Об особенностях применения профессиональных стандартов в части требований, обязательных для применения государственными внебюджетными фондами Российской Федерации, государственными или муниципальными учреждениями, государственными или муниципальными унитарными предприятиями, а также государственными корпорациями, государственными компаниями и хозяйственными </a:t>
            </a:r>
            <a:r>
              <a:rPr lang="ru-RU" sz="2800" b="1" dirty="0" smtClean="0"/>
              <a:t>обществами…».</a:t>
            </a:r>
            <a:endParaRPr lang="ru-RU" sz="2800" b="1" dirty="0"/>
          </a:p>
        </p:txBody>
      </p:sp>
    </p:spTree>
    <p:extLst>
      <p:ext uri="{BB962C8B-B14F-4D97-AF65-F5344CB8AC3E}">
        <p14:creationId xmlns:p14="http://schemas.microsoft.com/office/powerpoint/2010/main" val="369836058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87624" y="4941168"/>
            <a:ext cx="7520623" cy="936104"/>
          </a:xfrm>
        </p:spPr>
        <p:txBody>
          <a:bodyPr/>
          <a:lstStyle/>
          <a:p>
            <a:pPr marL="0" indent="0">
              <a:buNone/>
            </a:pPr>
            <a:r>
              <a:rPr lang="ru-RU" sz="3200" dirty="0" smtClean="0">
                <a:solidFill>
                  <a:srgbClr val="0033CC"/>
                </a:solidFill>
                <a:latin typeface="Arial Black" pitchFamily="34" charset="0"/>
              </a:rPr>
              <a:t>ПОЭТАПНОЕ ВНЕДРЕНИЕ  ПС</a:t>
            </a:r>
            <a:br>
              <a:rPr lang="ru-RU" sz="3200" dirty="0" smtClean="0">
                <a:solidFill>
                  <a:srgbClr val="0033CC"/>
                </a:solidFill>
                <a:latin typeface="Arial Black" pitchFamily="34" charset="0"/>
              </a:rPr>
            </a:br>
            <a:r>
              <a:rPr lang="ru-RU" sz="3200" dirty="0" smtClean="0">
                <a:solidFill>
                  <a:srgbClr val="0033CC"/>
                </a:solidFill>
                <a:latin typeface="Arial Black" pitchFamily="34" charset="0"/>
              </a:rPr>
              <a:t>ДО 1 ЯНВАРЯ 2020 ГОДА</a:t>
            </a:r>
            <a:endParaRPr lang="ru-RU" sz="3200" dirty="0">
              <a:solidFill>
                <a:srgbClr val="0033CC"/>
              </a:solidFill>
              <a:latin typeface="Arial Black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07504" y="260648"/>
            <a:ext cx="8856984" cy="5040560"/>
          </a:xfrm>
        </p:spPr>
        <p:txBody>
          <a:bodyPr>
            <a:normAutofit fontScale="92500" lnSpcReduction="20000"/>
          </a:bodyPr>
          <a:lstStyle/>
          <a:p>
            <a:r>
              <a:rPr lang="ru-RU" b="1" dirty="0"/>
              <a:t>Постановлением определено, что:</a:t>
            </a:r>
            <a:endParaRPr lang="ru-RU" dirty="0"/>
          </a:p>
          <a:p>
            <a:r>
              <a:rPr lang="ru-RU" b="1" dirty="0"/>
              <a:t>- профессиональные стандарты</a:t>
            </a:r>
            <a:r>
              <a:rPr lang="ru-RU" dirty="0"/>
              <a:t> в части требований к квалификации, необходимой работнику для выполнения определенной трудовой функции… </a:t>
            </a:r>
            <a:r>
              <a:rPr lang="ru-RU" b="1" u="sng" dirty="0"/>
              <a:t>применяются … поэтапно</a:t>
            </a:r>
            <a:r>
              <a:rPr lang="ru-RU" dirty="0"/>
              <a:t> </a:t>
            </a:r>
            <a:r>
              <a:rPr lang="ru-RU" b="1" u="sng" dirty="0"/>
              <a:t>на основе утвержденных указанными организациями</a:t>
            </a:r>
            <a:r>
              <a:rPr lang="ru-RU" b="1" dirty="0"/>
              <a:t> </a:t>
            </a:r>
            <a:r>
              <a:rPr lang="ru-RU" dirty="0"/>
              <a:t>с учетом мнений представительных органов работников </a:t>
            </a:r>
            <a:r>
              <a:rPr lang="ru-RU" b="1" u="sng" dirty="0"/>
              <a:t>планов</a:t>
            </a:r>
            <a:r>
              <a:rPr lang="ru-RU" b="1" dirty="0"/>
              <a:t> </a:t>
            </a:r>
            <a:r>
              <a:rPr lang="ru-RU" dirty="0"/>
              <a:t>по организации применения профессиональных стандартов (п.1.);</a:t>
            </a:r>
          </a:p>
          <a:p>
            <a:r>
              <a:rPr lang="ru-RU" b="1" u="sng" dirty="0"/>
              <a:t>- реализацию мероприятий планов завершить не позднее 1 января 2020 г</a:t>
            </a:r>
            <a:r>
              <a:rPr lang="ru-RU" b="1" dirty="0"/>
              <a:t>. </a:t>
            </a:r>
            <a:r>
              <a:rPr lang="ru-RU" dirty="0"/>
              <a:t>(п.2.)</a:t>
            </a:r>
          </a:p>
          <a:p>
            <a:r>
              <a:rPr lang="ru-RU" b="1" dirty="0"/>
              <a:t>-  органы и организации, осуществляющие функции и полномочия учредителей организаций,</a:t>
            </a:r>
            <a:r>
              <a:rPr lang="ru-RU" dirty="0"/>
              <a:t> указанных в </a:t>
            </a:r>
            <a:r>
              <a:rPr lang="ru-RU" dirty="0">
                <a:solidFill>
                  <a:schemeClr val="tx1"/>
                </a:solidFill>
                <a:hlinkClick r:id="" action="ppaction://hlinkfile" tooltip="1. Профессиональные стандарты в части требований к квалификации, необходимой работнику для выполнения определенной трудовой функции, установленных Трудовым кодексом Российской Федерации, другими федеральными законами, актами Президента Российской Федераци"/>
              </a:rPr>
              <a:t>абзаце первом пункта 1</a:t>
            </a:r>
            <a:r>
              <a:rPr lang="ru-RU" dirty="0"/>
              <a:t> настоящего постановления, а также осуществляющие контроль и координацию деятельности таких организаций, </a:t>
            </a:r>
            <a:r>
              <a:rPr lang="ru-RU" b="1" dirty="0"/>
              <a:t>обеспечивают: а) внесение изменений </a:t>
            </a:r>
            <a:r>
              <a:rPr lang="ru-RU" dirty="0"/>
              <a:t>в установленном порядке</a:t>
            </a:r>
            <a:r>
              <a:rPr lang="ru-RU" b="1" dirty="0"/>
              <a:t> в </a:t>
            </a:r>
            <a:r>
              <a:rPr lang="ru-RU" dirty="0"/>
              <a:t>соответствующие</a:t>
            </a:r>
            <a:r>
              <a:rPr lang="ru-RU" b="1" dirty="0"/>
              <a:t> нормативные правовые акты и документы, требующие учета положений профессиональных стандартов, </a:t>
            </a:r>
            <a:r>
              <a:rPr lang="ru-RU" dirty="0"/>
              <a:t>подлежащих применению; б) осуществление контроля за реализацией мероприятий планов (п.3)</a:t>
            </a:r>
          </a:p>
        </p:txBody>
      </p:sp>
    </p:spTree>
    <p:extLst>
      <p:ext uri="{BB962C8B-B14F-4D97-AF65-F5344CB8AC3E}">
        <p14:creationId xmlns:p14="http://schemas.microsoft.com/office/powerpoint/2010/main" val="263034864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81000" y="533400"/>
            <a:ext cx="7696200" cy="496888"/>
          </a:xfrm>
          <a:prstGeom prst="rect">
            <a:avLst/>
          </a:prstGeom>
        </p:spPr>
        <p:txBody>
          <a:bodyPr lIns="0" tIns="0" rIns="0" bIns="0"/>
          <a:lstStyle/>
          <a:p>
            <a:pPr marL="12700"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>
                <a:solidFill>
                  <a:srgbClr val="FF0000"/>
                </a:solidFill>
                <a:latin typeface="Arial"/>
                <a:cs typeface="Arial"/>
              </a:rPr>
              <a:t>СПА</a:t>
            </a:r>
            <a:r>
              <a:rPr lang="ru-RU" sz="3200" b="1" spc="5" dirty="0">
                <a:solidFill>
                  <a:srgbClr val="FF0000"/>
                </a:solidFill>
                <a:latin typeface="Arial"/>
                <a:cs typeface="Arial"/>
              </a:rPr>
              <a:t>С</a:t>
            </a:r>
            <a:r>
              <a:rPr lang="ru-RU" sz="3200" b="1" dirty="0">
                <a:solidFill>
                  <a:srgbClr val="FF0000"/>
                </a:solidFill>
                <a:latin typeface="Arial"/>
                <a:cs typeface="Arial"/>
              </a:rPr>
              <a:t>ИБО</a:t>
            </a:r>
            <a:r>
              <a:rPr lang="ru-RU" sz="3200" b="1" spc="-3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lang="ru-RU" sz="3200" b="1" dirty="0">
                <a:solidFill>
                  <a:srgbClr val="FF0000"/>
                </a:solidFill>
                <a:latin typeface="Arial"/>
                <a:cs typeface="Arial"/>
              </a:rPr>
              <a:t>ЗА</a:t>
            </a:r>
            <a:r>
              <a:rPr lang="ru-RU" sz="3200" b="1" spc="-2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lang="ru-RU" sz="3200" b="1" dirty="0">
                <a:solidFill>
                  <a:srgbClr val="FF0000"/>
                </a:solidFill>
                <a:latin typeface="Arial"/>
                <a:cs typeface="Arial"/>
              </a:rPr>
              <a:t>ВНИМАНИ</a:t>
            </a:r>
            <a:r>
              <a:rPr lang="ru-RU" sz="3200" b="1" spc="-15" dirty="0">
                <a:solidFill>
                  <a:srgbClr val="FF0000"/>
                </a:solidFill>
                <a:latin typeface="Arial"/>
                <a:cs typeface="Arial"/>
              </a:rPr>
              <a:t>Е</a:t>
            </a:r>
            <a:r>
              <a:rPr lang="ru-RU" sz="3200" b="1" dirty="0">
                <a:solidFill>
                  <a:srgbClr val="FF0000"/>
                </a:solidFill>
                <a:latin typeface="Arial"/>
                <a:cs typeface="Arial"/>
              </a:rPr>
              <a:t>!</a:t>
            </a:r>
          </a:p>
        </p:txBody>
      </p:sp>
      <p:sp>
        <p:nvSpPr>
          <p:cNvPr id="35843" name="TextBox 2"/>
          <p:cNvSpPr txBox="1">
            <a:spLocks noChangeArrowheads="1"/>
          </p:cNvSpPr>
          <p:nvPr/>
        </p:nvSpPr>
        <p:spPr bwMode="auto">
          <a:xfrm>
            <a:off x="685800" y="1447800"/>
            <a:ext cx="7239000" cy="55707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ru-RU" altLang="ru-RU" sz="2400" dirty="0"/>
              <a:t>Контакты:</a:t>
            </a:r>
          </a:p>
          <a:p>
            <a:pPr eaLnBrk="1" hangingPunct="1"/>
            <a:endParaRPr lang="ru-RU" altLang="ru-RU" sz="2400" dirty="0"/>
          </a:p>
          <a:p>
            <a:pPr eaLnBrk="1" hangingPunct="1"/>
            <a:r>
              <a:rPr lang="ru-RU" altLang="ru-RU" sz="2800" dirty="0" err="1"/>
              <a:t>Волосовец</a:t>
            </a:r>
            <a:r>
              <a:rPr lang="ru-RU" altLang="ru-RU" sz="2800" dirty="0"/>
              <a:t> Татьяна Владимировна</a:t>
            </a:r>
          </a:p>
          <a:p>
            <a:pPr eaLnBrk="1" hangingPunct="1"/>
            <a:endParaRPr lang="ru-RU" altLang="ru-RU" sz="2800" dirty="0"/>
          </a:p>
          <a:p>
            <a:pPr eaLnBrk="1" hangingPunct="1"/>
            <a:r>
              <a:rPr lang="ru-RU" altLang="ru-RU" sz="2800" dirty="0"/>
              <a:t>ФГБНУ «Институт изучения детства, семьи и воспитания РАО»</a:t>
            </a:r>
          </a:p>
          <a:p>
            <a:pPr eaLnBrk="1" hangingPunct="1"/>
            <a:endParaRPr lang="ru-RU" altLang="ru-RU" sz="2800" dirty="0"/>
          </a:p>
          <a:p>
            <a:pPr eaLnBrk="1" hangingPunct="1"/>
            <a:r>
              <a:rPr lang="ru-RU" altLang="ru-RU" sz="2800" dirty="0"/>
              <a:t>Москва, ул. Макаренко, д. 5/16 ,</a:t>
            </a:r>
          </a:p>
          <a:p>
            <a:pPr eaLnBrk="1" hangingPunct="1"/>
            <a:r>
              <a:rPr lang="ru-RU" altLang="ru-RU" sz="2800" dirty="0"/>
              <a:t> тел.  (495)625-29-35;</a:t>
            </a:r>
          </a:p>
          <a:p>
            <a:pPr eaLnBrk="1" hangingPunct="1"/>
            <a:r>
              <a:rPr lang="ru-RU" altLang="ru-RU" sz="2800" dirty="0"/>
              <a:t>          (495)625-02-07</a:t>
            </a:r>
          </a:p>
          <a:p>
            <a:pPr eaLnBrk="1" hangingPunct="1"/>
            <a:endParaRPr lang="ru-RU" altLang="ru-RU" sz="2800" dirty="0"/>
          </a:p>
          <a:p>
            <a:pPr eaLnBrk="1" hangingPunct="1"/>
            <a:r>
              <a:rPr lang="en-US" altLang="ru-RU" sz="2800" dirty="0">
                <a:hlinkClick r:id="rId2"/>
              </a:rPr>
              <a:t>www.ippdrao.ru</a:t>
            </a:r>
            <a:r>
              <a:rPr lang="ru-RU" altLang="ru-RU" sz="2800" dirty="0"/>
              <a:t>               </a:t>
            </a:r>
            <a:r>
              <a:rPr lang="en-US" altLang="ru-RU" sz="2800" dirty="0"/>
              <a:t> </a:t>
            </a:r>
            <a:r>
              <a:rPr lang="en-US" altLang="ru-RU" sz="2800" dirty="0">
                <a:hlinkClick r:id="rId3"/>
              </a:rPr>
              <a:t>ippdrao@yandex.ru</a:t>
            </a:r>
            <a:endParaRPr lang="en-US" altLang="ru-RU" sz="2800" dirty="0"/>
          </a:p>
          <a:p>
            <a:pPr eaLnBrk="1" hangingPunct="1"/>
            <a:endParaRPr lang="ru-RU" altLang="ru-RU" sz="2800" dirty="0"/>
          </a:p>
        </p:txBody>
      </p:sp>
      <p:sp>
        <p:nvSpPr>
          <p:cNvPr id="35844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fld id="{DE9139E5-420F-4850-87F5-E4C81EB8B9FC}" type="slidenum">
              <a:rPr lang="en-US" altLang="ru-RU" smtClean="0">
                <a:solidFill>
                  <a:srgbClr val="898989"/>
                </a:solidFill>
              </a:rPr>
              <a:pPr/>
              <a:t>35</a:t>
            </a:fld>
            <a:endParaRPr lang="en-US" altLang="ru-RU" smtClean="0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6558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Начало активной разработки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/>
              <a:t>точкой отсчета полномасштабного процесса активной разработки и утверждения </a:t>
            </a:r>
            <a:r>
              <a:rPr lang="ru-RU" dirty="0" err="1"/>
              <a:t>профстандартов</a:t>
            </a:r>
            <a:r>
              <a:rPr lang="ru-RU" dirty="0"/>
              <a:t> стал </a:t>
            </a:r>
            <a:r>
              <a:rPr lang="ru-RU" b="1" dirty="0"/>
              <a:t>Указ Президента РФ от 07.05.2012 № 597 «О мероприятиях по реализации государственной социальной политики», </a:t>
            </a:r>
            <a:r>
              <a:rPr lang="ru-RU" dirty="0"/>
              <a:t>в котором Правительству РФ было дано задание разработать к 2015 г. и утвердить не менее 800 профессиональных стандартов </a:t>
            </a:r>
          </a:p>
        </p:txBody>
      </p:sp>
    </p:spTree>
    <p:extLst>
      <p:ext uri="{BB962C8B-B14F-4D97-AF65-F5344CB8AC3E}">
        <p14:creationId xmlns:p14="http://schemas.microsoft.com/office/powerpoint/2010/main" val="26588948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2400" cap="all" dirty="0" smtClean="0">
                <a:solidFill>
                  <a:srgbClr val="000099"/>
                </a:solidFill>
                <a:latin typeface="Arial Black" pitchFamily="34" charset="0"/>
              </a:rPr>
              <a:t>Актуальность разработки профессионального стандарта «Специалист в области воспитания» </a:t>
            </a:r>
            <a:endParaRPr lang="de-DE" sz="2400" cap="all" dirty="0">
              <a:solidFill>
                <a:srgbClr val="000099"/>
              </a:solidFill>
              <a:latin typeface="Arial Black" pitchFamily="34" charset="0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115616" y="1628800"/>
            <a:ext cx="7818072" cy="4968552"/>
          </a:xfrm>
        </p:spPr>
        <p:txBody>
          <a:bodyPr>
            <a:noAutofit/>
          </a:bodyPr>
          <a:lstStyle/>
          <a:p>
            <a:r>
              <a:rPr lang="ru-RU" sz="2800" b="1" dirty="0" smtClean="0">
                <a:solidFill>
                  <a:srgbClr val="663300"/>
                </a:solidFill>
              </a:rPr>
              <a:t>реализация Стратегии развития воспитания в Российской Федерации на период до 2025 г.</a:t>
            </a:r>
          </a:p>
          <a:p>
            <a:r>
              <a:rPr lang="ru-RU" sz="2800" b="1" dirty="0" smtClean="0">
                <a:solidFill>
                  <a:srgbClr val="663300"/>
                </a:solidFill>
              </a:rPr>
              <a:t>приоритетность задач кадрового обеспечения процессов воспитания в РФ</a:t>
            </a:r>
          </a:p>
          <a:p>
            <a:r>
              <a:rPr lang="ru-RU" sz="2800" b="1" dirty="0" smtClean="0">
                <a:solidFill>
                  <a:srgbClr val="663300"/>
                </a:solidFill>
              </a:rPr>
              <a:t>реализация воспитательного компонента ФГОС всех уровней общего образования</a:t>
            </a:r>
          </a:p>
          <a:p>
            <a:r>
              <a:rPr lang="ru-RU" sz="2800" b="1" dirty="0" smtClean="0">
                <a:solidFill>
                  <a:srgbClr val="663300"/>
                </a:solidFill>
              </a:rPr>
              <a:t>противоречивый характер воспитательной ситуации, социальные риски детства</a:t>
            </a:r>
          </a:p>
          <a:p>
            <a:r>
              <a:rPr lang="ru-RU" sz="2800" b="1" dirty="0" smtClean="0">
                <a:solidFill>
                  <a:srgbClr val="663300"/>
                </a:solidFill>
              </a:rPr>
              <a:t>рост социального статуса воспитания в современном российском обществе</a:t>
            </a:r>
            <a:endParaRPr lang="de-DE" sz="2800" b="1" dirty="0">
              <a:solidFill>
                <a:srgbClr val="6633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3600" b="1" dirty="0" smtClean="0"/>
              <a:t>СОДЕРЖАНИЕ</a:t>
            </a:r>
            <a:br>
              <a:rPr lang="ru-RU" sz="3600" b="1" dirty="0" smtClean="0"/>
            </a:br>
            <a:r>
              <a:rPr lang="ru-RU" sz="3600" b="1" dirty="0" smtClean="0"/>
              <a:t>ПРОФЕССИОНАЛЬНОГО СТАНДАРТА</a:t>
            </a:r>
            <a:endParaRPr lang="ru-RU" sz="36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82296" indent="0" algn="ctr">
              <a:buNone/>
            </a:pPr>
            <a:endParaRPr lang="ru-RU" sz="4400" b="1" dirty="0" smtClean="0">
              <a:solidFill>
                <a:srgbClr val="000099"/>
              </a:solidFill>
              <a:latin typeface="Arial Black" pitchFamily="34" charset="0"/>
            </a:endParaRPr>
          </a:p>
          <a:p>
            <a:pPr marL="82296" indent="0" algn="ctr">
              <a:buNone/>
            </a:pPr>
            <a:r>
              <a:rPr lang="ru-RU" sz="4400" b="1" dirty="0" smtClean="0">
                <a:solidFill>
                  <a:srgbClr val="000099"/>
                </a:solidFill>
                <a:latin typeface="Arial Black" pitchFamily="34" charset="0"/>
              </a:rPr>
              <a:t>СПЕЦИАЛИСТ </a:t>
            </a:r>
          </a:p>
          <a:p>
            <a:pPr marL="82296" indent="0" algn="ctr">
              <a:buNone/>
            </a:pPr>
            <a:r>
              <a:rPr lang="ru-RU" sz="4400" b="1" dirty="0" smtClean="0">
                <a:solidFill>
                  <a:srgbClr val="000099"/>
                </a:solidFill>
                <a:latin typeface="Arial Black" pitchFamily="34" charset="0"/>
              </a:rPr>
              <a:t>В ОБЛАСТИ ВОСПИТАНИЯ</a:t>
            </a:r>
            <a:endParaRPr lang="ru-RU" sz="4400" b="1" dirty="0">
              <a:solidFill>
                <a:srgbClr val="000099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1136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Наименование вида профессиональной деятельности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31640" y="1484784"/>
            <a:ext cx="7528880" cy="1080120"/>
          </a:xfrm>
        </p:spPr>
        <p:txBody>
          <a:bodyPr>
            <a:normAutofit fontScale="85000" lnSpcReduction="10000"/>
          </a:bodyPr>
          <a:lstStyle/>
          <a:p>
            <a:r>
              <a:rPr lang="ru-RU" dirty="0">
                <a:solidFill>
                  <a:srgbClr val="000099"/>
                </a:solidFill>
                <a:latin typeface="Arial Black" pitchFamily="34" charset="0"/>
              </a:rPr>
              <a:t>Педагогическая деятельность в области воспитания обучающихся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97297156"/>
              </p:ext>
            </p:extLst>
          </p:nvPr>
        </p:nvGraphicFramePr>
        <p:xfrm>
          <a:off x="1259632" y="2708919"/>
          <a:ext cx="7704856" cy="3321744"/>
        </p:xfrm>
        <a:graphic>
          <a:graphicData uri="http://schemas.openxmlformats.org/drawingml/2006/table">
            <a:tbl>
              <a:tblPr firstRow="1" firstCol="1" bandRow="1" bandCol="1">
                <a:tableStyleId>{68D230F3-CF80-4859-8CE7-A43EE81993B5}</a:tableStyleId>
              </a:tblPr>
              <a:tblGrid>
                <a:gridCol w="77048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74951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rgbClr val="7A1D00"/>
                          </a:solidFill>
                          <a:effectLst/>
                          <a:latin typeface="Arial Black" pitchFamily="34" charset="0"/>
                        </a:rPr>
                        <a:t>Основная цель вида профессиональной деятельности:</a:t>
                      </a:r>
                      <a:endParaRPr lang="ru-RU" sz="2400" dirty="0">
                        <a:solidFill>
                          <a:srgbClr val="7A1D00"/>
                        </a:solidFill>
                        <a:effectLst/>
                        <a:latin typeface="Arial Black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8049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0099"/>
                          </a:solidFill>
                          <a:effectLst/>
                          <a:latin typeface="Arial Black" pitchFamily="34" charset="0"/>
                        </a:rPr>
                        <a:t>Организация воспитательного процесса с целью духовно-нравственного, интеллектуального, физического развития и позитивной социализации обучающихся на основе формирования у них опыта социально и личностно значимой деятельности, поддержки их социальных инициатив и учета индивидуальных потребностей</a:t>
                      </a:r>
                      <a:endParaRPr lang="ru-RU" sz="2000" dirty="0">
                        <a:solidFill>
                          <a:srgbClr val="000099"/>
                        </a:solidFill>
                        <a:effectLst/>
                        <a:latin typeface="Arial Black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500388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Группа занятий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40895434"/>
              </p:ext>
            </p:extLst>
          </p:nvPr>
        </p:nvGraphicFramePr>
        <p:xfrm>
          <a:off x="1403648" y="1700808"/>
          <a:ext cx="7344816" cy="4320480"/>
        </p:xfrm>
        <a:graphic>
          <a:graphicData uri="http://schemas.openxmlformats.org/drawingml/2006/table">
            <a:tbl>
              <a:tblPr firstRow="1" firstCol="1" bandRow="1">
                <a:tableStyleId>{5FD0F851-EC5A-4D38-B0AD-8093EC10F338}</a:tableStyleId>
              </a:tblPr>
              <a:tblGrid>
                <a:gridCol w="95278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3068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7529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98604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08586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2330</a:t>
                      </a:r>
                      <a:endParaRPr lang="ru-RU" sz="2400" dirty="0">
                        <a:effectLst/>
                        <a:latin typeface="Arial Black" pitchFamily="34" charset="0"/>
                        <a:ea typeface="Calibri"/>
                        <a:cs typeface="Times New Roman"/>
                      </a:endParaRPr>
                    </a:p>
                  </a:txBody>
                  <a:tcPr marL="23909" marR="2390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Педагогические работники в средней школе</a:t>
                      </a:r>
                      <a:endParaRPr lang="ru-RU" sz="2400">
                        <a:effectLst/>
                        <a:latin typeface="Arial Black" pitchFamily="34" charset="0"/>
                        <a:ea typeface="Calibri"/>
                        <a:cs typeface="Times New Roman"/>
                      </a:endParaRPr>
                    </a:p>
                  </a:txBody>
                  <a:tcPr marL="23909" marR="2390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2341</a:t>
                      </a:r>
                      <a:endParaRPr lang="ru-RU" sz="2400">
                        <a:effectLst/>
                        <a:latin typeface="Arial Black" pitchFamily="34" charset="0"/>
                        <a:ea typeface="Calibri"/>
                        <a:cs typeface="Times New Roman"/>
                      </a:endParaRPr>
                    </a:p>
                  </a:txBody>
                  <a:tcPr marL="23909" marR="2390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Педагогические работники в начальном образовании</a:t>
                      </a:r>
                      <a:endParaRPr lang="ru-RU" sz="2400">
                        <a:effectLst/>
                        <a:latin typeface="Arial Black" pitchFamily="34" charset="0"/>
                        <a:ea typeface="Calibri"/>
                        <a:cs typeface="Times New Roman"/>
                      </a:endParaRPr>
                    </a:p>
                  </a:txBody>
                  <a:tcPr marL="23909" marR="23909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3461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 2342</a:t>
                      </a:r>
                      <a:endParaRPr lang="ru-RU" sz="2400" dirty="0">
                        <a:effectLst/>
                        <a:latin typeface="Arial Black" pitchFamily="34" charset="0"/>
                        <a:ea typeface="Calibri"/>
                        <a:cs typeface="Times New Roman"/>
                      </a:endParaRPr>
                    </a:p>
                  </a:txBody>
                  <a:tcPr marL="23909" marR="2390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Педагогические работники в дошкольном образовании</a:t>
                      </a:r>
                      <a:endParaRPr lang="ru-RU" sz="2400" dirty="0">
                        <a:effectLst/>
                        <a:latin typeface="Arial Black" pitchFamily="34" charset="0"/>
                        <a:ea typeface="Calibri"/>
                        <a:cs typeface="Times New Roman"/>
                      </a:endParaRPr>
                    </a:p>
                  </a:txBody>
                  <a:tcPr marL="23909" marR="2390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2359</a:t>
                      </a:r>
                      <a:endParaRPr lang="ru-RU" sz="2400" dirty="0">
                        <a:effectLst/>
                        <a:latin typeface="Arial Black" pitchFamily="34" charset="0"/>
                        <a:ea typeface="Calibri"/>
                        <a:cs typeface="Times New Roman"/>
                      </a:endParaRPr>
                    </a:p>
                  </a:txBody>
                  <a:tcPr marL="23909" marR="2390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Специалисты в области образования, не входящие в другие группы</a:t>
                      </a:r>
                      <a:endParaRPr lang="ru-RU" sz="2400" dirty="0">
                        <a:effectLst/>
                        <a:latin typeface="Arial Black" pitchFamily="34" charset="0"/>
                        <a:ea typeface="Calibri"/>
                        <a:cs typeface="Times New Roman"/>
                      </a:endParaRPr>
                    </a:p>
                  </a:txBody>
                  <a:tcPr marL="23909" marR="23909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554204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>
                <a:effectLst/>
              </a:rPr>
              <a:t>Отнесение к видам экономической деятельности</a:t>
            </a:r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71700325"/>
              </p:ext>
            </p:extLst>
          </p:nvPr>
        </p:nvGraphicFramePr>
        <p:xfrm>
          <a:off x="1547664" y="1628800"/>
          <a:ext cx="7272808" cy="4539570"/>
        </p:xfrm>
        <a:graphic>
          <a:graphicData uri="http://schemas.openxmlformats.org/drawingml/2006/table">
            <a:tbl>
              <a:tblPr firstRow="1" firstCol="1" bandRow="1" bandCol="1">
                <a:tableStyleId>{22838BEF-8BB2-4498-84A7-C5851F593DF1}</a:tableStyleId>
              </a:tblPr>
              <a:tblGrid>
                <a:gridCol w="17920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07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2749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7A1D00"/>
                          </a:solidFill>
                          <a:effectLst/>
                          <a:latin typeface="Arial Black" pitchFamily="34" charset="0"/>
                        </a:rPr>
                        <a:t>85.11</a:t>
                      </a:r>
                      <a:endParaRPr lang="ru-RU" sz="2000">
                        <a:solidFill>
                          <a:srgbClr val="7A1D00"/>
                        </a:solidFill>
                        <a:effectLst/>
                        <a:latin typeface="Arial Black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2000">
                          <a:solidFill>
                            <a:srgbClr val="7A1D00"/>
                          </a:solidFill>
                          <a:effectLst/>
                          <a:latin typeface="Arial Black" pitchFamily="34" charset="0"/>
                        </a:rPr>
                        <a:t>Образование дошкольное</a:t>
                      </a:r>
                      <a:endParaRPr lang="ru-RU" sz="2000">
                        <a:solidFill>
                          <a:srgbClr val="7A1D00"/>
                        </a:solidFill>
                        <a:effectLst/>
                        <a:latin typeface="Arial Black" pitchFamily="34" charset="0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2749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7A1D00"/>
                          </a:solidFill>
                          <a:effectLst/>
                          <a:latin typeface="Arial Black" pitchFamily="34" charset="0"/>
                        </a:rPr>
                        <a:t>85.12</a:t>
                      </a:r>
                      <a:endParaRPr lang="ru-RU" sz="2000">
                        <a:solidFill>
                          <a:srgbClr val="7A1D00"/>
                        </a:solidFill>
                        <a:effectLst/>
                        <a:latin typeface="Arial Black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2000">
                          <a:solidFill>
                            <a:srgbClr val="7A1D00"/>
                          </a:solidFill>
                          <a:effectLst/>
                          <a:latin typeface="Arial Black" pitchFamily="34" charset="0"/>
                        </a:rPr>
                        <a:t>Образование начальное общее</a:t>
                      </a:r>
                      <a:endParaRPr lang="ru-RU" sz="2000">
                        <a:solidFill>
                          <a:srgbClr val="7A1D00"/>
                        </a:solidFill>
                        <a:effectLst/>
                        <a:latin typeface="Arial Black" pitchFamily="34" charset="0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2749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7A1D00"/>
                          </a:solidFill>
                          <a:effectLst/>
                          <a:latin typeface="Arial Black" pitchFamily="34" charset="0"/>
                        </a:rPr>
                        <a:t>85.13</a:t>
                      </a:r>
                      <a:endParaRPr lang="ru-RU" sz="2000">
                        <a:solidFill>
                          <a:srgbClr val="7A1D00"/>
                        </a:solidFill>
                        <a:effectLst/>
                        <a:latin typeface="Arial Black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2000">
                          <a:solidFill>
                            <a:srgbClr val="7A1D00"/>
                          </a:solidFill>
                          <a:effectLst/>
                          <a:latin typeface="Arial Black" pitchFamily="34" charset="0"/>
                        </a:rPr>
                        <a:t>Образование основное общее</a:t>
                      </a:r>
                      <a:endParaRPr lang="ru-RU" sz="2000">
                        <a:solidFill>
                          <a:srgbClr val="7A1D00"/>
                        </a:solidFill>
                        <a:effectLst/>
                        <a:latin typeface="Arial Black" pitchFamily="34" charset="0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2749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7A1D00"/>
                          </a:solidFill>
                          <a:effectLst/>
                          <a:latin typeface="Arial Black" pitchFamily="34" charset="0"/>
                        </a:rPr>
                        <a:t>85.14</a:t>
                      </a:r>
                      <a:endParaRPr lang="ru-RU" sz="2000">
                        <a:solidFill>
                          <a:srgbClr val="7A1D00"/>
                        </a:solidFill>
                        <a:effectLst/>
                        <a:latin typeface="Arial Black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2000">
                          <a:solidFill>
                            <a:srgbClr val="7A1D00"/>
                          </a:solidFill>
                          <a:effectLst/>
                          <a:latin typeface="Arial Black" pitchFamily="34" charset="0"/>
                        </a:rPr>
                        <a:t>Образование среднее общее</a:t>
                      </a:r>
                      <a:endParaRPr lang="ru-RU" sz="2000">
                        <a:solidFill>
                          <a:srgbClr val="7A1D00"/>
                        </a:solidFill>
                        <a:effectLst/>
                        <a:latin typeface="Arial Black" pitchFamily="34" charset="0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2749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7A1D00"/>
                          </a:solidFill>
                          <a:effectLst/>
                          <a:latin typeface="Arial Black" pitchFamily="34" charset="0"/>
                        </a:rPr>
                        <a:t>85.21</a:t>
                      </a:r>
                      <a:endParaRPr lang="ru-RU" sz="2000">
                        <a:solidFill>
                          <a:srgbClr val="7A1D00"/>
                        </a:solidFill>
                        <a:effectLst/>
                        <a:latin typeface="Arial Black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2000">
                          <a:solidFill>
                            <a:srgbClr val="7A1D00"/>
                          </a:solidFill>
                          <a:effectLst/>
                          <a:latin typeface="Arial Black" pitchFamily="34" charset="0"/>
                        </a:rPr>
                        <a:t>Образование профессиональное среднее</a:t>
                      </a:r>
                      <a:endParaRPr lang="ru-RU" sz="2000">
                        <a:solidFill>
                          <a:srgbClr val="7A1D00"/>
                        </a:solidFill>
                        <a:effectLst/>
                        <a:latin typeface="Arial Black" pitchFamily="34" charset="0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2749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7A1D00"/>
                          </a:solidFill>
                          <a:effectLst/>
                          <a:latin typeface="Arial Black" pitchFamily="34" charset="0"/>
                        </a:rPr>
                        <a:t>85.22</a:t>
                      </a:r>
                      <a:endParaRPr lang="ru-RU" sz="2000">
                        <a:solidFill>
                          <a:srgbClr val="7A1D00"/>
                        </a:solidFill>
                        <a:effectLst/>
                        <a:latin typeface="Arial Black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7A1D00"/>
                          </a:solidFill>
                          <a:effectLst/>
                          <a:latin typeface="Arial Black" pitchFamily="34" charset="0"/>
                        </a:rPr>
                        <a:t>Образование высшее</a:t>
                      </a:r>
                      <a:endParaRPr lang="ru-RU" sz="2000">
                        <a:solidFill>
                          <a:srgbClr val="7A1D00"/>
                        </a:solidFill>
                        <a:effectLst/>
                        <a:latin typeface="Arial Black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2749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7A1D00"/>
                          </a:solidFill>
                          <a:effectLst/>
                          <a:latin typeface="Arial Black" pitchFamily="34" charset="0"/>
                        </a:rPr>
                        <a:t>85.41</a:t>
                      </a:r>
                      <a:endParaRPr lang="ru-RU" sz="2000" dirty="0">
                        <a:solidFill>
                          <a:srgbClr val="7A1D00"/>
                        </a:solidFill>
                        <a:effectLst/>
                        <a:latin typeface="Arial Black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2000" dirty="0">
                          <a:solidFill>
                            <a:srgbClr val="7A1D00"/>
                          </a:solidFill>
                          <a:effectLst/>
                          <a:latin typeface="Arial Black" pitchFamily="34" charset="0"/>
                        </a:rPr>
                        <a:t>Образование дополнительное детей и взрослых</a:t>
                      </a:r>
                      <a:endParaRPr lang="ru-RU" sz="2000" dirty="0">
                        <a:solidFill>
                          <a:srgbClr val="7A1D00"/>
                        </a:solidFill>
                        <a:effectLst/>
                        <a:latin typeface="Arial Black" pitchFamily="34" charset="0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30541052"/>
      </p:ext>
    </p:extLst>
  </p:cSld>
  <p:clrMapOvr>
    <a:masterClrMapping/>
  </p:clrMapOvr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8100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Nyad">
  <a:themeElements>
    <a:clrScheme name="Nyad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Nyad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Nyad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223</TotalTime>
  <Words>1543</Words>
  <Application>Microsoft Office PowerPoint</Application>
  <PresentationFormat>Экран (4:3)</PresentationFormat>
  <Paragraphs>201</Paragraphs>
  <Slides>35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10</vt:i4>
      </vt:variant>
      <vt:variant>
        <vt:lpstr>Тема</vt:lpstr>
      </vt:variant>
      <vt:variant>
        <vt:i4>4</vt:i4>
      </vt:variant>
      <vt:variant>
        <vt:lpstr>Заголовки слайдов</vt:lpstr>
      </vt:variant>
      <vt:variant>
        <vt:i4>35</vt:i4>
      </vt:variant>
    </vt:vector>
  </HeadingPairs>
  <TitlesOfParts>
    <vt:vector size="49" baseType="lpstr">
      <vt:lpstr>Arial</vt:lpstr>
      <vt:lpstr>Arial Black</vt:lpstr>
      <vt:lpstr>Calibri</vt:lpstr>
      <vt:lpstr>Corbel</vt:lpstr>
      <vt:lpstr>Georgia</vt:lpstr>
      <vt:lpstr>Gill Sans MT</vt:lpstr>
      <vt:lpstr>Times New Roman</vt:lpstr>
      <vt:lpstr>Trebuchet MS</vt:lpstr>
      <vt:lpstr>Verdana</vt:lpstr>
      <vt:lpstr>Wingdings 2</vt:lpstr>
      <vt:lpstr>Larissa-Design</vt:lpstr>
      <vt:lpstr>Nyad</vt:lpstr>
      <vt:lpstr>1_Larissa-Design</vt:lpstr>
      <vt:lpstr>Воздушный поток</vt:lpstr>
      <vt:lpstr>Профессиональный стандарт    «Специалист  в области воспитания»   </vt:lpstr>
      <vt:lpstr>К истории вопроса</vt:lpstr>
      <vt:lpstr>Истоки идеи профстандартов</vt:lpstr>
      <vt:lpstr>Начало активной разработки</vt:lpstr>
      <vt:lpstr>Актуальность разработки профессионального стандарта «Специалист в области воспитания» </vt:lpstr>
      <vt:lpstr>СОДЕРЖАНИЕ ПРОФЕССИОНАЛЬНОГО СТАНДАРТА</vt:lpstr>
      <vt:lpstr>Наименование вида профессиональной деятельности</vt:lpstr>
      <vt:lpstr>Группа занятий</vt:lpstr>
      <vt:lpstr>Отнесение к видам экономической деятельности</vt:lpstr>
      <vt:lpstr>Отнесение к видам экономической деятельности</vt:lpstr>
      <vt:lpstr> профессиональный стандарт  – не стандарт на личность  и не стандарт на воспитание</vt:lpstr>
      <vt:lpstr>Документы, определяющие логику проектирования и положения ПС</vt:lpstr>
      <vt:lpstr>СТРУКТУРА ПС  И ПОДХОДЫ К ЕЕ ФОРМИРОВАНИЮ</vt:lpstr>
      <vt:lpstr>Социальный педагог</vt:lpstr>
      <vt:lpstr>Старший вожатый</vt:lpstr>
      <vt:lpstr>Педагог-организатор</vt:lpstr>
      <vt:lpstr>воспитатель</vt:lpstr>
      <vt:lpstr>Педагог-библиотекарь</vt:lpstr>
      <vt:lpstr>тьютор</vt:lpstr>
      <vt:lpstr>Презентация PowerPoint</vt:lpstr>
      <vt:lpstr>ТРУДОВЫЕ ФУНКЦИИ РАСКРЫТЫ</vt:lpstr>
      <vt:lpstr>НОВИЗНА</vt:lpstr>
      <vt:lpstr>Практическая значимость результатов исследования </vt:lpstr>
      <vt:lpstr>АПРОБАЦИЯ - ОБЩЕСТВЕННОЕ ОБСУЖДЕНИЕ ПРОФСТАНДАРТА первый этап</vt:lpstr>
      <vt:lpstr>Межрегиональные совещания</vt:lpstr>
      <vt:lpstr>АПРОБАЦИЯ – ОБСУЖДЕНИЕ ПРОФСТАНДАРТА второй этап</vt:lpstr>
      <vt:lpstr>Обсуждение ПС на мероприятиях и поступление писем поддержки </vt:lpstr>
      <vt:lpstr>ЗАКЛЮЧИТЕЛЬНЫЙ ЭТАП  СОГЛАСОВАНИЕ ПС С ФОИВ</vt:lpstr>
      <vt:lpstr>Согласование ПС с профсоюзами</vt:lpstr>
      <vt:lpstr>Национальный совет</vt:lpstr>
      <vt:lpstr>Приказ Минтруда России</vt:lpstr>
      <vt:lpstr>ПЕРСПЕКТИВЫ   ПОЭТАПНАЯ РЕАЛИЗАЦИЯ ПРОФСТАНДАРТА</vt:lpstr>
      <vt:lpstr>Презентация PowerPoint</vt:lpstr>
      <vt:lpstr>ПОЭТАПНОЕ ВНЕДРЕНИЕ  ПС ДО 1 ЯНВАРЯ 2020 ГОДА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Профессиональный стандарт   «Специалист  в области воспитания» характеристики квалификации, структура и содержание</dc:title>
  <dc:creator>WagnerIV</dc:creator>
  <cp:lastModifiedBy>Алевтина Валентиновна Репина</cp:lastModifiedBy>
  <cp:revision>53</cp:revision>
  <dcterms:created xsi:type="dcterms:W3CDTF">2015-11-25T12:21:49Z</dcterms:created>
  <dcterms:modified xsi:type="dcterms:W3CDTF">2017-04-24T11:10:59Z</dcterms:modified>
</cp:coreProperties>
</file>