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  <p:sldMasterId id="2147483709" r:id="rId3"/>
  </p:sldMasterIdLst>
  <p:sldIdLst>
    <p:sldId id="266" r:id="rId4"/>
    <p:sldId id="267" r:id="rId5"/>
    <p:sldId id="257" r:id="rId6"/>
    <p:sldId id="285" r:id="rId7"/>
    <p:sldId id="283" r:id="rId8"/>
    <p:sldId id="268" r:id="rId9"/>
    <p:sldId id="269" r:id="rId10"/>
    <p:sldId id="270" r:id="rId11"/>
    <p:sldId id="278" r:id="rId12"/>
    <p:sldId id="287" r:id="rId13"/>
    <p:sldId id="288" r:id="rId14"/>
    <p:sldId id="286" r:id="rId15"/>
    <p:sldId id="273" r:id="rId16"/>
    <p:sldId id="275" r:id="rId17"/>
    <p:sldId id="276" r:id="rId18"/>
    <p:sldId id="279" r:id="rId19"/>
    <p:sldId id="280" r:id="rId20"/>
    <p:sldId id="284" r:id="rId21"/>
    <p:sldId id="282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 varScale="1">
        <p:scale>
          <a:sx n="73" d="100"/>
          <a:sy n="73" d="100"/>
        </p:scale>
        <p:origin x="14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26.04.2017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990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26.04.2017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349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26.04.2017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356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896" y="63294"/>
            <a:ext cx="8556104" cy="106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171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4269" y="22324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029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4269" y="22324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030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7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2653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 descr="Описание: ЛОГОТИПЧИК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4269" y="22324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04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 descr="Описание: ЛОГОТИПЧИК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4269" y="22324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3158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750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240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26.04.2017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3209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 descr="Описание: ЛОГОТИПЧИК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4269" y="22324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5890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 descr="Описание: ЛОГОТИПЧИК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4269" y="22324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4450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4269" y="22324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0389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4269" y="22324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9955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27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430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1958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6658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9883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792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26.04.2017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3128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881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7702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5001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5232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246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26.04.2017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981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26.04.2017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363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26.04.2017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43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26.04.2017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339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26.04.2017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657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26.04.2017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706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26.04.2017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046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9972"/>
            <a:ext cx="9144000" cy="14180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78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280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hynotmult.moy.su/_nw/0/52658831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hyperlink" Target="http://infoshara.com/uploads/posts/2009-07/1248397139_alisa-v-zazerkale.jp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395" y="260648"/>
            <a:ext cx="8655546" cy="1074513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1" y="5548590"/>
            <a:ext cx="9144000" cy="10635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43608" y="6427445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www.iro.yar.ru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1395" y="2029350"/>
            <a:ext cx="820891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Региональные </a:t>
            </a:r>
            <a:r>
              <a:rPr lang="ru-RU" sz="3200" b="1" dirty="0">
                <a:solidFill>
                  <a:srgbClr val="C00000"/>
                </a:solidFill>
              </a:rPr>
              <a:t>проекты как средство формирования профессиональных компетенций педагога в области </a:t>
            </a:r>
            <a:r>
              <a:rPr lang="ru-RU" sz="3200" b="1" dirty="0" smtClean="0">
                <a:solidFill>
                  <a:srgbClr val="C00000"/>
                </a:solidFill>
              </a:rPr>
              <a:t>воспитания</a:t>
            </a:r>
            <a:endParaRPr lang="ru-RU" sz="3200" b="1" dirty="0">
              <a:solidFill>
                <a:srgbClr val="C00000"/>
              </a:solidFill>
            </a:endParaRPr>
          </a:p>
          <a:p>
            <a:endParaRPr lang="ru-RU" sz="2400" b="1" dirty="0" smtClean="0">
              <a:solidFill>
                <a:srgbClr val="C00000"/>
              </a:solidFill>
            </a:endParaRPr>
          </a:p>
          <a:p>
            <a:endParaRPr lang="ru-RU" sz="2400" dirty="0">
              <a:solidFill>
                <a:srgbClr val="C00000"/>
              </a:solidFill>
            </a:endParaRP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                                                                            </a:t>
            </a:r>
            <a:r>
              <a:rPr lang="ru-RU" b="1" i="1" dirty="0" smtClean="0"/>
              <a:t>Репина Алевтина Валентиновна, </a:t>
            </a:r>
            <a:r>
              <a:rPr lang="ru-RU" b="1" i="1" dirty="0" err="1" smtClean="0"/>
              <a:t>к.п.н</a:t>
            </a:r>
            <a:r>
              <a:rPr lang="ru-RU" b="1" i="1" dirty="0" smtClean="0"/>
              <a:t>.</a:t>
            </a:r>
          </a:p>
          <a:p>
            <a:r>
              <a:rPr lang="ru-RU" b="1" i="1" dirty="0" smtClean="0"/>
              <a:t>                                                                             проректор ГАУ ДПО ЯО </a:t>
            </a:r>
          </a:p>
          <a:p>
            <a:r>
              <a:rPr lang="ru-RU" b="1" i="1" dirty="0"/>
              <a:t> </a:t>
            </a:r>
            <a:r>
              <a:rPr lang="ru-RU" b="1" i="1" dirty="0" smtClean="0"/>
              <a:t>                                                                           «Институт развития образования»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411969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777875"/>
          </a:xfrm>
        </p:spPr>
        <p:txBody>
          <a:bodyPr>
            <a:noAutofit/>
          </a:bodyPr>
          <a:lstStyle/>
          <a:p>
            <a:r>
              <a:rPr lang="ru-RU" altLang="ru-RU" sz="2800" b="1" dirty="0">
                <a:solidFill>
                  <a:srgbClr val="C00000"/>
                </a:solidFill>
                <a:latin typeface="+mn-lt"/>
              </a:rPr>
              <a:t>Зачем образовательным организациям участвовать в проектах?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Char char="-"/>
            </a:pPr>
            <a:endParaRPr lang="ru-RU" altLang="ru-RU" sz="1600" dirty="0" smtClean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-"/>
            </a:pPr>
            <a:r>
              <a:rPr lang="ru-RU" altLang="ru-RU" sz="2200" dirty="0"/>
              <a:t>возможность реализовывать инновационные идеи, на которые не хватает собственных средств 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-"/>
            </a:pPr>
            <a:r>
              <a:rPr lang="ru-RU" altLang="ru-RU" sz="2200" dirty="0"/>
              <a:t>-обеспечить развитие педагогов образовательной организации и их творческого потенциала 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-"/>
            </a:pPr>
            <a:r>
              <a:rPr lang="ru-RU" altLang="ru-RU" sz="2200" dirty="0"/>
              <a:t>стимулировать развитие инновационной активности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-"/>
            </a:pPr>
            <a:r>
              <a:rPr lang="ru-RU" altLang="ru-RU" sz="2200" dirty="0"/>
              <a:t>избежать застойных явлений в педагогическом коллективе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-"/>
            </a:pPr>
            <a:r>
              <a:rPr lang="ru-RU" altLang="ru-RU" sz="2200" dirty="0"/>
              <a:t>обогащения проектного опыта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-"/>
            </a:pPr>
            <a:r>
              <a:rPr lang="ru-RU" altLang="ru-RU" sz="2200" dirty="0"/>
              <a:t>формирование проектных команд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-"/>
            </a:pPr>
            <a:r>
              <a:rPr lang="ru-RU" altLang="ru-RU" sz="2200" dirty="0"/>
              <a:t>привлечения общественного внимания 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-"/>
            </a:pPr>
            <a:r>
              <a:rPr lang="ru-RU" altLang="ru-RU" sz="2200" dirty="0"/>
              <a:t>приобретения новых партнерских связей и контактов 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-"/>
            </a:pPr>
            <a:r>
              <a:rPr lang="ru-RU" altLang="ru-RU" sz="2200" dirty="0"/>
              <a:t>повышения престижа организации и их руководителей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-"/>
            </a:pPr>
            <a:r>
              <a:rPr lang="ru-RU" altLang="ru-RU" sz="2200" dirty="0"/>
              <a:t>привлечения дополнительных финансовых ресурс</a:t>
            </a:r>
            <a:r>
              <a:rPr lang="ru-RU" altLang="ru-RU" sz="2000" dirty="0" smtClean="0"/>
              <a:t>ов</a:t>
            </a:r>
            <a:endParaRPr lang="ru-RU" alt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2025073706"/>
      </p:ext>
    </p:extLst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ru-RU" sz="2800" b="1" dirty="0" smtClean="0">
                <a:solidFill>
                  <a:srgbClr val="C00000"/>
                </a:solidFill>
                <a:latin typeface="+mn-lt"/>
              </a:rPr>
              <a:t>             </a:t>
            </a:r>
            <a:r>
              <a:rPr lang="ru-RU" altLang="ru-RU" sz="2800" b="1" dirty="0" smtClean="0">
                <a:solidFill>
                  <a:srgbClr val="C00000"/>
                </a:solidFill>
                <a:latin typeface="+mn-lt"/>
              </a:rPr>
              <a:t>В </a:t>
            </a:r>
            <a:r>
              <a:rPr lang="ru-RU" altLang="ru-RU" sz="2800" b="1" dirty="0">
                <a:solidFill>
                  <a:srgbClr val="C00000"/>
                </a:solidFill>
                <a:latin typeface="+mn-lt"/>
              </a:rPr>
              <a:t>каких случаях применение проектного </a:t>
            </a:r>
            <a:r>
              <a:rPr lang="en-US" altLang="ru-RU" sz="2800" b="1" dirty="0" smtClean="0">
                <a:solidFill>
                  <a:srgbClr val="C00000"/>
                </a:solidFill>
                <a:latin typeface="+mn-lt"/>
              </a:rPr>
              <a:t>      </a:t>
            </a:r>
            <a:r>
              <a:rPr lang="ru-RU" altLang="ru-RU" sz="2800" b="1" dirty="0" smtClean="0">
                <a:solidFill>
                  <a:srgbClr val="C00000"/>
                </a:solidFill>
                <a:latin typeface="+mn-lt"/>
              </a:rPr>
              <a:t>управления </a:t>
            </a:r>
            <a:r>
              <a:rPr lang="ru-RU" altLang="ru-RU" sz="2800" b="1" dirty="0">
                <a:solidFill>
                  <a:srgbClr val="C00000"/>
                </a:solidFill>
                <a:latin typeface="+mn-lt"/>
              </a:rPr>
              <a:t>оправдано? </a:t>
            </a:r>
            <a:br>
              <a:rPr lang="ru-RU" altLang="ru-RU" sz="2800" b="1" dirty="0">
                <a:solidFill>
                  <a:srgbClr val="C00000"/>
                </a:solidFill>
                <a:latin typeface="+mn-lt"/>
              </a:rPr>
            </a:br>
            <a:endParaRPr lang="ru-RU" altLang="ru-RU" sz="2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70000"/>
              </a:lnSpc>
              <a:buNone/>
            </a:pPr>
            <a:r>
              <a:rPr lang="en-US" altLang="ru-RU" sz="2200" dirty="0" smtClean="0"/>
              <a:t>- </a:t>
            </a:r>
            <a:r>
              <a:rPr lang="ru-RU" altLang="ru-RU" sz="2200" dirty="0" smtClean="0"/>
              <a:t>готовность </a:t>
            </a:r>
            <a:r>
              <a:rPr lang="ru-RU" altLang="ru-RU" sz="2200" dirty="0"/>
              <a:t>образовательной организации к подобным переменам и внедрениям, то есть потребность в проектном управлении должна быть сформирована на всех уровнях </a:t>
            </a:r>
            <a:r>
              <a:rPr lang="ru-RU" altLang="ru-RU" sz="2200" dirty="0" smtClean="0"/>
              <a:t>управления</a:t>
            </a:r>
            <a:endParaRPr lang="ru-RU" altLang="ru-RU" sz="2200" dirty="0"/>
          </a:p>
          <a:p>
            <a:pPr marL="0" indent="0">
              <a:lnSpc>
                <a:spcPct val="70000"/>
              </a:lnSpc>
              <a:buNone/>
            </a:pPr>
            <a:r>
              <a:rPr lang="en-US" altLang="ru-RU" sz="2200" dirty="0" smtClean="0"/>
              <a:t>- </a:t>
            </a:r>
            <a:r>
              <a:rPr lang="ru-RU" altLang="ru-RU" sz="2200" dirty="0" smtClean="0"/>
              <a:t>нацеленность </a:t>
            </a:r>
            <a:r>
              <a:rPr lang="ru-RU" altLang="ru-RU" sz="2200" dirty="0"/>
              <a:t>на изменения, то есть при возникновении трудностей и дополнительных проблем руководство не должно «умывать» руки. Оно должно понимать, что любые изменения связаны с рядом рисков, преодоление которых требует сил и некоторых </a:t>
            </a:r>
            <a:r>
              <a:rPr lang="ru-RU" altLang="ru-RU" sz="2200" dirty="0" smtClean="0"/>
              <a:t>ресурсов </a:t>
            </a:r>
            <a:endParaRPr lang="ru-RU" altLang="ru-RU" sz="2200" dirty="0"/>
          </a:p>
          <a:p>
            <a:pPr marL="0" indent="0">
              <a:lnSpc>
                <a:spcPct val="70000"/>
              </a:lnSpc>
              <a:buNone/>
            </a:pPr>
            <a:r>
              <a:rPr lang="en-US" altLang="ru-RU" sz="2200" smtClean="0"/>
              <a:t>- </a:t>
            </a:r>
            <a:r>
              <a:rPr lang="ru-RU" altLang="ru-RU" sz="2200" smtClean="0"/>
              <a:t>понимание </a:t>
            </a:r>
            <a:r>
              <a:rPr lang="ru-RU" altLang="ru-RU" sz="2200" dirty="0"/>
              <a:t>руководством, что переход должен осуществляться строго по этапам, получить сразу совершенную систему проектного управления </a:t>
            </a:r>
            <a:r>
              <a:rPr lang="ru-RU" altLang="ru-RU" sz="2200" dirty="0" smtClean="0"/>
              <a:t>невозможно</a:t>
            </a:r>
            <a:endParaRPr lang="ru-RU" altLang="ru-RU" sz="2200" dirty="0"/>
          </a:p>
          <a:p>
            <a:pPr eaLnBrk="1" hangingPunct="1">
              <a:lnSpc>
                <a:spcPct val="80000"/>
              </a:lnSpc>
            </a:pPr>
            <a:endParaRPr lang="ru-RU" altLang="ru-RU" sz="1800" dirty="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800" dirty="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400" b="1" dirty="0" smtClean="0">
                <a:latin typeface="Times New Roman" panose="02020603050405020304" pitchFamily="18" charset="0"/>
              </a:rPr>
              <a:t>Мнение экспертов</a:t>
            </a: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2971" y="4830282"/>
            <a:ext cx="2843808" cy="1585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3779912" y="5379918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</p:spTree>
    <p:extLst>
      <p:ext uri="{BB962C8B-B14F-4D97-AF65-F5344CB8AC3E}">
        <p14:creationId xmlns:p14="http://schemas.microsoft.com/office/powerpoint/2010/main" val="2154264440"/>
      </p:ext>
    </p:extLst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ru-RU" altLang="ru-RU" sz="2800" b="1" dirty="0">
                <a:solidFill>
                  <a:srgbClr val="C00000"/>
                </a:solidFill>
                <a:latin typeface="+mn-lt"/>
              </a:rPr>
              <a:t>Достижение нового качества образования должно быть организовано как масштабный проект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81200"/>
            <a:ext cx="8077200" cy="4419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400" b="1" dirty="0" smtClean="0"/>
              <a:t>   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Проектный подход означает: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400" dirty="0" smtClean="0">
                <a:latin typeface="Times New Roman" panose="02020603050405020304" pitchFamily="18" charset="0"/>
              </a:rPr>
              <a:t>   </a:t>
            </a:r>
            <a:r>
              <a:rPr lang="en-US" altLang="ru-RU" sz="2400" dirty="0" smtClean="0">
                <a:latin typeface="Times New Roman" panose="02020603050405020304" pitchFamily="18" charset="0"/>
              </a:rPr>
              <a:t>-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построение такой последовательности шагов, в которой есть место аккуратному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эксперименту </a:t>
            </a:r>
            <a:endParaRPr lang="ru-RU" altLang="ru-RU" sz="2400" dirty="0" smtClean="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400" dirty="0" smtClean="0">
                <a:latin typeface="Times New Roman" panose="02020603050405020304" pitchFamily="18" charset="0"/>
              </a:rPr>
              <a:t>    </a:t>
            </a:r>
            <a:r>
              <a:rPr lang="en-US" altLang="ru-RU" sz="2400" dirty="0" smtClean="0">
                <a:latin typeface="Times New Roman" panose="02020603050405020304" pitchFamily="18" charset="0"/>
              </a:rPr>
              <a:t>-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отработку идей и технологий, их эволюционное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распространение</a:t>
            </a:r>
            <a:endParaRPr lang="ru-RU" altLang="ru-RU" sz="2400" dirty="0" smtClean="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400" dirty="0" smtClean="0">
                <a:latin typeface="Times New Roman" panose="02020603050405020304" pitchFamily="18" charset="0"/>
              </a:rPr>
              <a:t>	</a:t>
            </a:r>
            <a:r>
              <a:rPr lang="ru-RU" altLang="ru-RU" sz="2400" i="1" dirty="0" smtClean="0">
                <a:latin typeface="Times New Roman" panose="02020603050405020304" pitchFamily="18" charset="0"/>
              </a:rPr>
              <a:t>При этом эксперимент, задавая фактически новые, целостные модели школьного образования сориентирован на органическое единство новых концепций содержания образования, форм его организации и новых образовательных </a:t>
            </a:r>
            <a:r>
              <a:rPr lang="ru-RU" altLang="ru-RU" sz="2400" i="1" dirty="0" smtClean="0">
                <a:latin typeface="Times New Roman" panose="02020603050405020304" pitchFamily="18" charset="0"/>
              </a:rPr>
              <a:t>технологий</a:t>
            </a:r>
            <a:endParaRPr lang="ru-RU" altLang="ru-RU" sz="2400" i="1" dirty="0" smtClean="0">
              <a:latin typeface="Times New Roman" panose="02020603050405020304" pitchFamily="18" charset="0"/>
            </a:endParaRPr>
          </a:p>
        </p:txBody>
      </p:sp>
      <p:sp>
        <p:nvSpPr>
          <p:cNvPr id="19460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304800" y="6477000"/>
            <a:ext cx="4572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ru-RU" altLang="ru-RU" sz="1600"/>
          </a:p>
        </p:txBody>
      </p:sp>
      <p:sp>
        <p:nvSpPr>
          <p:cNvPr id="1946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90600" y="6477000"/>
            <a:ext cx="457200" cy="228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ru-RU" altLang="ru-RU" sz="1600"/>
          </a:p>
        </p:txBody>
      </p:sp>
    </p:spTree>
    <p:extLst>
      <p:ext uri="{BB962C8B-B14F-4D97-AF65-F5344CB8AC3E}">
        <p14:creationId xmlns:p14="http://schemas.microsoft.com/office/powerpoint/2010/main" val="3387653621"/>
      </p:ext>
    </p:extLst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248" y="836712"/>
            <a:ext cx="8447757" cy="731817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Перечень ключевых </a:t>
            </a:r>
            <a:r>
              <a:rPr lang="ru-RU" sz="3200" b="1" dirty="0" smtClean="0">
                <a:solidFill>
                  <a:srgbClr val="C00000"/>
                </a:solidFill>
              </a:rPr>
              <a:t>компетентностей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248" y="1772816"/>
            <a:ext cx="7896956" cy="454625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>
                <a:cs typeface="Times New Roman" panose="02020603050405020304" pitchFamily="18" charset="0"/>
              </a:rPr>
              <a:t>Компетентность </a:t>
            </a:r>
            <a:r>
              <a:rPr lang="ru-RU" dirty="0">
                <a:cs typeface="Times New Roman" panose="02020603050405020304" pitchFamily="18" charset="0"/>
              </a:rPr>
              <a:t>в постановке целей и задач педагогической </a:t>
            </a:r>
            <a:r>
              <a:rPr lang="ru-RU" dirty="0" smtClean="0">
                <a:cs typeface="Times New Roman" panose="02020603050405020304" pitchFamily="18" charset="0"/>
              </a:rPr>
              <a:t>деятельности</a:t>
            </a:r>
            <a:endParaRPr lang="ru-RU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cs typeface="Times New Roman" panose="02020603050405020304" pitchFamily="18" charset="0"/>
              </a:rPr>
              <a:t>Компетентность </a:t>
            </a:r>
            <a:r>
              <a:rPr lang="ru-RU" dirty="0">
                <a:cs typeface="Times New Roman" panose="02020603050405020304" pitchFamily="18" charset="0"/>
              </a:rPr>
              <a:t>в разработке программы деятельности и принятии педагогических </a:t>
            </a:r>
            <a:r>
              <a:rPr lang="ru-RU" dirty="0" smtClean="0">
                <a:cs typeface="Times New Roman" panose="02020603050405020304" pitchFamily="18" charset="0"/>
              </a:rPr>
              <a:t>решений (проектировочная)</a:t>
            </a:r>
            <a:endParaRPr lang="ru-RU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cs typeface="Times New Roman" panose="02020603050405020304" pitchFamily="18" charset="0"/>
              </a:rPr>
              <a:t>Компетентность </a:t>
            </a:r>
            <a:r>
              <a:rPr lang="ru-RU" dirty="0">
                <a:cs typeface="Times New Roman" panose="02020603050405020304" pitchFamily="18" charset="0"/>
              </a:rPr>
              <a:t>в обеспечении информационной основы педагогической </a:t>
            </a:r>
            <a:r>
              <a:rPr lang="ru-RU" dirty="0" smtClean="0">
                <a:cs typeface="Times New Roman" panose="02020603050405020304" pitchFamily="18" charset="0"/>
              </a:rPr>
              <a:t>деятельности (информационная)</a:t>
            </a:r>
          </a:p>
          <a:p>
            <a:pPr marL="0" indent="0">
              <a:buNone/>
            </a:pPr>
            <a:r>
              <a:rPr lang="ru-RU" dirty="0" smtClean="0">
                <a:cs typeface="Times New Roman" panose="02020603050405020304" pitchFamily="18" charset="0"/>
              </a:rPr>
              <a:t>Прогностическая компетентность</a:t>
            </a:r>
          </a:p>
          <a:p>
            <a:pPr marL="0" indent="0">
              <a:buNone/>
            </a:pPr>
            <a:r>
              <a:rPr lang="ru-RU" dirty="0" smtClean="0">
                <a:cs typeface="Times New Roman" panose="02020603050405020304" pitchFamily="18" charset="0"/>
              </a:rPr>
              <a:t>Коммуникативная  компетентность , в </a:t>
            </a:r>
            <a:r>
              <a:rPr lang="ru-RU" dirty="0" err="1" smtClean="0">
                <a:cs typeface="Times New Roman" panose="02020603050405020304" pitchFamily="18" charset="0"/>
              </a:rPr>
              <a:t>т.ч</a:t>
            </a:r>
            <a:r>
              <a:rPr lang="ru-RU" dirty="0" smtClean="0">
                <a:cs typeface="Times New Roman" panose="02020603050405020304" pitchFamily="18" charset="0"/>
              </a:rPr>
              <a:t>. умение разрешать конфликты</a:t>
            </a:r>
            <a:endParaRPr lang="ru-RU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cs typeface="Times New Roman" panose="02020603050405020304" pitchFamily="18" charset="0"/>
              </a:rPr>
              <a:t>Аналитическая </a:t>
            </a:r>
            <a:r>
              <a:rPr lang="ru-RU" dirty="0">
                <a:cs typeface="Times New Roman" panose="02020603050405020304" pitchFamily="18" charset="0"/>
              </a:rPr>
              <a:t>компетентность </a:t>
            </a:r>
            <a:endParaRPr lang="ru-RU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cs typeface="Times New Roman" panose="02020603050405020304" pitchFamily="18" charset="0"/>
              </a:rPr>
              <a:t>Методическая компетентность</a:t>
            </a:r>
          </a:p>
          <a:p>
            <a:pPr marL="0" indent="0">
              <a:buNone/>
            </a:pPr>
            <a:r>
              <a:rPr lang="ru-RU" dirty="0" smtClean="0">
                <a:cs typeface="Times New Roman" panose="02020603050405020304" pitchFamily="18" charset="0"/>
              </a:rPr>
              <a:t>Компетентность оценивания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45753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7"/>
            <a:ext cx="7992888" cy="122413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+mn-lt"/>
              </a:rPr>
              <a:t>Региональный инновационный проект (программа) </a:t>
            </a:r>
            <a:r>
              <a:rPr lang="ru-RU" sz="2800" b="1" dirty="0">
                <a:solidFill>
                  <a:srgbClr val="C00000"/>
                </a:solidFill>
                <a:latin typeface="+mn-lt"/>
              </a:rPr>
              <a:t>«Развитие образцов субъектно-ориентированного ПП в рамках реализации ФГОС»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276872"/>
            <a:ext cx="8375748" cy="3067794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375"/>
              </a:spcAft>
              <a:buNone/>
            </a:pPr>
            <a:r>
              <a:rPr lang="ru-RU" dirty="0">
                <a:cs typeface="Times New Roman" panose="02020603050405020304" pitchFamily="18" charset="0"/>
              </a:rPr>
              <a:t>Результаты проекта: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375"/>
              </a:spcAft>
              <a:buNone/>
            </a:pPr>
            <a:r>
              <a:rPr lang="ru-RU" i="1" dirty="0">
                <a:cs typeface="Times New Roman" panose="02020603050405020304" pitchFamily="18" charset="0"/>
              </a:rPr>
              <a:t>разработан  и апробируется инструмент (матрица) оценки базовых компетенций педагогов, позволяющих реализовывать разные типы педагогического процесса</a:t>
            </a:r>
            <a:r>
              <a:rPr lang="ru-RU" i="1" dirty="0"/>
              <a:t/>
            </a:r>
            <a:br>
              <a:rPr lang="ru-RU" i="1" dirty="0"/>
            </a:br>
            <a:endParaRPr lang="en-US" i="1" dirty="0"/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375"/>
              </a:spcAft>
              <a:buNone/>
            </a:pPr>
            <a:r>
              <a:rPr lang="ru-RU" sz="1800" dirty="0">
                <a:cs typeface="Times New Roman" panose="02020603050405020304" pitchFamily="18" charset="0"/>
              </a:rPr>
              <a:t>(использованы материалы команды В.Д. </a:t>
            </a:r>
            <a:r>
              <a:rPr lang="ru-RU" sz="1800" dirty="0" err="1" smtClean="0">
                <a:cs typeface="Times New Roman" panose="02020603050405020304" pitchFamily="18" charset="0"/>
              </a:rPr>
              <a:t>Шадрикова</a:t>
            </a:r>
            <a:r>
              <a:rPr lang="ru-RU" sz="1800" dirty="0" smtClean="0">
                <a:cs typeface="Times New Roman" panose="02020603050405020304" pitchFamily="18" charset="0"/>
              </a:rPr>
              <a:t>)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823470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52128"/>
          </a:xfrm>
        </p:spPr>
        <p:txBody>
          <a:bodyPr>
            <a:normAutofit/>
          </a:bodyPr>
          <a:lstStyle/>
          <a:p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компетенций педагогов в разных типах </a:t>
            </a:r>
            <a:b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педагогического процесса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0" y="1538791"/>
          <a:ext cx="9144000" cy="168692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9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438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02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b="1" spc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Компетентности </a:t>
                      </a:r>
                      <a:r>
                        <a:rPr lang="ru-RU" sz="1100" b="1" spc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педагога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b="1" spc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Показатели оценки компетентности с учетом специфики типа педагогического процесса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2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b="1" spc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Репродуктивный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b="1" spc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Продуктивный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b="1" spc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Субъектно-ориентированный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06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Умение ставить педагогические цели </a:t>
                      </a:r>
                      <a:r>
                        <a:rPr lang="ru-RU" sz="1100" spc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сообразно </a:t>
                      </a: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возрастным и индивидуальным особенностям обучающихся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Ставит педагогические цели и задачи репродуктивного уровня, привлекает учащихся к обдумыванию задач их деятельности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Ставит задачи по развитию творческого мышления и общему развитию учащихся, привлекает учащихся к формулированию задач их творческой деятельности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Создаёт условия для накопления </a:t>
                      </a:r>
                      <a:r>
                        <a:rPr lang="ru-RU" sz="1100" b="1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личного положительного опыта полноценной деятельности</a:t>
                      </a: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включая самоопределение в личностных смыслах образовательной деятельности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1" y="3250149"/>
          <a:ext cx="9144001" cy="26282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9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418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58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Компетентность в педагогическом оценивании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spc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Умеет оценить </a:t>
                      </a:r>
                      <a:r>
                        <a:rPr lang="ru-RU" sz="1100" spc="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сформированность</a:t>
                      </a:r>
                      <a:r>
                        <a:rPr lang="ru-RU" sz="1100" spc="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ЗУН.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spc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Привлекает </a:t>
                      </a: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учащихся к анализу результатов и методов </a:t>
                      </a:r>
                      <a:r>
                        <a:rPr lang="ru-RU" sz="1100" spc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оценивания учебных задач.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spc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Умеет </a:t>
                      </a: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организовать коллективную оценку результативности </a:t>
                      </a:r>
                      <a:r>
                        <a:rPr lang="ru-RU" sz="1100" spc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проекта или  </a:t>
                      </a: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другой </a:t>
                      </a:r>
                      <a:r>
                        <a:rPr lang="ru-RU" sz="1100" spc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работы</a:t>
                      </a: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направленной на решение проблемы</a:t>
                      </a:r>
                      <a:r>
                        <a:rPr lang="ru-RU" sz="1100" spc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Использует </a:t>
                      </a: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методы оценивания для развития творческого мышления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Использует методы </a:t>
                      </a:r>
                      <a:r>
                        <a:rPr lang="ru-RU" sz="1100" b="1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формирующего оценивания</a:t>
                      </a: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для развития личностных </a:t>
                      </a:r>
                      <a:r>
                        <a:rPr lang="ru-RU" sz="1100" spc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смыслов, ценностных установок.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spc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Помогает </a:t>
                      </a: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ученику в определении методов и критериев самооценки.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spc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Акцентирует успешность </a:t>
                      </a: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ученика в достижении именно его целей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99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Компетентность в развитии умственной деятельности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Владеет методами развития мышления: сравнение, анализ, обобщение, моделирование, схематизация и т.п.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Умеет развивать способность предложить новую идею, гипотезу (синтез), провести мысленный эксперимент, спланировать и реализовать проект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Умеет формировать способность к </a:t>
                      </a:r>
                      <a:r>
                        <a:rPr lang="ru-RU" sz="1100" b="1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рефлексии</a:t>
                      </a: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осознанию собственного индивидуального пути получения образования.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65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365126"/>
            <a:ext cx="7471742" cy="1325563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rgbClr val="C00000"/>
                </a:solidFill>
                <a:latin typeface="+mn-lt"/>
              </a:rPr>
              <a:t>Региональные и инновационные  </a:t>
            </a:r>
            <a:r>
              <a:rPr lang="ru-RU" sz="4000" dirty="0" smtClean="0">
                <a:solidFill>
                  <a:srgbClr val="C00000"/>
                </a:solidFill>
                <a:latin typeface="+mn-lt"/>
              </a:rPr>
              <a:t>проекты </a:t>
            </a:r>
            <a:r>
              <a:rPr lang="ru-RU" sz="4000" smtClean="0">
                <a:solidFill>
                  <a:srgbClr val="C00000"/>
                </a:solidFill>
                <a:latin typeface="+mn-lt"/>
              </a:rPr>
              <a:t>(программы)</a:t>
            </a:r>
            <a:r>
              <a:rPr lang="ru-RU" sz="4000" dirty="0">
                <a:solidFill>
                  <a:srgbClr val="C00000"/>
                </a:solidFill>
                <a:latin typeface="+mn-lt"/>
              </a:rPr>
              <a:t/>
            </a:r>
            <a:br>
              <a:rPr lang="ru-RU" sz="4000" dirty="0">
                <a:solidFill>
                  <a:srgbClr val="C00000"/>
                </a:solidFill>
                <a:latin typeface="+mn-lt"/>
              </a:rPr>
            </a:br>
            <a:r>
              <a:rPr lang="ru-RU" sz="4000" dirty="0"/>
              <a:t> </a:t>
            </a:r>
            <a:endParaRPr lang="ru-RU" sz="4000" dirty="0" smtClean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endParaRPr lang="ru-RU" sz="2200" b="1" dirty="0" smtClean="0"/>
          </a:p>
          <a:p>
            <a:pPr>
              <a:lnSpc>
                <a:spcPct val="80000"/>
              </a:lnSpc>
            </a:pPr>
            <a:r>
              <a:rPr lang="ru-RU" sz="3300" i="1" dirty="0"/>
              <a:t>«Обновление содержания и технологий дополнительного образования детей средствами сетевых программ и проектов неформального и </a:t>
            </a:r>
            <a:r>
              <a:rPr lang="ru-RU" sz="3300" i="1" dirty="0" err="1"/>
              <a:t>информального</a:t>
            </a:r>
            <a:r>
              <a:rPr lang="ru-RU" sz="3300" i="1" dirty="0"/>
              <a:t> образования»</a:t>
            </a:r>
            <a:endParaRPr lang="ru-RU" sz="3300" dirty="0"/>
          </a:p>
          <a:p>
            <a:pPr>
              <a:lnSpc>
                <a:spcPct val="80000"/>
              </a:lnSpc>
            </a:pPr>
            <a:endParaRPr lang="ru-RU" sz="3300" dirty="0" smtClean="0"/>
          </a:p>
          <a:p>
            <a:r>
              <a:rPr lang="ru-RU" sz="3300" i="1" dirty="0"/>
              <a:t>«Разработка и внедрение организационно-педагогической модели культурно-досуговой деятельности детей на основе массовых видов спорта»</a:t>
            </a:r>
            <a:endParaRPr lang="ru-RU" sz="3300" dirty="0"/>
          </a:p>
          <a:p>
            <a:r>
              <a:rPr lang="ru-RU" sz="3300" i="1" dirty="0"/>
              <a:t> «Родительская академия “Родитель+”»</a:t>
            </a:r>
            <a:endParaRPr lang="ru-RU" sz="3300" dirty="0"/>
          </a:p>
          <a:p>
            <a:r>
              <a:rPr lang="ru-RU" sz="3300" i="1" dirty="0"/>
              <a:t>«Формирование гражданской идентичности ярославских школьников в социально-образовательной среде средствами гуманитарных дисциплин»</a:t>
            </a:r>
            <a:endParaRPr lang="ru-RU" sz="3300" dirty="0"/>
          </a:p>
          <a:p>
            <a:r>
              <a:rPr lang="ru-RU" sz="3300" i="1" dirty="0"/>
              <a:t> </a:t>
            </a:r>
            <a:r>
              <a:rPr lang="ru-RU" sz="3300" dirty="0"/>
              <a:t>«Компетентная система дошкольного регионального образования: ребенок, родитель, педагог</a:t>
            </a:r>
            <a:r>
              <a:rPr lang="ru-RU" sz="3300" dirty="0" smtClean="0"/>
              <a:t>»</a:t>
            </a:r>
          </a:p>
          <a:p>
            <a:r>
              <a:rPr lang="ru-RU" sz="3300" dirty="0"/>
              <a:t>«</a:t>
            </a:r>
            <a:r>
              <a:rPr lang="ru-RU" sz="3300" i="1" dirty="0"/>
              <a:t>Развитие  служб медиации  в образовательных организациях Ярославской области»</a:t>
            </a:r>
            <a:endParaRPr lang="ru-RU" sz="3300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pPr>
              <a:lnSpc>
                <a:spcPct val="80000"/>
              </a:lnSpc>
            </a:pPr>
            <a:endParaRPr lang="ru-RU" sz="2200" b="1" dirty="0" smtClean="0"/>
          </a:p>
          <a:p>
            <a:pPr>
              <a:lnSpc>
                <a:spcPct val="80000"/>
              </a:lnSpc>
            </a:pPr>
            <a:endParaRPr lang="ru-RU" sz="2200" b="1" dirty="0" smtClean="0"/>
          </a:p>
          <a:p>
            <a:pPr>
              <a:lnSpc>
                <a:spcPct val="80000"/>
              </a:lnSpc>
            </a:pPr>
            <a:endParaRPr lang="ru-RU" sz="2200" b="1" dirty="0" smtClean="0"/>
          </a:p>
          <a:p>
            <a:pPr>
              <a:lnSpc>
                <a:spcPct val="80000"/>
              </a:lnSpc>
            </a:pP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2197654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65127"/>
            <a:ext cx="7471742" cy="90363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+mn-lt"/>
              </a:rPr>
              <a:t>Нормативное сопровождение проектной деятельности </a:t>
            </a:r>
            <a:endParaRPr lang="ru-RU" sz="32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46891"/>
            <a:ext cx="7886700" cy="435133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Региональная стратегия социально – экономического развития региона</a:t>
            </a:r>
          </a:p>
          <a:p>
            <a:r>
              <a:rPr lang="ru-RU" sz="2400" dirty="0" smtClean="0"/>
              <a:t>Государственная программа развития образования и молодёжной политики</a:t>
            </a:r>
          </a:p>
          <a:p>
            <a:r>
              <a:rPr lang="ru-RU" sz="2400" dirty="0" smtClean="0"/>
              <a:t>ВЦП департамента образования Ярославской области</a:t>
            </a:r>
            <a:endParaRPr lang="ru-RU" sz="2400" dirty="0"/>
          </a:p>
          <a:p>
            <a:r>
              <a:rPr lang="ru-RU" sz="2400" dirty="0" smtClean="0"/>
              <a:t>Программа </a:t>
            </a:r>
            <a:r>
              <a:rPr lang="ru-RU" sz="2400" dirty="0"/>
              <a:t>развития ГОАУ ЯО «Институт развития </a:t>
            </a:r>
            <a:r>
              <a:rPr lang="ru-RU" sz="2400" dirty="0" smtClean="0"/>
              <a:t>образования</a:t>
            </a:r>
            <a:r>
              <a:rPr lang="ru-RU" sz="2400" dirty="0"/>
              <a:t>» на 2015 – 2020 годы </a:t>
            </a:r>
          </a:p>
          <a:p>
            <a:r>
              <a:rPr lang="ru-RU" sz="2400" dirty="0"/>
              <a:t>П</a:t>
            </a:r>
            <a:r>
              <a:rPr lang="ru-RU" sz="2400" dirty="0" smtClean="0"/>
              <a:t>оложение о проектной деятельности и проектном офисе, портфеле проектов (в разработке)</a:t>
            </a:r>
            <a:endParaRPr lang="ru-RU" sz="240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2BAA0-B032-4CC0-9F44-1EBC62C26C07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9348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914400" y="1371600"/>
            <a:ext cx="77724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altLang="ru-RU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Спроектировать абсолютно все невозможно,</a:t>
            </a:r>
          </a:p>
          <a:p>
            <a:pPr algn="ctr" eaLnBrk="1" hangingPunct="1">
              <a:defRPr/>
            </a:pPr>
            <a:r>
              <a:rPr lang="ru-RU" altLang="ru-RU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но не проектировать какие-то частности  еще хуже, потому что они тогда начинают проектировать тебя.</a:t>
            </a:r>
          </a:p>
          <a:p>
            <a:pPr algn="ctr" eaLnBrk="1" hangingPunct="1">
              <a:defRPr/>
            </a:pPr>
            <a:endParaRPr lang="ru-RU" altLang="ru-RU" sz="2400" b="1" i="1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altLang="ru-RU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М.А. Кутузов, системный аналитик</a:t>
            </a:r>
          </a:p>
        </p:txBody>
      </p:sp>
    </p:spTree>
    <p:extLst>
      <p:ext uri="{BB962C8B-B14F-4D97-AF65-F5344CB8AC3E}">
        <p14:creationId xmlns:p14="http://schemas.microsoft.com/office/powerpoint/2010/main" val="18632115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-47625" y="-19050"/>
          <a:ext cx="9191625" cy="687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Рисунок" r:id="rId3" imgW="904875" imgH="904875" progId="Word.Picture.8">
                  <p:embed/>
                </p:oleObj>
              </mc:Choice>
              <mc:Fallback>
                <p:oleObj name="Рисунок" r:id="rId3" imgW="904875" imgH="904875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47625" y="-19050"/>
                        <a:ext cx="9191625" cy="687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5" name="WordArt 3"/>
          <p:cNvSpPr>
            <a:spLocks noChangeArrowheads="1" noChangeShapeType="1" noTextEdit="1"/>
          </p:cNvSpPr>
          <p:nvPr/>
        </p:nvSpPr>
        <p:spPr bwMode="auto">
          <a:xfrm>
            <a:off x="1116013" y="2708275"/>
            <a:ext cx="6985000" cy="13684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6005"/>
                <a:gd name="adj2" fmla="val 0"/>
              </a:avLst>
            </a:prstTxWarp>
          </a:bodyPr>
          <a:lstStyle/>
          <a:p>
            <a:pPr algn="ctr"/>
            <a:r>
              <a:rPr lang="ru-RU" sz="3600" b="1" i="1" kern="10">
                <a:solidFill>
                  <a:srgbClr val="FFFFFF"/>
                </a:solidFill>
                <a:effectLst>
                  <a:outerShdw dist="53882" dir="2700000" algn="ctr" rotWithShape="0">
                    <a:schemeClr val="tx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Желаем успехов!!!</a:t>
            </a:r>
          </a:p>
        </p:txBody>
      </p:sp>
    </p:spTree>
    <p:extLst>
      <p:ext uri="{BB962C8B-B14F-4D97-AF65-F5344CB8AC3E}">
        <p14:creationId xmlns:p14="http://schemas.microsoft.com/office/powerpoint/2010/main" val="6222230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 descr="Картинка 25 из 358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268413"/>
            <a:ext cx="3906838" cy="2932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11" descr="Картинка 45 из 358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2924175"/>
            <a:ext cx="4789487" cy="3594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AutoShape 12"/>
          <p:cNvSpPr>
            <a:spLocks noChangeArrowheads="1"/>
          </p:cNvSpPr>
          <p:nvPr/>
        </p:nvSpPr>
        <p:spPr bwMode="auto">
          <a:xfrm>
            <a:off x="3924300" y="260350"/>
            <a:ext cx="5040313" cy="2447925"/>
          </a:xfrm>
          <a:prstGeom prst="wedgeRoundRectCallout">
            <a:avLst>
              <a:gd name="adj1" fmla="val -1477"/>
              <a:gd name="adj2" fmla="val 13091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ru-RU" altLang="ru-RU" sz="1800">
                <a:latin typeface="Arial" panose="020B0604020202020204" pitchFamily="34" charset="0"/>
              </a:rPr>
              <a:t> Будьте любезны, в каком направлении мне идти? – спросила Алиса.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Arial" panose="020B0604020202020204" pitchFamily="34" charset="0"/>
              </a:rPr>
              <a:t>- В известном тебе, - ответил Кот.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ru-RU" altLang="ru-RU" sz="1800">
                <a:latin typeface="Arial" panose="020B0604020202020204" pitchFamily="34" charset="0"/>
              </a:rPr>
              <a:t> Оно мне неизвестно.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ru-RU" altLang="ru-RU" sz="1800">
                <a:latin typeface="Arial" panose="020B0604020202020204" pitchFamily="34" charset="0"/>
              </a:rPr>
              <a:t> Значит, в неизвестном. Во всяком случае известно, что в известное время ты окажешься там или тут…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i="1">
                <a:latin typeface="Arial" panose="020B0604020202020204" pitchFamily="34" charset="0"/>
              </a:rPr>
              <a:t>                                                  Л. Кэрролл</a:t>
            </a:r>
            <a:r>
              <a:rPr lang="ru-RU" altLang="ru-RU" sz="1800">
                <a:latin typeface="Arial" panose="020B06040202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Char char="-"/>
            </a:pPr>
            <a:endParaRPr lang="ru-RU" altLang="ru-RU" sz="18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797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3"/>
            <a:ext cx="7886700" cy="108012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О проекте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91264" cy="4425355"/>
          </a:xfrm>
        </p:spPr>
        <p:txBody>
          <a:bodyPr>
            <a:normAutofit/>
          </a:bodyPr>
          <a:lstStyle/>
          <a:p>
            <a:endParaRPr lang="ru-RU" sz="2800" dirty="0" smtClean="0"/>
          </a:p>
          <a:p>
            <a:endParaRPr lang="ru-RU" sz="2800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0502" y="1844824"/>
            <a:ext cx="84969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80000"/>
              </a:lnSpc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Проект</a:t>
            </a:r>
            <a:r>
              <a:rPr lang="ru-RU" altLang="ru-RU" sz="2400" dirty="0">
                <a:solidFill>
                  <a:srgbClr val="339933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</a:rPr>
              <a:t>- </a:t>
            </a:r>
            <a:r>
              <a:rPr lang="ru-RU" altLang="ru-RU" sz="2400" i="1" dirty="0">
                <a:latin typeface="Times New Roman" panose="02020603050405020304" pitchFamily="18" charset="0"/>
              </a:rPr>
              <a:t>(</a:t>
            </a:r>
            <a:r>
              <a:rPr lang="ru-RU" altLang="ru-RU" sz="2400" dirty="0">
                <a:latin typeface="Times New Roman" panose="02020603050405020304" pitchFamily="18" charset="0"/>
              </a:rPr>
              <a:t>от латинского) - брошенный вперед </a:t>
            </a:r>
            <a:endParaRPr lang="ru-RU" altLang="ru-RU" sz="2400" dirty="0" smtClean="0">
              <a:latin typeface="Times New Roman" panose="02020603050405020304" pitchFamily="18" charset="0"/>
            </a:endParaRPr>
          </a:p>
          <a:p>
            <a:pPr marL="457200" indent="-457200"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</a:rPr>
              <a:t>	</a:t>
            </a:r>
          </a:p>
          <a:p>
            <a:pPr marL="457200" indent="-457200">
              <a:lnSpc>
                <a:spcPct val="80000"/>
              </a:lnSpc>
            </a:pPr>
            <a:r>
              <a:rPr lang="ru-RU" alt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Проект</a:t>
            </a:r>
            <a:r>
              <a:rPr lang="ru-RU" altLang="ru-RU" sz="2400" dirty="0" smtClean="0">
                <a:solidFill>
                  <a:srgbClr val="339933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2400" i="1" dirty="0">
                <a:solidFill>
                  <a:srgbClr val="339933"/>
                </a:solidFill>
                <a:latin typeface="Times New Roman" panose="02020603050405020304" pitchFamily="18" charset="0"/>
              </a:rPr>
              <a:t>-</a:t>
            </a:r>
            <a:r>
              <a:rPr lang="ru-RU" altLang="ru-RU" sz="2400" b="1" dirty="0">
                <a:latin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</a:rPr>
              <a:t>это комплекс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взаимосвязанных мероприятий по</a:t>
            </a:r>
            <a:r>
              <a:rPr lang="en-US" altLang="ru-RU" sz="2400" dirty="0" smtClean="0">
                <a:latin typeface="Times New Roman" panose="02020603050405020304" pitchFamily="18" charset="0"/>
              </a:rPr>
              <a:t> </a:t>
            </a:r>
            <a:r>
              <a:rPr lang="ru-RU" altLang="ru-RU" sz="2400" b="1" i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целенаправленному </a:t>
            </a:r>
            <a:r>
              <a:rPr lang="ru-RU" altLang="ru-RU" sz="24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изменению</a:t>
            </a:r>
            <a:r>
              <a:rPr lang="ru-RU" altLang="ru-RU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</a:rPr>
              <a:t>системы    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в течени</a:t>
            </a:r>
            <a:r>
              <a:rPr lang="ru-RU" altLang="ru-RU" sz="2400" dirty="0">
                <a:latin typeface="Times New Roman" panose="02020603050405020304" pitchFamily="18" charset="0"/>
              </a:rPr>
              <a:t>е</a:t>
            </a:r>
            <a:r>
              <a:rPr lang="en-US" altLang="ru-RU" sz="2400" dirty="0" smtClean="0">
                <a:latin typeface="Times New Roman" panose="02020603050405020304" pitchFamily="18" charset="0"/>
              </a:rPr>
              <a:t> </a:t>
            </a:r>
            <a:r>
              <a:rPr lang="ru-RU" altLang="ru-RU" sz="2400" dirty="0" smtClean="0">
                <a:solidFill>
                  <a:schemeClr val="folHlink"/>
                </a:solidFill>
                <a:latin typeface="Times New Roman" panose="02020603050405020304" pitchFamily="18" charset="0"/>
              </a:rPr>
              <a:t>заданного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 </a:t>
            </a:r>
            <a:r>
              <a:rPr lang="ru-RU" altLang="ru-RU" sz="2400" dirty="0">
                <a:solidFill>
                  <a:schemeClr val="folHlink"/>
                </a:solidFill>
                <a:latin typeface="Times New Roman" panose="02020603050405020304" pitchFamily="18" charset="0"/>
              </a:rPr>
              <a:t>периода </a:t>
            </a:r>
            <a:r>
              <a:rPr lang="ru-RU" altLang="ru-RU" sz="2400" dirty="0" smtClean="0">
                <a:solidFill>
                  <a:schemeClr val="folHlink"/>
                </a:solidFill>
                <a:latin typeface="Times New Roman" panose="02020603050405020304" pitchFamily="18" charset="0"/>
              </a:rPr>
              <a:t>времени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</a:rPr>
              <a:t>с ориентацией на четкие требования к </a:t>
            </a:r>
            <a:r>
              <a:rPr lang="ru-RU" altLang="ru-RU" sz="2400" dirty="0">
                <a:solidFill>
                  <a:schemeClr val="tx2"/>
                </a:solidFill>
                <a:latin typeface="Times New Roman" panose="02020603050405020304" pitchFamily="18" charset="0"/>
              </a:rPr>
              <a:t>качеству результатов</a:t>
            </a:r>
            <a:r>
              <a:rPr lang="ru-RU" altLang="ru-RU" sz="2400" dirty="0">
                <a:latin typeface="Times New Roman" panose="02020603050405020304" pitchFamily="18" charset="0"/>
              </a:rPr>
              <a:t>, </a:t>
            </a:r>
            <a:r>
              <a:rPr lang="ru-RU" altLang="ru-RU" sz="2400" dirty="0" smtClean="0">
                <a:solidFill>
                  <a:srgbClr val="CC3300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24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ресурсным обеспечением</a:t>
            </a:r>
            <a:r>
              <a:rPr lang="ru-RU" altLang="ru-RU" sz="2400" dirty="0">
                <a:latin typeface="Times New Roman" panose="02020603050405020304" pitchFamily="18" charset="0"/>
              </a:rPr>
              <a:t> при установленном бюджете</a:t>
            </a:r>
          </a:p>
          <a:p>
            <a:pPr marL="457200" indent="-457200"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</a:rPr>
              <a:t> </a:t>
            </a:r>
            <a:r>
              <a:rPr lang="ru-RU" alt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Проект</a:t>
            </a:r>
            <a:r>
              <a:rPr lang="en-US" altLang="ru-RU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 </a:t>
            </a:r>
            <a:r>
              <a:rPr lang="ru-RU" altLang="ru-RU" sz="2400" dirty="0">
                <a:latin typeface="Times New Roman" panose="02020603050405020304" pitchFamily="18" charset="0"/>
              </a:rPr>
              <a:t>— интеграционная деятельность по достижению заданной </a:t>
            </a:r>
            <a:r>
              <a:rPr lang="ru-RU" altLang="ru-RU" sz="24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оригинальной </a:t>
            </a:r>
            <a:r>
              <a:rPr lang="ru-RU" altLang="ru-RU" sz="2400" b="1" i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цели (идеи)</a:t>
            </a:r>
            <a:r>
              <a:rPr lang="ru-RU" altLang="ru-RU" sz="24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</a:rPr>
              <a:t>осуществляемая под единым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управлением</a:t>
            </a:r>
            <a:endParaRPr lang="ru-RU" altLang="ru-RU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397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38175"/>
            <a:ext cx="7620000" cy="558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5852997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65126"/>
            <a:ext cx="7327726" cy="1325563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Профессиональный стандарт педагога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>
                <a:solidFill>
                  <a:srgbClr val="C00000"/>
                </a:solidFill>
              </a:rPr>
              <a:t>о</a:t>
            </a:r>
            <a:r>
              <a:rPr lang="ru-RU" sz="3200" b="1" dirty="0" smtClean="0">
                <a:solidFill>
                  <a:srgbClr val="C00000"/>
                </a:solidFill>
              </a:rPr>
              <a:t> компетенциях педагога  в области проектирования (воспитательная функция)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Проектировать и реализовывать воспитательные программы</a:t>
            </a:r>
          </a:p>
          <a:p>
            <a:r>
              <a:rPr lang="ru-RU" dirty="0" smtClean="0"/>
              <a:t>Проектировать ситуации и события</a:t>
            </a:r>
          </a:p>
          <a:p>
            <a:r>
              <a:rPr lang="ru-RU" dirty="0" smtClean="0"/>
              <a:t>Проектировать комфортную образовательную среду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1589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066800"/>
            <a:ext cx="6388100" cy="4443413"/>
          </a:xfrm>
        </p:spPr>
        <p:txBody>
          <a:bodyPr>
            <a:normAutofit fontScale="92500" lnSpcReduction="20000"/>
          </a:bodyPr>
          <a:lstStyle/>
          <a:p>
            <a:pPr marL="590550" indent="-590550" eaLnBrk="1" hangingPunct="1">
              <a:lnSpc>
                <a:spcPct val="80000"/>
              </a:lnSpc>
              <a:buClrTx/>
              <a:buFont typeface="Wingdings" panose="05000000000000000000" pitchFamily="2" charset="2"/>
              <a:buAutoNum type="arabicPeriod"/>
              <a:defRPr/>
            </a:pPr>
            <a:r>
              <a:rPr lang="ru-RU" altLang="ru-RU" sz="2200" dirty="0" smtClean="0"/>
              <a:t>Анализ объекта проектирования.</a:t>
            </a:r>
          </a:p>
          <a:p>
            <a:pPr marL="590550" indent="-590550" eaLnBrk="1" hangingPunct="1">
              <a:lnSpc>
                <a:spcPct val="80000"/>
              </a:lnSpc>
              <a:buClrTx/>
              <a:buFont typeface="Wingdings" panose="05000000000000000000" pitchFamily="2" charset="2"/>
              <a:buAutoNum type="arabicPeriod"/>
              <a:defRPr/>
            </a:pPr>
            <a:r>
              <a:rPr lang="ru-RU" altLang="ru-RU" sz="2200" dirty="0" smtClean="0"/>
              <a:t>Выбор форм проектирования.</a:t>
            </a:r>
          </a:p>
          <a:p>
            <a:pPr marL="590550" indent="-590550" eaLnBrk="1" hangingPunct="1">
              <a:lnSpc>
                <a:spcPct val="80000"/>
              </a:lnSpc>
              <a:buClrTx/>
              <a:buFont typeface="Wingdings" panose="05000000000000000000" pitchFamily="2" charset="2"/>
              <a:buAutoNum type="arabicPeriod"/>
              <a:defRPr/>
            </a:pPr>
            <a:r>
              <a:rPr lang="ru-RU" altLang="ru-RU" sz="2200" dirty="0" smtClean="0"/>
              <a:t>Теоретическое обеспечение проектирования.</a:t>
            </a:r>
          </a:p>
          <a:p>
            <a:pPr marL="590550" indent="-590550" eaLnBrk="1" hangingPunct="1">
              <a:lnSpc>
                <a:spcPct val="80000"/>
              </a:lnSpc>
              <a:buClrTx/>
              <a:buFont typeface="Wingdings" panose="05000000000000000000" pitchFamily="2" charset="2"/>
              <a:buAutoNum type="arabicPeriod"/>
              <a:defRPr/>
            </a:pPr>
            <a:r>
              <a:rPr lang="ru-RU" altLang="ru-RU" sz="2200" dirty="0" smtClean="0"/>
              <a:t>Методическое обеспечение проектирования.</a:t>
            </a:r>
          </a:p>
          <a:p>
            <a:pPr marL="590550" indent="-590550" eaLnBrk="1" hangingPunct="1">
              <a:lnSpc>
                <a:spcPct val="80000"/>
              </a:lnSpc>
              <a:buClrTx/>
              <a:buFont typeface="Wingdings" panose="05000000000000000000" pitchFamily="2" charset="2"/>
              <a:buAutoNum type="arabicPeriod"/>
              <a:defRPr/>
            </a:pPr>
            <a:r>
              <a:rPr lang="ru-RU" altLang="ru-RU" sz="2200" dirty="0" err="1" smtClean="0"/>
              <a:t>Пространственно</a:t>
            </a:r>
            <a:r>
              <a:rPr lang="ru-RU" altLang="ru-RU" sz="2200" dirty="0" smtClean="0"/>
              <a:t> временное обеспечение.</a:t>
            </a:r>
          </a:p>
          <a:p>
            <a:pPr marL="590550" indent="-590550" eaLnBrk="1" hangingPunct="1">
              <a:lnSpc>
                <a:spcPct val="80000"/>
              </a:lnSpc>
              <a:buClrTx/>
              <a:buFont typeface="Wingdings" panose="05000000000000000000" pitchFamily="2" charset="2"/>
              <a:buAutoNum type="arabicPeriod"/>
              <a:defRPr/>
            </a:pPr>
            <a:r>
              <a:rPr lang="ru-RU" altLang="ru-RU" sz="2200" dirty="0" smtClean="0"/>
              <a:t>Материально-техническое обеспечение.</a:t>
            </a:r>
          </a:p>
          <a:p>
            <a:pPr marL="590550" indent="-590550" eaLnBrk="1" hangingPunct="1">
              <a:lnSpc>
                <a:spcPct val="80000"/>
              </a:lnSpc>
              <a:buClrTx/>
              <a:buFont typeface="Wingdings" panose="05000000000000000000" pitchFamily="2" charset="2"/>
              <a:buAutoNum type="arabicPeriod"/>
              <a:defRPr/>
            </a:pPr>
            <a:r>
              <a:rPr lang="ru-RU" altLang="ru-RU" sz="2200" dirty="0" smtClean="0"/>
              <a:t>Правовое обеспечение.</a:t>
            </a:r>
          </a:p>
          <a:p>
            <a:pPr marL="590550" indent="-590550" eaLnBrk="1" hangingPunct="1">
              <a:lnSpc>
                <a:spcPct val="80000"/>
              </a:lnSpc>
              <a:buClrTx/>
              <a:buFont typeface="Wingdings" panose="05000000000000000000" pitchFamily="2" charset="2"/>
              <a:buAutoNum type="arabicPeriod"/>
              <a:defRPr/>
            </a:pPr>
            <a:r>
              <a:rPr lang="ru-RU" altLang="ru-RU" sz="2200" dirty="0" smtClean="0"/>
              <a:t>Выбор систематизирующего фактора.</a:t>
            </a:r>
          </a:p>
          <a:p>
            <a:pPr marL="590550" indent="-590550" eaLnBrk="1" hangingPunct="1">
              <a:lnSpc>
                <a:spcPct val="80000"/>
              </a:lnSpc>
              <a:buClrTx/>
              <a:buFont typeface="Wingdings" panose="05000000000000000000" pitchFamily="2" charset="2"/>
              <a:buAutoNum type="arabicPeriod"/>
              <a:defRPr/>
            </a:pPr>
            <a:r>
              <a:rPr lang="ru-RU" altLang="ru-RU" sz="2200" dirty="0" smtClean="0"/>
              <a:t>Установление связей и зависимостей.</a:t>
            </a:r>
          </a:p>
          <a:p>
            <a:pPr marL="590550" indent="-590550" eaLnBrk="1" hangingPunct="1">
              <a:lnSpc>
                <a:spcPct val="80000"/>
              </a:lnSpc>
              <a:buClrTx/>
              <a:buFont typeface="Wingdings" panose="05000000000000000000" pitchFamily="2" charset="2"/>
              <a:buAutoNum type="arabicPeriod"/>
              <a:defRPr/>
            </a:pPr>
            <a:r>
              <a:rPr lang="ru-RU" altLang="ru-RU" sz="2200" dirty="0" smtClean="0"/>
              <a:t>Составление документа.</a:t>
            </a:r>
          </a:p>
          <a:p>
            <a:pPr marL="590550" indent="-590550" eaLnBrk="1" hangingPunct="1">
              <a:lnSpc>
                <a:spcPct val="80000"/>
              </a:lnSpc>
              <a:buClrTx/>
              <a:buFont typeface="Wingdings" panose="05000000000000000000" pitchFamily="2" charset="2"/>
              <a:buAutoNum type="arabicPeriod"/>
              <a:defRPr/>
            </a:pPr>
            <a:r>
              <a:rPr lang="ru-RU" altLang="ru-RU" sz="2200" dirty="0" smtClean="0"/>
              <a:t>Мысленное применение проекта.</a:t>
            </a:r>
          </a:p>
          <a:p>
            <a:pPr marL="590550" indent="-590550" eaLnBrk="1" hangingPunct="1">
              <a:lnSpc>
                <a:spcPct val="80000"/>
              </a:lnSpc>
              <a:buClrTx/>
              <a:buFont typeface="Wingdings" panose="05000000000000000000" pitchFamily="2" charset="2"/>
              <a:buAutoNum type="arabicPeriod"/>
              <a:defRPr/>
            </a:pPr>
            <a:r>
              <a:rPr lang="ru-RU" altLang="ru-RU" sz="2200" dirty="0" smtClean="0"/>
              <a:t>Экспертная оценка проекта</a:t>
            </a:r>
          </a:p>
          <a:p>
            <a:pPr marL="590550" indent="-590550" eaLnBrk="1" hangingPunct="1">
              <a:lnSpc>
                <a:spcPct val="80000"/>
              </a:lnSpc>
              <a:buClrTx/>
              <a:buFont typeface="Wingdings" panose="05000000000000000000" pitchFamily="2" charset="2"/>
              <a:buAutoNum type="arabicPeriod"/>
              <a:defRPr/>
            </a:pPr>
            <a:r>
              <a:rPr lang="ru-RU" altLang="ru-RU" sz="2200" dirty="0" smtClean="0"/>
              <a:t>Корректировка.</a:t>
            </a:r>
          </a:p>
          <a:p>
            <a:pPr marL="590550" indent="-590550" eaLnBrk="1" hangingPunct="1">
              <a:lnSpc>
                <a:spcPct val="80000"/>
              </a:lnSpc>
              <a:buClrTx/>
              <a:buFont typeface="Wingdings" panose="05000000000000000000" pitchFamily="2" charset="2"/>
              <a:buAutoNum type="arabicPeriod"/>
              <a:defRPr/>
            </a:pPr>
            <a:r>
              <a:rPr lang="ru-RU" altLang="ru-RU" sz="2200" dirty="0" smtClean="0"/>
              <a:t>Принятие решения об использовании проекта.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115616" y="332656"/>
            <a:ext cx="51125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alt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ЭТАПЫ ПРОЕКТИРОВАНИЯ</a:t>
            </a:r>
          </a:p>
        </p:txBody>
      </p:sp>
    </p:spTree>
    <p:extLst>
      <p:ext uri="{BB962C8B-B14F-4D97-AF65-F5344CB8AC3E}">
        <p14:creationId xmlns:p14="http://schemas.microsoft.com/office/powerpoint/2010/main" val="172587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304800" y="129928"/>
            <a:ext cx="8458200" cy="6617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endParaRPr lang="ru-RU" altLang="ru-RU" sz="2800" dirty="0">
              <a:latin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altLang="ru-RU" sz="2800" b="1" dirty="0">
                <a:solidFill>
                  <a:srgbClr val="FC4526"/>
                </a:solidFill>
                <a:latin typeface="Times New Roman" panose="02020603050405020304" pitchFamily="18" charset="0"/>
              </a:rPr>
              <a:t>Задумал – спроектировал – </a:t>
            </a:r>
            <a:r>
              <a:rPr lang="ru-RU" altLang="ru-RU" sz="2800" b="1" dirty="0" smtClean="0">
                <a:solidFill>
                  <a:srgbClr val="FC4526"/>
                </a:solidFill>
                <a:latin typeface="Times New Roman" panose="02020603050405020304" pitchFamily="18" charset="0"/>
              </a:rPr>
              <a:t>осуществил</a:t>
            </a:r>
            <a:endParaRPr lang="ru-RU" altLang="ru-RU" sz="2800" b="1" dirty="0">
              <a:solidFill>
                <a:srgbClr val="FC4526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defRPr/>
            </a:pPr>
            <a:endParaRPr lang="ru-RU" altLang="ru-RU" sz="2800" dirty="0">
              <a:solidFill>
                <a:srgbClr val="FC4526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altLang="ru-RU" sz="2000" dirty="0">
                <a:latin typeface="Times New Roman" panose="02020603050405020304" pitchFamily="18" charset="0"/>
              </a:rPr>
              <a:t> </a:t>
            </a:r>
            <a:r>
              <a:rPr lang="ru-RU" altLang="ru-RU" sz="20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Проект включает в себя шесть  П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 </a:t>
            </a:r>
          </a:p>
          <a:p>
            <a:pPr algn="r" eaLnBrk="1" hangingPunct="1">
              <a:defRPr/>
            </a:pPr>
            <a:endParaRPr lang="ru-RU" altLang="ru-RU" sz="2000" dirty="0" smtClean="0">
              <a:latin typeface="Times New Roman" panose="02020603050405020304" pitchFamily="18" charset="0"/>
            </a:endParaRPr>
          </a:p>
          <a:p>
            <a:pPr algn="r" eaLnBrk="1" hangingPunct="1">
              <a:defRPr/>
            </a:pPr>
            <a:endParaRPr lang="ru-RU" altLang="ru-RU" sz="2000" dirty="0">
              <a:latin typeface="Times New Roman" panose="02020603050405020304" pitchFamily="18" charset="0"/>
            </a:endParaRPr>
          </a:p>
          <a:p>
            <a:pPr algn="r" eaLnBrk="1" hangingPunct="1">
              <a:defRPr/>
            </a:pPr>
            <a:r>
              <a:rPr lang="ru-RU" altLang="ru-RU" sz="2000" b="1" i="1" dirty="0" smtClean="0">
                <a:solidFill>
                  <a:srgbClr val="C00000"/>
                </a:solidFill>
              </a:rPr>
              <a:t>Проблема </a:t>
            </a:r>
            <a:endParaRPr lang="ru-RU" altLang="ru-RU" sz="2000" b="1" i="1" dirty="0">
              <a:solidFill>
                <a:srgbClr val="C00000"/>
              </a:solidFill>
            </a:endParaRPr>
          </a:p>
          <a:p>
            <a:pPr algn="ctr" eaLnBrk="1" hangingPunct="1">
              <a:defRPr/>
            </a:pPr>
            <a:endParaRPr lang="ru-RU" altLang="ru-RU" sz="2000" b="1" i="1" dirty="0">
              <a:solidFill>
                <a:srgbClr val="C00000"/>
              </a:solidFill>
            </a:endParaRPr>
          </a:p>
          <a:p>
            <a:pPr eaLnBrk="1" hangingPunct="1">
              <a:defRPr/>
            </a:pPr>
            <a:endParaRPr lang="ru-RU" altLang="ru-RU" sz="2000" b="1" i="1" dirty="0" smtClean="0">
              <a:solidFill>
                <a:srgbClr val="C00000"/>
              </a:solidFill>
            </a:endParaRPr>
          </a:p>
          <a:p>
            <a:pPr eaLnBrk="1" hangingPunct="1">
              <a:defRPr/>
            </a:pPr>
            <a:r>
              <a:rPr lang="ru-RU" altLang="ru-RU" sz="2000" b="1" i="1" dirty="0" smtClean="0">
                <a:solidFill>
                  <a:srgbClr val="C00000"/>
                </a:solidFill>
              </a:rPr>
              <a:t>планирование</a:t>
            </a:r>
            <a:endParaRPr lang="ru-RU" altLang="ru-RU" sz="2000" b="1" i="1" dirty="0">
              <a:solidFill>
                <a:srgbClr val="C00000"/>
              </a:solidFill>
            </a:endParaRPr>
          </a:p>
          <a:p>
            <a:pPr eaLnBrk="1" hangingPunct="1">
              <a:defRPr/>
            </a:pPr>
            <a:r>
              <a:rPr lang="ru-RU" altLang="ru-RU" sz="2000" b="1" i="1" dirty="0" smtClean="0">
                <a:solidFill>
                  <a:srgbClr val="C00000"/>
                </a:solidFill>
              </a:rPr>
              <a:t>                                                                                                         поиск информации</a:t>
            </a:r>
          </a:p>
          <a:p>
            <a:pPr eaLnBrk="1" hangingPunct="1">
              <a:defRPr/>
            </a:pPr>
            <a:endParaRPr lang="ru-RU" altLang="ru-RU" sz="2000" b="1" i="1" dirty="0" smtClean="0">
              <a:solidFill>
                <a:srgbClr val="C00000"/>
              </a:solidFill>
            </a:endParaRPr>
          </a:p>
          <a:p>
            <a:pPr eaLnBrk="1" hangingPunct="1">
              <a:defRPr/>
            </a:pPr>
            <a:endParaRPr lang="ru-RU" altLang="ru-RU" sz="2000" b="1" i="1" dirty="0">
              <a:solidFill>
                <a:srgbClr val="C00000"/>
              </a:solidFill>
            </a:endParaRPr>
          </a:p>
          <a:p>
            <a:pPr eaLnBrk="1" hangingPunct="1">
              <a:defRPr/>
            </a:pPr>
            <a:r>
              <a:rPr lang="ru-RU" altLang="ru-RU" sz="2000" b="1" i="1" dirty="0" smtClean="0">
                <a:solidFill>
                  <a:srgbClr val="C00000"/>
                </a:solidFill>
              </a:rPr>
              <a:t>                                            продукт         презентация</a:t>
            </a:r>
            <a:endParaRPr lang="ru-RU" altLang="ru-RU" sz="2000" b="1" i="1" dirty="0">
              <a:solidFill>
                <a:srgbClr val="C00000"/>
              </a:solidFill>
            </a:endParaRPr>
          </a:p>
          <a:p>
            <a:pPr algn="ctr" eaLnBrk="1" hangingPunct="1">
              <a:defRPr/>
            </a:pPr>
            <a:endParaRPr lang="ru-RU" altLang="ru-RU" sz="2000" b="1" i="1" dirty="0">
              <a:solidFill>
                <a:srgbClr val="C00000"/>
              </a:solidFill>
            </a:endParaRPr>
          </a:p>
          <a:p>
            <a:pPr eaLnBrk="1" hangingPunct="1">
              <a:defRPr/>
            </a:pPr>
            <a:r>
              <a:rPr lang="ru-RU" altLang="ru-RU" sz="2000" b="1" i="1" dirty="0" smtClean="0">
                <a:solidFill>
                  <a:srgbClr val="C00000"/>
                </a:solidFill>
              </a:rPr>
              <a:t>                                                                                 портфолио</a:t>
            </a:r>
            <a:endParaRPr lang="ru-RU" altLang="ru-RU" sz="2000" b="1" i="1" dirty="0">
              <a:solidFill>
                <a:srgbClr val="C00000"/>
              </a:solidFill>
            </a:endParaRPr>
          </a:p>
          <a:p>
            <a:pPr algn="ctr" eaLnBrk="1" hangingPunct="1">
              <a:defRPr/>
            </a:pPr>
            <a:r>
              <a:rPr lang="ru-RU" altLang="ru-RU" sz="2000" dirty="0" smtClean="0">
                <a:latin typeface="Times New Roman" panose="02020603050405020304" pitchFamily="18" charset="0"/>
              </a:rPr>
              <a:t>                                                     </a:t>
            </a:r>
            <a:endParaRPr lang="ru-RU" altLang="ru-RU" sz="2000" dirty="0">
              <a:latin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altLang="ru-RU" sz="2000" dirty="0">
                <a:latin typeface="Times New Roman" panose="02020603050405020304" pitchFamily="18" charset="0"/>
              </a:rPr>
              <a:t> </a:t>
            </a:r>
          </a:p>
          <a:p>
            <a:pPr algn="ctr" eaLnBrk="1" hangingPunct="1">
              <a:defRPr/>
            </a:pPr>
            <a:endParaRPr lang="ru-RU" altLang="ru-RU" sz="2000" dirty="0">
              <a:latin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altLang="ru-RU" sz="2000" dirty="0" smtClean="0">
                <a:latin typeface="Times New Roman" panose="02020603050405020304" pitchFamily="18" charset="0"/>
              </a:rPr>
              <a:t>                                                  </a:t>
            </a:r>
            <a:endParaRPr lang="ru-RU" altLang="ru-RU" sz="2000" dirty="0">
              <a:latin typeface="Times New Roman" panose="02020603050405020304" pitchFamily="18" charset="0"/>
            </a:endParaRPr>
          </a:p>
        </p:txBody>
      </p:sp>
      <p:sp>
        <p:nvSpPr>
          <p:cNvPr id="17411" name="Line 5"/>
          <p:cNvSpPr>
            <a:spLocks noChangeShapeType="1"/>
          </p:cNvSpPr>
          <p:nvPr/>
        </p:nvSpPr>
        <p:spPr bwMode="auto">
          <a:xfrm flipH="1">
            <a:off x="2753591" y="2204864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2" name="Line 6"/>
          <p:cNvSpPr>
            <a:spLocks noChangeShapeType="1"/>
          </p:cNvSpPr>
          <p:nvPr/>
        </p:nvSpPr>
        <p:spPr bwMode="auto">
          <a:xfrm>
            <a:off x="5924303" y="1981200"/>
            <a:ext cx="838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3" name="Line 8"/>
          <p:cNvSpPr>
            <a:spLocks noChangeShapeType="1"/>
          </p:cNvSpPr>
          <p:nvPr/>
        </p:nvSpPr>
        <p:spPr bwMode="auto">
          <a:xfrm>
            <a:off x="6731100" y="1850571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4" name="Line 9"/>
          <p:cNvSpPr>
            <a:spLocks noChangeShapeType="1"/>
          </p:cNvSpPr>
          <p:nvPr/>
        </p:nvSpPr>
        <p:spPr bwMode="auto">
          <a:xfrm flipH="1">
            <a:off x="4944588" y="1940256"/>
            <a:ext cx="15240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5" name="Line 10"/>
          <p:cNvSpPr>
            <a:spLocks noChangeShapeType="1"/>
          </p:cNvSpPr>
          <p:nvPr/>
        </p:nvSpPr>
        <p:spPr bwMode="auto">
          <a:xfrm flipH="1">
            <a:off x="3924300" y="1866900"/>
            <a:ext cx="6096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6" name="Line 11"/>
          <p:cNvSpPr>
            <a:spLocks noChangeShapeType="1"/>
          </p:cNvSpPr>
          <p:nvPr/>
        </p:nvSpPr>
        <p:spPr bwMode="auto">
          <a:xfrm>
            <a:off x="5619503" y="1850571"/>
            <a:ext cx="6096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23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228600" y="758484"/>
            <a:ext cx="8610600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449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tabLst>
                <a:tab pos="449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tabLst>
                <a:tab pos="449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tabLst>
                <a:tab pos="449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tabLst>
                <a:tab pos="449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ru-RU" altLang="ru-RU" b="1" u="sng" dirty="0" smtClean="0">
              <a:latin typeface="Times New Roman" panose="02020603050405020304" pitchFamily="18" charset="0"/>
            </a:endParaRPr>
          </a:p>
          <a:p>
            <a:pPr algn="ctr" eaLnBrk="1" hangingPunct="1"/>
            <a:r>
              <a:rPr lang="ru-RU" altLang="ru-RU" sz="3200" b="1" i="1" dirty="0" smtClean="0">
                <a:solidFill>
                  <a:srgbClr val="C00000"/>
                </a:solidFill>
                <a:latin typeface="+mn-lt"/>
              </a:rPr>
              <a:t>Роли, которые «проживает» педагог в проекте</a:t>
            </a:r>
            <a:endParaRPr lang="ru-RU" altLang="ru-RU" sz="3200" i="1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ru-RU" altLang="ru-RU" sz="2000" b="1" dirty="0" smtClean="0">
                <a:latin typeface="+mn-lt"/>
              </a:rPr>
              <a:t>Энтузиаст</a:t>
            </a:r>
            <a:r>
              <a:rPr lang="ru-RU" altLang="ru-RU" sz="2000" dirty="0" smtClean="0">
                <a:latin typeface="+mn-lt"/>
              </a:rPr>
              <a:t>- повышает мотивацию, </a:t>
            </a:r>
            <a:r>
              <a:rPr lang="ru-RU" altLang="ru-RU" sz="2000" dirty="0">
                <a:latin typeface="+mn-lt"/>
              </a:rPr>
              <a:t>поддерживая, поощряя и направляя </a:t>
            </a:r>
            <a:r>
              <a:rPr lang="ru-RU" altLang="ru-RU" sz="2000" dirty="0" smtClean="0">
                <a:latin typeface="+mn-lt"/>
              </a:rPr>
              <a:t> в направлении </a:t>
            </a:r>
            <a:r>
              <a:rPr lang="ru-RU" altLang="ru-RU" sz="2000" dirty="0">
                <a:latin typeface="+mn-lt"/>
              </a:rPr>
              <a:t>достижения </a:t>
            </a:r>
            <a:r>
              <a:rPr lang="ru-RU" altLang="ru-RU" sz="2000" dirty="0" smtClean="0">
                <a:latin typeface="+mn-lt"/>
              </a:rPr>
              <a:t>цели</a:t>
            </a:r>
            <a:endParaRPr lang="ru-RU" altLang="ru-RU" sz="2000" dirty="0">
              <a:latin typeface="+mn-lt"/>
            </a:endParaRPr>
          </a:p>
          <a:p>
            <a:pPr eaLnBrk="1" hangingPunct="1"/>
            <a:r>
              <a:rPr lang="ru-RU" altLang="ru-RU" sz="2000" b="1" dirty="0">
                <a:latin typeface="+mn-lt"/>
              </a:rPr>
              <a:t>Специалист</a:t>
            </a:r>
            <a:r>
              <a:rPr lang="ru-RU" altLang="ru-RU" sz="2000" dirty="0">
                <a:latin typeface="+mn-lt"/>
              </a:rPr>
              <a:t>, который компетентен в нескольких (не во всех!) областях. </a:t>
            </a:r>
          </a:p>
          <a:p>
            <a:pPr eaLnBrk="1" hangingPunct="1"/>
            <a:r>
              <a:rPr lang="ru-RU" altLang="ru-RU" sz="2000" b="1" dirty="0" smtClean="0">
                <a:latin typeface="+mn-lt"/>
              </a:rPr>
              <a:t>Консультант</a:t>
            </a:r>
            <a:r>
              <a:rPr lang="ru-RU" altLang="ru-RU" sz="2000" dirty="0" smtClean="0">
                <a:latin typeface="+mn-lt"/>
              </a:rPr>
              <a:t>- организует </a:t>
            </a:r>
            <a:r>
              <a:rPr lang="ru-RU" altLang="ru-RU" sz="2000" dirty="0">
                <a:latin typeface="+mn-lt"/>
              </a:rPr>
              <a:t>доступ к ресурсам, в том числе к другим </a:t>
            </a:r>
            <a:r>
              <a:rPr lang="ru-RU" altLang="ru-RU" sz="2000" dirty="0" smtClean="0">
                <a:latin typeface="+mn-lt"/>
              </a:rPr>
              <a:t>специалистам</a:t>
            </a:r>
            <a:endParaRPr lang="ru-RU" altLang="ru-RU" sz="2000" dirty="0">
              <a:latin typeface="+mn-lt"/>
            </a:endParaRPr>
          </a:p>
          <a:p>
            <a:pPr eaLnBrk="1" hangingPunct="1"/>
            <a:r>
              <a:rPr lang="ru-RU" altLang="ru-RU" sz="2000" b="1" dirty="0">
                <a:latin typeface="+mn-lt"/>
              </a:rPr>
              <a:t>Руководитель</a:t>
            </a:r>
            <a:r>
              <a:rPr lang="ru-RU" altLang="ru-RU" sz="2000" dirty="0">
                <a:latin typeface="+mn-lt"/>
              </a:rPr>
              <a:t>, который может четко спланировать и реализовать </a:t>
            </a:r>
            <a:r>
              <a:rPr lang="ru-RU" altLang="ru-RU" sz="2000" dirty="0" smtClean="0">
                <a:latin typeface="+mn-lt"/>
              </a:rPr>
              <a:t>проект</a:t>
            </a:r>
            <a:endParaRPr lang="ru-RU" altLang="ru-RU" sz="2000" dirty="0">
              <a:latin typeface="+mn-lt"/>
            </a:endParaRPr>
          </a:p>
          <a:p>
            <a:pPr eaLnBrk="1" hangingPunct="1"/>
            <a:r>
              <a:rPr lang="ru-RU" altLang="ru-RU" sz="2000" b="1" dirty="0">
                <a:latin typeface="+mn-lt"/>
              </a:rPr>
              <a:t>«Человек, который задает вопросы»</a:t>
            </a:r>
            <a:r>
              <a:rPr lang="ru-RU" altLang="ru-RU" sz="2000" dirty="0">
                <a:latin typeface="+mn-lt"/>
              </a:rPr>
              <a:t>, который организует обсуждение способов преодоления возникающих трудностей путем косвенных, наводящих вопросов, обнаруживает ошибки и поддерживает обратную </a:t>
            </a:r>
            <a:r>
              <a:rPr lang="ru-RU" altLang="ru-RU" sz="2000" dirty="0" smtClean="0">
                <a:latin typeface="+mn-lt"/>
              </a:rPr>
              <a:t>связь </a:t>
            </a:r>
            <a:endParaRPr lang="ru-RU" altLang="ru-RU" sz="2000" dirty="0">
              <a:latin typeface="+mn-lt"/>
            </a:endParaRPr>
          </a:p>
          <a:p>
            <a:pPr eaLnBrk="1" hangingPunct="1"/>
            <a:r>
              <a:rPr lang="ru-RU" altLang="ru-RU" sz="2000" b="1" dirty="0" smtClean="0">
                <a:latin typeface="+mn-lt"/>
              </a:rPr>
              <a:t>Координатор</a:t>
            </a:r>
            <a:r>
              <a:rPr lang="ru-RU" altLang="ru-RU" sz="2000" dirty="0" smtClean="0">
                <a:latin typeface="+mn-lt"/>
              </a:rPr>
              <a:t>- поддерживает </a:t>
            </a:r>
            <a:r>
              <a:rPr lang="ru-RU" altLang="ru-RU" sz="2000" dirty="0">
                <a:latin typeface="+mn-lt"/>
              </a:rPr>
              <a:t>групповой процесс решения </a:t>
            </a:r>
            <a:r>
              <a:rPr lang="ru-RU" altLang="ru-RU" sz="2000" dirty="0" smtClean="0">
                <a:latin typeface="+mn-lt"/>
              </a:rPr>
              <a:t>проблем</a:t>
            </a:r>
            <a:endParaRPr lang="ru-RU" altLang="ru-RU" sz="2000" dirty="0">
              <a:latin typeface="+mn-lt"/>
            </a:endParaRPr>
          </a:p>
          <a:p>
            <a:pPr eaLnBrk="1" hangingPunct="1"/>
            <a:r>
              <a:rPr lang="ru-RU" altLang="ru-RU" sz="2000" b="1" dirty="0" smtClean="0">
                <a:latin typeface="+mn-lt"/>
              </a:rPr>
              <a:t>Эксперт</a:t>
            </a:r>
            <a:r>
              <a:rPr lang="ru-RU" altLang="ru-RU" sz="2000" dirty="0">
                <a:latin typeface="+mn-lt"/>
              </a:rPr>
              <a:t> </a:t>
            </a:r>
            <a:r>
              <a:rPr lang="ru-RU" altLang="ru-RU" sz="2000" dirty="0" smtClean="0">
                <a:latin typeface="+mn-lt"/>
              </a:rPr>
              <a:t>- анализирует результаты </a:t>
            </a:r>
            <a:r>
              <a:rPr lang="ru-RU" altLang="ru-RU" sz="2000" dirty="0">
                <a:latin typeface="+mn-lt"/>
              </a:rPr>
              <a:t>как выполненного проекта в целом, так и отдельных его </a:t>
            </a:r>
            <a:r>
              <a:rPr lang="ru-RU" altLang="ru-RU" sz="2000" dirty="0" smtClean="0">
                <a:latin typeface="+mn-lt"/>
              </a:rPr>
              <a:t>этапов</a:t>
            </a:r>
            <a:endParaRPr lang="ru-RU" altLang="ru-RU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9609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9"/>
            <a:ext cx="7511653" cy="108012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+mn-lt"/>
              </a:rPr>
              <a:t>Региональный проект «Развитие кадрового потенциала системы образования ЯО»</a:t>
            </a:r>
            <a:endParaRPr lang="ru-RU" sz="2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9" y="1412776"/>
            <a:ext cx="8303740" cy="378787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Цель: создание условий для формирования актуальных профессиональных компетенций педагогических работников образовательных организаций</a:t>
            </a:r>
          </a:p>
          <a:p>
            <a:pPr marL="0" indent="0">
              <a:buNone/>
            </a:pPr>
            <a:r>
              <a:rPr lang="ru-RU" dirty="0" smtClean="0"/>
              <a:t>Задачи:</a:t>
            </a:r>
          </a:p>
          <a:p>
            <a:pPr algn="just"/>
            <a:r>
              <a:rPr lang="ru-RU" dirty="0" smtClean="0"/>
              <a:t>Обеспечение внедрения профессионального стандарта в РСО</a:t>
            </a:r>
          </a:p>
          <a:p>
            <a:pPr algn="just"/>
            <a:r>
              <a:rPr lang="ru-RU" dirty="0" smtClean="0"/>
              <a:t>Разработка и внедрение в практику ОО методики диагностики уровня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актуальных профессиональных компетенций педагогических работников</a:t>
            </a:r>
          </a:p>
          <a:p>
            <a:pPr algn="just"/>
            <a:r>
              <a:rPr lang="ru-RU" dirty="0" smtClean="0"/>
              <a:t>Разработка и распространение в РСО технологии формирования индивидуальных программ развития педагогических кадров</a:t>
            </a:r>
          </a:p>
          <a:p>
            <a:pPr algn="just"/>
            <a:r>
              <a:rPr lang="ru-RU" dirty="0" smtClean="0"/>
              <a:t>Развитие вариативных форм повышения квалификации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441132155"/>
      </p:ext>
    </p:extLst>
  </p:cSld>
  <p:clrMapOvr>
    <a:masterClrMapping/>
  </p:clrMapOvr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6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976</Words>
  <Application>Microsoft Office PowerPoint</Application>
  <PresentationFormat>Экран (4:3)</PresentationFormat>
  <Paragraphs>164</Paragraphs>
  <Slides>19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Wingdings</vt:lpstr>
      <vt:lpstr>2_Тема Office</vt:lpstr>
      <vt:lpstr>Тема6</vt:lpstr>
      <vt:lpstr>Тема Office</vt:lpstr>
      <vt:lpstr>Рисунок</vt:lpstr>
      <vt:lpstr>Презентация PowerPoint</vt:lpstr>
      <vt:lpstr>Презентация PowerPoint</vt:lpstr>
      <vt:lpstr>О проекте</vt:lpstr>
      <vt:lpstr>Презентация PowerPoint</vt:lpstr>
      <vt:lpstr>Профессиональный стандарт педагога о компетенциях педагога  в области проектирования (воспитательная функция)</vt:lpstr>
      <vt:lpstr>Презентация PowerPoint</vt:lpstr>
      <vt:lpstr>Презентация PowerPoint</vt:lpstr>
      <vt:lpstr>Презентация PowerPoint</vt:lpstr>
      <vt:lpstr>Региональный проект «Развитие кадрового потенциала системы образования ЯО»</vt:lpstr>
      <vt:lpstr>Зачем образовательным организациям участвовать в проектах? </vt:lpstr>
      <vt:lpstr>             В каких случаях применение проектного       управления оправдано?  </vt:lpstr>
      <vt:lpstr>Достижение нового качества образования должно быть организовано как масштабный проект</vt:lpstr>
      <vt:lpstr>Перечень ключевых компетентностей</vt:lpstr>
      <vt:lpstr>Региональный инновационный проект (программа) «Развитие образцов субъектно-ориентированного ПП в рамках реализации ФГОС»</vt:lpstr>
      <vt:lpstr>Примеры компетенций педагогов в разных типах  педагогического процесса</vt:lpstr>
      <vt:lpstr>Региональные и инновационные  проекты (программы)  </vt:lpstr>
      <vt:lpstr>Нормативное сопровождение проектной деятельности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Кафедра дошкольного образования</dc:title>
  <dc:creator>Елена Вадимовна Коточигова</dc:creator>
  <cp:lastModifiedBy>Алевтина Валентиновна Репина</cp:lastModifiedBy>
  <cp:revision>36</cp:revision>
  <dcterms:created xsi:type="dcterms:W3CDTF">2017-04-06T14:59:04Z</dcterms:created>
  <dcterms:modified xsi:type="dcterms:W3CDTF">2017-04-26T07:19:52Z</dcterms:modified>
</cp:coreProperties>
</file>