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6" r:id="rId3"/>
    <p:sldId id="268" r:id="rId4"/>
    <p:sldId id="269" r:id="rId5"/>
    <p:sldId id="262" r:id="rId6"/>
    <p:sldId id="277" r:id="rId7"/>
    <p:sldId id="257" r:id="rId8"/>
    <p:sldId id="258" r:id="rId9"/>
    <p:sldId id="260" r:id="rId10"/>
    <p:sldId id="261" r:id="rId11"/>
    <p:sldId id="263" r:id="rId12"/>
    <p:sldId id="270" r:id="rId13"/>
    <p:sldId id="275" r:id="rId14"/>
    <p:sldId id="271" r:id="rId15"/>
    <p:sldId id="278" r:id="rId16"/>
    <p:sldId id="272" r:id="rId17"/>
    <p:sldId id="273" r:id="rId18"/>
    <p:sldId id="274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CAC2-41DF-44DC-9B3F-920CE53DAB0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AB9-1F25-48E1-9C58-2079F2624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CAC2-41DF-44DC-9B3F-920CE53DAB0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AB9-1F25-48E1-9C58-2079F2624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CAC2-41DF-44DC-9B3F-920CE53DAB0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AB9-1F25-48E1-9C58-2079F2624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CAC2-41DF-44DC-9B3F-920CE53DAB0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AB9-1F25-48E1-9C58-2079F2624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CAC2-41DF-44DC-9B3F-920CE53DAB0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AB9-1F25-48E1-9C58-2079F2624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CAC2-41DF-44DC-9B3F-920CE53DAB0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AB9-1F25-48E1-9C58-2079F2624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CAC2-41DF-44DC-9B3F-920CE53DAB0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AB9-1F25-48E1-9C58-2079F2624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CAC2-41DF-44DC-9B3F-920CE53DAB0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AB9-1F25-48E1-9C58-2079F2624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CAC2-41DF-44DC-9B3F-920CE53DAB0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AB9-1F25-48E1-9C58-2079F2624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CAC2-41DF-44DC-9B3F-920CE53DAB0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AB9-1F25-48E1-9C58-2079F2624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CAC2-41DF-44DC-9B3F-920CE53DAB0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9AB9-1F25-48E1-9C58-2079F2624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CAC2-41DF-44DC-9B3F-920CE53DAB0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9AB9-1F25-48E1-9C58-2079F2624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454" y="195401"/>
            <a:ext cx="8655546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4272"/>
            <a:ext cx="9144000" cy="141802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69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Повышение квалификации классных руководителей образовательных организаций: поиск и ресурсы развития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7772400" cy="172819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25 апреля 2017 года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Назарова Инна Григорьевна, заведующая кафедрой общей педагогики и психологии ГАУ ДПО ЯО ИРО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640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Когнитивный этап: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информационная лекция, семинар, индивидуально-практическое занятие, викторина, игра «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брейн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-ринг», ситуационная форма и т.д. 	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Практический этап: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лекция-беседа,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индивидуально-практическое занятие,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мастер-класс, практикум, практика, конкурс, концерт, деловая игра, образовательный тренинг, ситуационная форма и т.д.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Креативный этап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проблемная лекция, проблемный семинар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творческая лаборатория и т.д. 	</a:t>
            </a:r>
          </a:p>
          <a:p>
            <a:pPr algn="just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Поисковый этап: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лекция пресс-конференция,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семинар-исследование, игра-эксперимент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научный кружок и т.д. 	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Этапы, методы и формы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653136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Формы: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индивидуальные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групповые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коллективные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17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5273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Ориентиры программы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908721"/>
          <a:ext cx="8712968" cy="5819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206"/>
                <a:gridCol w="2933206"/>
                <a:gridCol w="2846556"/>
              </a:tblGrid>
              <a:tr h="1029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Трудовые функции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Требования профессионального стандарта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Результаты обучения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26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Трудовые действия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Поддержка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обучающихся в адаптации к новым жизненным ситуациям, жизнедеятельности в различных социальных условиях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Умение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проектировать воспитательный процесс, обоснованно выбирать и применять педагогические средства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3946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Организационно-методическое обеспечение воспитательной деятельности педагогов с группой обучающихся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Умение сформулировать, проанализировать особенности воспитательного процесса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ФГОС: обновление компетенций классного руководителя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8208912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Модуль 1. Проектирование воспитательного процесса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2. Формы и содержание воспитательной деятельности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3. Аналитическая деятельность классного руководителя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Итоговая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аттестация </a:t>
            </a:r>
          </a:p>
          <a:p>
            <a:pPr>
              <a:buNone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Возможности программы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В </a:t>
            </a:r>
            <a:r>
              <a:rPr lang="ru-RU" dirty="0" smtClean="0"/>
              <a:t>итоге </a:t>
            </a:r>
            <a:r>
              <a:rPr lang="ru-RU" b="1" i="1" dirty="0" smtClean="0">
                <a:solidFill>
                  <a:srgbClr val="C00000"/>
                </a:solidFill>
              </a:rPr>
              <a:t>освоения программы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слушатели </a:t>
            </a:r>
            <a:r>
              <a:rPr lang="ru-RU" dirty="0" smtClean="0"/>
              <a:t>получают </a:t>
            </a:r>
            <a:r>
              <a:rPr lang="ru-RU" dirty="0" smtClean="0"/>
              <a:t>возможность осуществить </a:t>
            </a:r>
            <a:r>
              <a:rPr lang="ru-RU" dirty="0" smtClean="0"/>
              <a:t>экспертизы программ </a:t>
            </a:r>
            <a:r>
              <a:rPr lang="ru-RU" dirty="0" smtClean="0"/>
              <a:t>воспитательной работы ОО, класса или анализа воспитательной деятельности (на выбор), смогут работать в сетевом педагогическом интернет – сообществе, решать практические социально-педагогические ситуации с применением социально-воспитательных </a:t>
            </a:r>
            <a:r>
              <a:rPr lang="ru-RU" dirty="0" smtClean="0"/>
              <a:t>технологий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48680"/>
            <a:ext cx="11461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ППК «Актуальные вопросы развития региональной системы образования»</a:t>
            </a:r>
          </a:p>
        </p:txBody>
      </p:sp>
      <p:sp>
        <p:nvSpPr>
          <p:cNvPr id="21507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Модуль «Актуальные вопросы воспитания и социализации обучающихся»</a:t>
            </a:r>
          </a:p>
          <a:p>
            <a:r>
              <a:rPr lang="ru-RU" alt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Модуль «Медиация в образовании»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Модуль «Психолого-педагогическое сопровождение одаренных детей»	</a:t>
            </a:r>
          </a:p>
          <a:p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Модуль «Поликультурное образование и воспитание: профилактика межэтнических конфликтов»	</a:t>
            </a:r>
          </a:p>
          <a:p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Модуль «Социально-психологическое сопровождение детей с проблемами  в развитии и поведении»	</a:t>
            </a:r>
          </a:p>
          <a:p>
            <a:r>
              <a:rPr lang="ru-RU" alt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Модуль «Актуальные вопросы организации профилактической деятельности в образовательной организации»</a:t>
            </a:r>
            <a:r>
              <a:rPr lang="ru-RU" altLang="ru-RU" sz="20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Повышение квалификации в форме стажировки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ППК «Формирование психолого-социальной компетентности педагогов-фасилитаторов  по работе с детьми, имеющими деструктивное поведение»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17646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9144000" cy="165735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ОЦП «Гармонизация </a:t>
            </a:r>
            <a:r>
              <a:rPr lang="ru-RU" sz="3600" dirty="0">
                <a:solidFill>
                  <a:srgbClr val="C00000"/>
                </a:solidFill>
              </a:rPr>
              <a:t>межнациональных отношений в Ярославской области</a:t>
            </a:r>
            <a:r>
              <a:rPr lang="ru-RU" sz="3600" dirty="0" smtClean="0">
                <a:solidFill>
                  <a:srgbClr val="C00000"/>
                </a:solidFill>
              </a:rPr>
              <a:t>»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на 2015-2017 гг.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>Постановление </a:t>
            </a:r>
            <a:r>
              <a:rPr lang="ru-RU" sz="2200" dirty="0"/>
              <a:t>Правительства ЯО от 11.03.2015, №244-п</a:t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79512" y="2224798"/>
            <a:ext cx="4495800" cy="42497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Разработана ППК </a:t>
            </a:r>
            <a:r>
              <a:rPr lang="ru-RU" dirty="0" smtClean="0"/>
              <a:t>«</a:t>
            </a:r>
            <a:r>
              <a:rPr lang="ru-RU" sz="2400" dirty="0" smtClean="0">
                <a:ln>
                  <a:solidFill>
                    <a:srgbClr val="990000"/>
                  </a:solidFill>
                </a:ln>
                <a:ea typeface="+mj-ea"/>
              </a:rPr>
              <a:t>Профилактика </a:t>
            </a:r>
            <a:r>
              <a:rPr lang="ru-RU" sz="2400" dirty="0">
                <a:ln>
                  <a:solidFill>
                    <a:srgbClr val="990000"/>
                  </a:solidFill>
                </a:ln>
                <a:ea typeface="+mj-ea"/>
              </a:rPr>
              <a:t>межэтнических конфликтов через гармонизацию межнациональных отношений в поликультурной образовательной </a:t>
            </a:r>
            <a:r>
              <a:rPr lang="ru-RU" sz="2400" dirty="0" smtClean="0">
                <a:ln>
                  <a:solidFill>
                    <a:srgbClr val="990000"/>
                  </a:solidFill>
                </a:ln>
                <a:ea typeface="+mj-ea"/>
              </a:rPr>
              <a:t>среде</a:t>
            </a:r>
            <a:r>
              <a:rPr lang="ru-RU" sz="2400" dirty="0" smtClean="0">
                <a:ln>
                  <a:solidFill>
                    <a:srgbClr val="990000"/>
                  </a:solidFill>
                </a:ln>
                <a:ea typeface="+mj-ea"/>
              </a:rPr>
              <a:t>»</a:t>
            </a:r>
            <a:endParaRPr lang="ru-RU" sz="2400" dirty="0" smtClean="0">
              <a:ln>
                <a:solidFill>
                  <a:srgbClr val="990000"/>
                </a:solidFill>
              </a:ln>
              <a:ea typeface="+mj-ea"/>
            </a:endParaRPr>
          </a:p>
        </p:txBody>
      </p:sp>
      <p:pic>
        <p:nvPicPr>
          <p:cNvPr id="7172" name="Picture 4" descr="C:\Users\nazarova\Desktop\DSCN23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83082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925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Профессиональные сообщества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цифрах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Сергей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80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Профессиональные сообщества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фактах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Сергей\Desktop\20170309_134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1813702" cy="3224359"/>
          </a:xfrm>
          <a:prstGeom prst="rect">
            <a:avLst/>
          </a:prstGeom>
          <a:noFill/>
        </p:spPr>
      </p:pic>
      <p:pic>
        <p:nvPicPr>
          <p:cNvPr id="6148" name="Picture 4" descr="C:\Users\Сергей\Desktop\csm_200916-mom06_b50951cd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674063" cy="1506389"/>
          </a:xfrm>
          <a:prstGeom prst="rect">
            <a:avLst/>
          </a:prstGeom>
          <a:noFill/>
        </p:spPr>
      </p:pic>
      <p:pic>
        <p:nvPicPr>
          <p:cNvPr id="6149" name="Picture 5" descr="C:\Users\Сергей\Desktop\csm_sem_130514_cfa740eb8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3415548" cy="2134989"/>
          </a:xfrm>
          <a:prstGeom prst="rect">
            <a:avLst/>
          </a:prstGeom>
          <a:noFill/>
        </p:spPr>
      </p:pic>
      <p:pic>
        <p:nvPicPr>
          <p:cNvPr id="6151" name="Picture 7" descr="C:\Users\Сергей\Desktop\csm_200916-mom05_17dfdd13a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2810836" cy="1583437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474" t="13600" b="4391"/>
          <a:stretch>
            <a:fillRect/>
          </a:stretch>
        </p:blipFill>
        <p:spPr bwMode="auto">
          <a:xfrm>
            <a:off x="2267744" y="1196752"/>
            <a:ext cx="4896544" cy="266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94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6012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960121" y="423948"/>
            <a:ext cx="818387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4912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823436"/>
            <a:ext cx="885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Благодарю за внимание</a:t>
            </a:r>
            <a:endParaRPr lang="ru-RU" sz="54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9144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роли классного руководителя?!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Специалист в области воспитания?</a:t>
            </a:r>
          </a:p>
          <a:p>
            <a:r>
              <a:rPr lang="ru-RU" dirty="0" smtClean="0"/>
              <a:t>Организатор</a:t>
            </a:r>
          </a:p>
          <a:p>
            <a:r>
              <a:rPr lang="ru-RU" dirty="0" smtClean="0"/>
              <a:t>Посредник</a:t>
            </a:r>
          </a:p>
          <a:p>
            <a:r>
              <a:rPr lang="ru-RU" dirty="0" smtClean="0"/>
              <a:t>Аналитик</a:t>
            </a:r>
          </a:p>
          <a:p>
            <a:r>
              <a:rPr lang="ru-RU" dirty="0" smtClean="0"/>
              <a:t>Тьютор</a:t>
            </a:r>
          </a:p>
          <a:p>
            <a:r>
              <a:rPr lang="ru-RU" dirty="0" smtClean="0"/>
              <a:t>Медиатор</a:t>
            </a:r>
          </a:p>
          <a:p>
            <a:r>
              <a:rPr lang="ru-RU" dirty="0" smtClean="0"/>
              <a:t>Фасилитатор</a:t>
            </a:r>
          </a:p>
          <a:p>
            <a:r>
              <a:rPr lang="ru-RU" dirty="0" smtClean="0"/>
              <a:t>Коуч</a:t>
            </a:r>
          </a:p>
          <a:p>
            <a:r>
              <a:rPr lang="ru-RU" dirty="0" smtClean="0"/>
              <a:t>…</a:t>
            </a:r>
          </a:p>
          <a:p>
            <a:endParaRPr lang="ru-RU" dirty="0"/>
          </a:p>
        </p:txBody>
      </p:sp>
      <p:pic>
        <p:nvPicPr>
          <p:cNvPr id="4" name="Picture 2" descr="http://datareview.info/wp-content/uploads/2015/09/steamworkshop_webupload_previewfile_430524867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20888"/>
            <a:ext cx="5228456" cy="3968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425" y="914399"/>
            <a:ext cx="6729413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6189" y="3428809"/>
            <a:ext cx="247251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8524" y="3610364"/>
            <a:ext cx="235488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9693" y="3436951"/>
            <a:ext cx="235488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294" y="4507145"/>
            <a:ext cx="215895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770" y="4572864"/>
            <a:ext cx="186048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008" y="4545855"/>
            <a:ext cx="186048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189" y="4083477"/>
            <a:ext cx="186048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0470" y="4942391"/>
            <a:ext cx="186048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1300" y="4257603"/>
            <a:ext cx="169709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4009" y="4666504"/>
            <a:ext cx="186048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6669" y="4944919"/>
            <a:ext cx="186048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181" y="4952839"/>
            <a:ext cx="186048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365" y="2916496"/>
            <a:ext cx="186048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6432" y="3157795"/>
            <a:ext cx="186048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008" y="2489317"/>
            <a:ext cx="186048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140" y="3072809"/>
            <a:ext cx="188978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2271" y="3468497"/>
            <a:ext cx="186048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467" y="3925571"/>
            <a:ext cx="174566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337" y="3797475"/>
            <a:ext cx="154481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512" y="3382350"/>
            <a:ext cx="175805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534" y="3616643"/>
            <a:ext cx="117167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154" y="132220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8-4852) 48-60-23</a:t>
            </a:r>
          </a:p>
          <a:p>
            <a:r>
              <a:rPr lang="en-US" sz="2000" dirty="0"/>
              <a:t>E-mail: </a:t>
            </a:r>
            <a:r>
              <a:rPr lang="en-US" sz="2000" dirty="0" smtClean="0"/>
              <a:t>copp@iro.yar.ru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6" y="115612"/>
            <a:ext cx="838273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22426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60121" y="423948"/>
            <a:ext cx="5907293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86000" y="1524000"/>
            <a:ext cx="4572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6577" y="4507145"/>
            <a:ext cx="50298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217" y="4634868"/>
            <a:ext cx="186048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pPr algn="l">
              <a:defRPr/>
            </a:pPr>
            <a:r>
              <a:rPr lang="ru-RU" dirty="0" smtClean="0">
                <a:solidFill>
                  <a:srgbClr val="C00000"/>
                </a:solidFill>
              </a:rPr>
              <a:t>Предпосылки изменений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 smtClean="0"/>
              <a:t>Внедрение профессиональных стандартов способствует: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Установлению единых требований </a:t>
            </a:r>
            <a:r>
              <a:rPr lang="ru-RU" sz="2400" dirty="0">
                <a:solidFill>
                  <a:srgbClr val="000000"/>
                </a:solidFill>
              </a:rPr>
              <a:t>к </a:t>
            </a:r>
            <a:r>
              <a:rPr lang="ru-RU" sz="2400" dirty="0" smtClean="0">
                <a:solidFill>
                  <a:srgbClr val="000000"/>
                </a:solidFill>
              </a:rPr>
              <a:t>содержанию,  качеству, результатам </a:t>
            </a:r>
            <a:r>
              <a:rPr lang="ru-RU" sz="2400" dirty="0">
                <a:solidFill>
                  <a:srgbClr val="000000"/>
                </a:solidFill>
              </a:rPr>
              <a:t>профессиональной </a:t>
            </a:r>
            <a:r>
              <a:rPr lang="ru-RU" sz="2400" dirty="0" smtClean="0">
                <a:solidFill>
                  <a:srgbClr val="000000"/>
                </a:solidFill>
              </a:rPr>
              <a:t>подготовки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Установлению единых требований </a:t>
            </a:r>
            <a:r>
              <a:rPr lang="ru-RU" sz="2400" dirty="0">
                <a:solidFill>
                  <a:srgbClr val="000000"/>
                </a:solidFill>
              </a:rPr>
              <a:t>к содержанию и качеству </a:t>
            </a:r>
            <a:r>
              <a:rPr lang="ru-RU" sz="2400" dirty="0" smtClean="0">
                <a:solidFill>
                  <a:srgbClr val="000000"/>
                </a:solidFill>
              </a:rPr>
              <a:t>профессиональной </a:t>
            </a:r>
            <a:r>
              <a:rPr lang="ru-RU" sz="2400" dirty="0">
                <a:solidFill>
                  <a:srgbClr val="000000"/>
                </a:solidFill>
              </a:rPr>
              <a:t>педагогической </a:t>
            </a:r>
            <a:r>
              <a:rPr lang="ru-RU" sz="2400" dirty="0" smtClean="0">
                <a:solidFill>
                  <a:srgbClr val="000000"/>
                </a:solidFill>
              </a:rPr>
              <a:t>деятельности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 Оценке </a:t>
            </a:r>
            <a:r>
              <a:rPr lang="ru-RU" sz="2400" dirty="0">
                <a:solidFill>
                  <a:srgbClr val="000000"/>
                </a:solidFill>
              </a:rPr>
              <a:t>уровня квалификации </a:t>
            </a:r>
            <a:r>
              <a:rPr lang="ru-RU" sz="2400" dirty="0" smtClean="0">
                <a:solidFill>
                  <a:srgbClr val="000000"/>
                </a:solidFill>
              </a:rPr>
              <a:t>специалистов при </a:t>
            </a:r>
            <a:r>
              <a:rPr lang="ru-RU" sz="2400" dirty="0">
                <a:solidFill>
                  <a:srgbClr val="000000"/>
                </a:solidFill>
              </a:rPr>
              <a:t>приёме на работу и </a:t>
            </a:r>
            <a:r>
              <a:rPr lang="ru-RU" sz="2400" dirty="0" smtClean="0">
                <a:solidFill>
                  <a:srgbClr val="000000"/>
                </a:solidFill>
              </a:rPr>
              <a:t>при аттестации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 Планированию профессионального развития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Формированию должностных </a:t>
            </a:r>
            <a:r>
              <a:rPr lang="ru-RU" sz="2400" dirty="0">
                <a:solidFill>
                  <a:srgbClr val="000000"/>
                </a:solidFill>
              </a:rPr>
              <a:t>инструкций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88913"/>
            <a:ext cx="2268537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Изменения в образовательных программах подготовки специалистов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Новые образовательные результаты, выраженные в компетенциях специалиста, определяемых профессиональным стандартом</a:t>
            </a:r>
          </a:p>
          <a:p>
            <a:pPr>
              <a:defRPr/>
            </a:pPr>
            <a:r>
              <a:rPr lang="ru-RU" sz="2400" dirty="0" smtClean="0"/>
              <a:t> Разработаны новые модули, которые направлены на увеличение доли практики и самостоятельной работы студентов, которая реализуется в сетевом взаимодействии с различного уровня образовательными организациями</a:t>
            </a:r>
          </a:p>
          <a:p>
            <a:pPr>
              <a:defRPr/>
            </a:pPr>
            <a:r>
              <a:rPr lang="ru-RU" sz="2400" dirty="0" smtClean="0"/>
              <a:t>Повышение функциональной подготовки специалистов</a:t>
            </a:r>
          </a:p>
          <a:p>
            <a:pPr>
              <a:defRPr/>
            </a:pPr>
            <a:r>
              <a:rPr lang="ru-RU" sz="2400" dirty="0" smtClean="0"/>
              <a:t>Компетенции, на формирование которых будет направлено изучение разработанных модулей, нуждаются в новых формах и инструментах оценки уровня достижений обучающихся, в том числе-независимой их оценки</a:t>
            </a:r>
            <a:endParaRPr lang="ru-RU" sz="2400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457825"/>
            <a:ext cx="2381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Методологическая основа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подготовки классных руководителей –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компетентностный подход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(КП)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Концептуальные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идеи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КП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современной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педагогической науке заложили: </a:t>
            </a:r>
          </a:p>
          <a:p>
            <a:pPr marL="35560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В.И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Байденко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И.А. Зимняя, Ю.Г.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Татур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Дж.Равен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А.В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Хуторской и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другие.</a:t>
            </a:r>
          </a:p>
          <a:p>
            <a:pPr marL="355600"/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Компетентностный подход представлен 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трудах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психологов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В.В. Давыдова, П.Я. Гальперина, В.Д.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Шадрикова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П.М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Эрдниева, И.С.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Якиманской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других.</a:t>
            </a:r>
          </a:p>
          <a:p>
            <a:pPr marL="355600" algn="just"/>
            <a:endParaRPr lang="ru-RU" sz="2400" dirty="0" smtClean="0">
              <a:solidFill>
                <a:srgbClr val="002060"/>
              </a:solidFill>
            </a:endParaRPr>
          </a:p>
          <a:p>
            <a:pPr marL="355600" algn="just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9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Теория и методика воспитания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А.Г. Асмолов</a:t>
            </a:r>
          </a:p>
          <a:p>
            <a:r>
              <a:rPr lang="ru-RU" dirty="0" smtClean="0"/>
              <a:t>Л.В. Байбородова</a:t>
            </a:r>
          </a:p>
          <a:p>
            <a:r>
              <a:rPr lang="ru-RU" dirty="0" smtClean="0"/>
              <a:t>А.В. Мудрик</a:t>
            </a:r>
          </a:p>
          <a:p>
            <a:r>
              <a:rPr lang="ru-RU" dirty="0" smtClean="0"/>
              <a:t>М.И. Рожков</a:t>
            </a:r>
          </a:p>
          <a:p>
            <a:r>
              <a:rPr lang="ru-RU" dirty="0" smtClean="0"/>
              <a:t>Е.Н. Степанов</a:t>
            </a:r>
          </a:p>
          <a:p>
            <a:r>
              <a:rPr lang="ru-RU" dirty="0" smtClean="0"/>
              <a:t>Г.К. Селевко</a:t>
            </a:r>
          </a:p>
          <a:p>
            <a:r>
              <a:rPr lang="ru-RU" dirty="0" smtClean="0"/>
              <a:t>Н.Л. </a:t>
            </a:r>
            <a:r>
              <a:rPr lang="ru-RU" dirty="0" smtClean="0"/>
              <a:t>Селиванова</a:t>
            </a:r>
          </a:p>
          <a:p>
            <a:r>
              <a:rPr lang="ru-RU" dirty="0" smtClean="0"/>
              <a:t>Н.Е. Щуркова</a:t>
            </a:r>
          </a:p>
          <a:p>
            <a:r>
              <a:rPr lang="ru-RU" dirty="0" smtClean="0"/>
              <a:t>И др.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4436368" cy="425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507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Обобщенная модель формирования компетенции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Большинство моделей включают: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Организационно-педагогический блок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 и задачи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Организационно-педагогические условия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Функции (целеполагание, мотивация)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Содержательно-процессуальный блок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 (компетенции и их компоненты, показатели, критерии)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Этапы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Формы и методы обучения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Функции (обучение, воспитание, развитие)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Оценочно-результативный блок</a:t>
            </a:r>
            <a:endParaRPr lang="ru-RU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Уровни сформированности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Формы и методы контроля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Функции (диагностика, корректировка, прогнозирование)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41129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Построение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модели формирования (становления, развития)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основное условие (способ) формирования той или иной компетенции /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компетентности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78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121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результат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2348880"/>
            <a:ext cx="25020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Результат: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сформированная компетентность (готовность </a:t>
            </a:r>
            <a:r>
              <a:rPr lang="ru-RU" sz="2000" b="1" dirty="0">
                <a:solidFill>
                  <a:srgbClr val="002060"/>
                </a:solidFill>
              </a:rPr>
              <a:t>к выполнению </a:t>
            </a:r>
            <a:r>
              <a:rPr lang="ru-RU" sz="2000" b="1" dirty="0" smtClean="0">
                <a:solidFill>
                  <a:srgbClr val="002060"/>
                </a:solidFill>
              </a:rPr>
              <a:t>профессиональных обязанностей); в реализации воспитательной функции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96146"/>
            <a:ext cx="2376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Цель: </a:t>
            </a:r>
            <a:r>
              <a:rPr lang="ru-RU" sz="2000" b="1" dirty="0" smtClean="0">
                <a:solidFill>
                  <a:srgbClr val="002060"/>
                </a:solidFill>
              </a:rPr>
              <a:t>формирование компетентности классного руководителя в реализации воспитательных функций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354770" y="3083481"/>
            <a:ext cx="23762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36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Компоненты компетенций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6565742"/>
              </p:ext>
            </p:extLst>
          </p:nvPr>
        </p:nvGraphicFramePr>
        <p:xfrm>
          <a:off x="251520" y="994752"/>
          <a:ext cx="8616279" cy="5242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72093"/>
                <a:gridCol w="2872093"/>
                <a:gridCol w="287209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Компоненты</a:t>
                      </a:r>
                      <a:endParaRPr lang="ru-RU" sz="2000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Критерии</a:t>
                      </a:r>
                      <a:endParaRPr lang="ru-RU" sz="2000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Уровни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Когнитивный (знаниевый)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профессиональные знания (знание и понимание)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</a:rPr>
                        <a:t>высокий, средний,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</a:rPr>
                        <a:t> низкий</a:t>
                      </a:r>
                      <a:endParaRPr lang="ru-RU" sz="2000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Поведенческий (деятельностный)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профессиональные умения (практическое и оперативное применение знаний)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</a:rPr>
                        <a:t>высокий, средний,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</a:rPr>
                        <a:t> низкий</a:t>
                      </a:r>
                      <a:endParaRPr lang="ru-RU" sz="2000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Ценностный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мотивационный, эмоциональный,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аффективный)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наличие положительного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ценностно-мотивационного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отношения к профессиональной (педагогической)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</a:rPr>
                        <a:t>высокий, средний,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</a:rPr>
                        <a:t> низкий</a:t>
                      </a:r>
                      <a:endParaRPr lang="ru-RU" sz="2000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65563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717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Повышение квалификации классных руководителей образовательных организаций: поиск и ресурсы развития  </vt:lpstr>
      <vt:lpstr>Новые роли классного руководителя?!</vt:lpstr>
      <vt:lpstr>Предпосылки изменений</vt:lpstr>
      <vt:lpstr>Изменения в образовательных программах подготовки специалистов</vt:lpstr>
      <vt:lpstr>Слайд 5</vt:lpstr>
      <vt:lpstr>Теория и методика воспитания</vt:lpstr>
      <vt:lpstr>Обобщенная модель формирования компетенции</vt:lpstr>
      <vt:lpstr>Цель и результат</vt:lpstr>
      <vt:lpstr>Компоненты компетенций</vt:lpstr>
      <vt:lpstr>Этапы, методы и формы</vt:lpstr>
      <vt:lpstr>Ориентиры программы</vt:lpstr>
      <vt:lpstr>ФГОС: обновление компетенций классного руководителя</vt:lpstr>
      <vt:lpstr>Возможности программы</vt:lpstr>
      <vt:lpstr>ППК «Актуальные вопросы развития региональной системы образования»</vt:lpstr>
      <vt:lpstr>Повышение квалификации в форме стажировки</vt:lpstr>
      <vt:lpstr>ОЦП «Гармонизация межнациональных отношений в Ярославской области»  на 2015-2017 гг.  Постановление Правительства ЯО от 11.03.2015, №244-п  </vt:lpstr>
      <vt:lpstr>Профессиональные сообщества в цифрах</vt:lpstr>
      <vt:lpstr>Профессиональные сообщества  в фактах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квалификации классных руководителей образовательных организаций: поиск и ресурсы развития  </dc:title>
  <dc:creator>Илия</dc:creator>
  <cp:lastModifiedBy>Илия</cp:lastModifiedBy>
  <cp:revision>16</cp:revision>
  <dcterms:created xsi:type="dcterms:W3CDTF">2017-04-23T18:29:29Z</dcterms:created>
  <dcterms:modified xsi:type="dcterms:W3CDTF">2017-04-24T20:02:24Z</dcterms:modified>
</cp:coreProperties>
</file>