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71" r:id="rId7"/>
    <p:sldId id="257" r:id="rId8"/>
    <p:sldId id="272" r:id="rId9"/>
    <p:sldId id="273" r:id="rId10"/>
    <p:sldId id="283" r:id="rId11"/>
    <p:sldId id="275" r:id="rId12"/>
    <p:sldId id="280" r:id="rId13"/>
    <p:sldId id="276" r:id="rId14"/>
    <p:sldId id="277" r:id="rId15"/>
    <p:sldId id="278" r:id="rId16"/>
    <p:sldId id="28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>
        <p:scale>
          <a:sx n="79" d="100"/>
          <a:sy n="79" d="100"/>
        </p:scale>
        <p:origin x="-9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1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состав инновационных площадок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 w="2541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1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 w="2541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1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 w="2541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1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 w="2541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1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17">
                <a:noFill/>
              </a:ln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3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общее количество ОУ в городе</c:v>
                </c:pt>
                <c:pt idx="1">
                  <c:v>муниципальные площадки ЭОП</c:v>
                </c:pt>
                <c:pt idx="2">
                  <c:v>региональные площадки</c:v>
                </c:pt>
                <c:pt idx="3">
                  <c:v>ФЭП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197</c:v>
                </c:pt>
                <c:pt idx="1">
                  <c:v>29</c:v>
                </c:pt>
                <c:pt idx="2">
                  <c:v>29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7">
          <a:noFill/>
        </a:ln>
      </c:spPr>
    </c:plotArea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Направление деятельности площадок эффективных образовательных практик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1.7024619342246458E-2"/>
                  <c:y val="-4.3267229438750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87058340153236E-2"/>
                      <c:h val="5.343502835685669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реализация стандарта</c:v>
                </c:pt>
                <c:pt idx="1">
                  <c:v>ИКТ</c:v>
                </c:pt>
                <c:pt idx="2">
                  <c:v>одаренные дети</c:v>
                </c:pt>
                <c:pt idx="3">
                  <c:v>кадровый капитал</c:v>
                </c:pt>
                <c:pt idx="4">
                  <c:v>профориентация</c:v>
                </c:pt>
                <c:pt idx="5">
                  <c:v>качество образования</c:v>
                </c:pt>
                <c:pt idx="6">
                  <c:v>воспитание </c:v>
                </c:pt>
                <c:pt idx="7">
                  <c:v>здоровье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7306112"/>
        <c:axId val="137307648"/>
      </c:radarChart>
      <c:catAx>
        <c:axId val="1373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07648"/>
        <c:crosses val="autoZero"/>
        <c:auto val="1"/>
        <c:lblAlgn val="ctr"/>
        <c:lblOffset val="100"/>
        <c:noMultiLvlLbl val="0"/>
      </c:catAx>
      <c:valAx>
        <c:axId val="13730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5F9D8-479F-4214-82BE-7671C559888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24462-9617-4C4C-9A23-E96F846AFC4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Информационно-методическое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15DDF475-6D80-4567-938A-0687492848EE}" type="parTrans" cxnId="{AB19E86E-E5B7-4A12-A3A6-664991542E50}">
      <dgm:prSet/>
      <dgm:spPr/>
      <dgm:t>
        <a:bodyPr/>
        <a:lstStyle/>
        <a:p>
          <a:endParaRPr lang="ru-RU"/>
        </a:p>
      </dgm:t>
    </dgm:pt>
    <dgm:pt modelId="{C99033BE-DC47-46FB-B775-A64379247006}" type="sibTrans" cxnId="{AB19E86E-E5B7-4A12-A3A6-664991542E50}">
      <dgm:prSet/>
      <dgm:spPr/>
      <dgm:t>
        <a:bodyPr/>
        <a:lstStyle/>
        <a:p>
          <a:endParaRPr lang="ru-RU"/>
        </a:p>
      </dgm:t>
    </dgm:pt>
    <dgm:pt modelId="{020F4703-1FFA-4515-8D1F-F0F5DDEB622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Организационно-методическое</a:t>
          </a:r>
          <a:endParaRPr lang="ru-RU" dirty="0"/>
        </a:p>
      </dgm:t>
    </dgm:pt>
    <dgm:pt modelId="{35D91C00-DDCF-4FFA-A6DA-77DF275C725C}" type="parTrans" cxnId="{533B32AA-0173-4584-B861-2D15EC484493}">
      <dgm:prSet/>
      <dgm:spPr/>
      <dgm:t>
        <a:bodyPr/>
        <a:lstStyle/>
        <a:p>
          <a:endParaRPr lang="ru-RU"/>
        </a:p>
      </dgm:t>
    </dgm:pt>
    <dgm:pt modelId="{D7CFFA4C-E27D-445F-99C5-CC2A69D95BD4}" type="sibTrans" cxnId="{533B32AA-0173-4584-B861-2D15EC484493}">
      <dgm:prSet/>
      <dgm:spPr/>
      <dgm:t>
        <a:bodyPr/>
        <a:lstStyle/>
        <a:p>
          <a:endParaRPr lang="ru-RU"/>
        </a:p>
      </dgm:t>
    </dgm:pt>
    <dgm:pt modelId="{14BAA2E0-0BAF-44EF-B9F4-7D2D2346CD1F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Научно-методическое </a:t>
          </a:r>
          <a:endParaRPr lang="ru-RU" dirty="0"/>
        </a:p>
      </dgm:t>
    </dgm:pt>
    <dgm:pt modelId="{630EC7C5-0C39-4529-A886-EE07B1F5BA2B}" type="parTrans" cxnId="{F455459A-3DC0-4FAA-95E3-E88AA3EBAB5A}">
      <dgm:prSet/>
      <dgm:spPr/>
      <dgm:t>
        <a:bodyPr/>
        <a:lstStyle/>
        <a:p>
          <a:endParaRPr lang="ru-RU"/>
        </a:p>
      </dgm:t>
    </dgm:pt>
    <dgm:pt modelId="{B8CEF3B9-CFFD-4815-90E3-057D244F6BFD}" type="sibTrans" cxnId="{F455459A-3DC0-4FAA-95E3-E88AA3EBAB5A}">
      <dgm:prSet/>
      <dgm:spPr/>
      <dgm:t>
        <a:bodyPr/>
        <a:lstStyle/>
        <a:p>
          <a:endParaRPr lang="ru-RU"/>
        </a:p>
      </dgm:t>
    </dgm:pt>
    <dgm:pt modelId="{60E95D28-7FE3-49C4-97D8-8EB1701E6DD9}" type="pres">
      <dgm:prSet presAssocID="{D885F9D8-479F-4214-82BE-7671C55988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B6C6A-F854-4909-8FFB-F1241D1FDACB}" type="pres">
      <dgm:prSet presAssocID="{77B24462-9617-4C4C-9A23-E96F846AFC46}" presName="comp" presStyleCnt="0"/>
      <dgm:spPr/>
    </dgm:pt>
    <dgm:pt modelId="{6AAD14F6-EAD0-4B05-9AAB-122079871488}" type="pres">
      <dgm:prSet presAssocID="{77B24462-9617-4C4C-9A23-E96F846AFC46}" presName="box" presStyleLbl="node1" presStyleIdx="0" presStyleCnt="3"/>
      <dgm:spPr/>
      <dgm:t>
        <a:bodyPr/>
        <a:lstStyle/>
        <a:p>
          <a:endParaRPr lang="ru-RU"/>
        </a:p>
      </dgm:t>
    </dgm:pt>
    <dgm:pt modelId="{DD3DD19D-68AD-4362-AA6A-DB4086F73C4A}" type="pres">
      <dgm:prSet presAssocID="{77B24462-9617-4C4C-9A23-E96F846AFC46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68A7B6-EB14-494D-97DE-9D49FF4B2872}" type="pres">
      <dgm:prSet presAssocID="{77B24462-9617-4C4C-9A23-E96F846AFC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8478-A2C6-47F0-A720-0AE342A089FF}" type="pres">
      <dgm:prSet presAssocID="{C99033BE-DC47-46FB-B775-A64379247006}" presName="spacer" presStyleCnt="0"/>
      <dgm:spPr/>
    </dgm:pt>
    <dgm:pt modelId="{E20F5518-32AE-4CBC-9DE4-63198B50EC5A}" type="pres">
      <dgm:prSet presAssocID="{020F4703-1FFA-4515-8D1F-F0F5DDEB6220}" presName="comp" presStyleCnt="0"/>
      <dgm:spPr/>
    </dgm:pt>
    <dgm:pt modelId="{0E4DE015-3BBC-41C4-BC9D-5E56C156CF4B}" type="pres">
      <dgm:prSet presAssocID="{020F4703-1FFA-4515-8D1F-F0F5DDEB6220}" presName="box" presStyleLbl="node1" presStyleIdx="1" presStyleCnt="3"/>
      <dgm:spPr/>
      <dgm:t>
        <a:bodyPr/>
        <a:lstStyle/>
        <a:p>
          <a:endParaRPr lang="ru-RU"/>
        </a:p>
      </dgm:t>
    </dgm:pt>
    <dgm:pt modelId="{2365D2CC-887A-4ED8-930E-96DECB9AC89E}" type="pres">
      <dgm:prSet presAssocID="{020F4703-1FFA-4515-8D1F-F0F5DDEB6220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E0E2F0-B9D9-4F23-8D73-F225EBBC68FB}" type="pres">
      <dgm:prSet presAssocID="{020F4703-1FFA-4515-8D1F-F0F5DDEB62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5B89-AFA2-4FED-AAFB-E30483772C9C}" type="pres">
      <dgm:prSet presAssocID="{D7CFFA4C-E27D-445F-99C5-CC2A69D95BD4}" presName="spacer" presStyleCnt="0"/>
      <dgm:spPr/>
    </dgm:pt>
    <dgm:pt modelId="{FA95521E-0956-44F3-903A-431F9A3FA2E8}" type="pres">
      <dgm:prSet presAssocID="{14BAA2E0-0BAF-44EF-B9F4-7D2D2346CD1F}" presName="comp" presStyleCnt="0"/>
      <dgm:spPr/>
    </dgm:pt>
    <dgm:pt modelId="{3B913F44-589B-4EE0-8554-9FB004F05295}" type="pres">
      <dgm:prSet presAssocID="{14BAA2E0-0BAF-44EF-B9F4-7D2D2346CD1F}" presName="box" presStyleLbl="node1" presStyleIdx="2" presStyleCnt="3"/>
      <dgm:spPr/>
      <dgm:t>
        <a:bodyPr/>
        <a:lstStyle/>
        <a:p>
          <a:endParaRPr lang="ru-RU"/>
        </a:p>
      </dgm:t>
    </dgm:pt>
    <dgm:pt modelId="{9F1765FE-EAAC-48B4-8F5D-347A4F3AA444}" type="pres">
      <dgm:prSet presAssocID="{14BAA2E0-0BAF-44EF-B9F4-7D2D2346CD1F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20F15E-4ADC-4A32-8D6E-46156839D1A0}" type="pres">
      <dgm:prSet presAssocID="{14BAA2E0-0BAF-44EF-B9F4-7D2D2346CD1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278A1-6D64-4E31-AF7B-8A1C9E741C39}" type="presOf" srcId="{77B24462-9617-4C4C-9A23-E96F846AFC46}" destId="{6AAD14F6-EAD0-4B05-9AAB-122079871488}" srcOrd="0" destOrd="0" presId="urn:microsoft.com/office/officeart/2005/8/layout/vList4"/>
    <dgm:cxn modelId="{E724CB89-1C7F-4251-B3C0-627B4964477A}" type="presOf" srcId="{D885F9D8-479F-4214-82BE-7671C5598889}" destId="{60E95D28-7FE3-49C4-97D8-8EB1701E6DD9}" srcOrd="0" destOrd="0" presId="urn:microsoft.com/office/officeart/2005/8/layout/vList4"/>
    <dgm:cxn modelId="{B8CB78DE-9220-433A-8D52-8ED1D964247B}" type="presOf" srcId="{020F4703-1FFA-4515-8D1F-F0F5DDEB6220}" destId="{B0E0E2F0-B9D9-4F23-8D73-F225EBBC68FB}" srcOrd="1" destOrd="0" presId="urn:microsoft.com/office/officeart/2005/8/layout/vList4"/>
    <dgm:cxn modelId="{AB19E86E-E5B7-4A12-A3A6-664991542E50}" srcId="{D885F9D8-479F-4214-82BE-7671C5598889}" destId="{77B24462-9617-4C4C-9A23-E96F846AFC46}" srcOrd="0" destOrd="0" parTransId="{15DDF475-6D80-4567-938A-0687492848EE}" sibTransId="{C99033BE-DC47-46FB-B775-A64379247006}"/>
    <dgm:cxn modelId="{58126377-CFE7-4F4F-BF32-6A84CBD1C1E3}" type="presOf" srcId="{77B24462-9617-4C4C-9A23-E96F846AFC46}" destId="{0268A7B6-EB14-494D-97DE-9D49FF4B2872}" srcOrd="1" destOrd="0" presId="urn:microsoft.com/office/officeart/2005/8/layout/vList4"/>
    <dgm:cxn modelId="{533B32AA-0173-4584-B861-2D15EC484493}" srcId="{D885F9D8-479F-4214-82BE-7671C5598889}" destId="{020F4703-1FFA-4515-8D1F-F0F5DDEB6220}" srcOrd="1" destOrd="0" parTransId="{35D91C00-DDCF-4FFA-A6DA-77DF275C725C}" sibTransId="{D7CFFA4C-E27D-445F-99C5-CC2A69D95BD4}"/>
    <dgm:cxn modelId="{E22A977F-3C5F-4E0C-A4AB-82C9776A2D43}" type="presOf" srcId="{14BAA2E0-0BAF-44EF-B9F4-7D2D2346CD1F}" destId="{8920F15E-4ADC-4A32-8D6E-46156839D1A0}" srcOrd="1" destOrd="0" presId="urn:microsoft.com/office/officeart/2005/8/layout/vList4"/>
    <dgm:cxn modelId="{25D9D76C-8C69-45CC-BC2F-5FE13D5A7415}" type="presOf" srcId="{14BAA2E0-0BAF-44EF-B9F4-7D2D2346CD1F}" destId="{3B913F44-589B-4EE0-8554-9FB004F05295}" srcOrd="0" destOrd="0" presId="urn:microsoft.com/office/officeart/2005/8/layout/vList4"/>
    <dgm:cxn modelId="{F455459A-3DC0-4FAA-95E3-E88AA3EBAB5A}" srcId="{D885F9D8-479F-4214-82BE-7671C5598889}" destId="{14BAA2E0-0BAF-44EF-B9F4-7D2D2346CD1F}" srcOrd="2" destOrd="0" parTransId="{630EC7C5-0C39-4529-A886-EE07B1F5BA2B}" sibTransId="{B8CEF3B9-CFFD-4815-90E3-057D244F6BFD}"/>
    <dgm:cxn modelId="{55A98E71-ADF9-4424-9519-29DEC998E7C1}" type="presOf" srcId="{020F4703-1FFA-4515-8D1F-F0F5DDEB6220}" destId="{0E4DE015-3BBC-41C4-BC9D-5E56C156CF4B}" srcOrd="0" destOrd="0" presId="urn:microsoft.com/office/officeart/2005/8/layout/vList4"/>
    <dgm:cxn modelId="{544D9656-C6E2-41E1-AEF1-110E95492644}" type="presParOf" srcId="{60E95D28-7FE3-49C4-97D8-8EB1701E6DD9}" destId="{5ECB6C6A-F854-4909-8FFB-F1241D1FDACB}" srcOrd="0" destOrd="0" presId="urn:microsoft.com/office/officeart/2005/8/layout/vList4"/>
    <dgm:cxn modelId="{7E4F0A38-C260-4BA5-8419-1E4E9EB1B279}" type="presParOf" srcId="{5ECB6C6A-F854-4909-8FFB-F1241D1FDACB}" destId="{6AAD14F6-EAD0-4B05-9AAB-122079871488}" srcOrd="0" destOrd="0" presId="urn:microsoft.com/office/officeart/2005/8/layout/vList4"/>
    <dgm:cxn modelId="{F400EA76-AEE3-409E-9C2A-C16B3F764E97}" type="presParOf" srcId="{5ECB6C6A-F854-4909-8FFB-F1241D1FDACB}" destId="{DD3DD19D-68AD-4362-AA6A-DB4086F73C4A}" srcOrd="1" destOrd="0" presId="urn:microsoft.com/office/officeart/2005/8/layout/vList4"/>
    <dgm:cxn modelId="{1BA80AC8-9DD1-43C5-BBEC-7B0E4DEF8DC3}" type="presParOf" srcId="{5ECB6C6A-F854-4909-8FFB-F1241D1FDACB}" destId="{0268A7B6-EB14-494D-97DE-9D49FF4B2872}" srcOrd="2" destOrd="0" presId="urn:microsoft.com/office/officeart/2005/8/layout/vList4"/>
    <dgm:cxn modelId="{B3C2F7CB-D318-4F39-8753-67CE0C308A90}" type="presParOf" srcId="{60E95D28-7FE3-49C4-97D8-8EB1701E6DD9}" destId="{98698478-A2C6-47F0-A720-0AE342A089FF}" srcOrd="1" destOrd="0" presId="urn:microsoft.com/office/officeart/2005/8/layout/vList4"/>
    <dgm:cxn modelId="{7A758020-329F-453A-B78D-94C7F4841900}" type="presParOf" srcId="{60E95D28-7FE3-49C4-97D8-8EB1701E6DD9}" destId="{E20F5518-32AE-4CBC-9DE4-63198B50EC5A}" srcOrd="2" destOrd="0" presId="urn:microsoft.com/office/officeart/2005/8/layout/vList4"/>
    <dgm:cxn modelId="{FEF29D7E-7A22-46FB-8733-5DED4E1342B6}" type="presParOf" srcId="{E20F5518-32AE-4CBC-9DE4-63198B50EC5A}" destId="{0E4DE015-3BBC-41C4-BC9D-5E56C156CF4B}" srcOrd="0" destOrd="0" presId="urn:microsoft.com/office/officeart/2005/8/layout/vList4"/>
    <dgm:cxn modelId="{82482B1E-5C3E-4C6A-8E27-8AD543D3CA67}" type="presParOf" srcId="{E20F5518-32AE-4CBC-9DE4-63198B50EC5A}" destId="{2365D2CC-887A-4ED8-930E-96DECB9AC89E}" srcOrd="1" destOrd="0" presId="urn:microsoft.com/office/officeart/2005/8/layout/vList4"/>
    <dgm:cxn modelId="{6CFBAF11-1A64-40E9-8320-C9CDA7C8E77B}" type="presParOf" srcId="{E20F5518-32AE-4CBC-9DE4-63198B50EC5A}" destId="{B0E0E2F0-B9D9-4F23-8D73-F225EBBC68FB}" srcOrd="2" destOrd="0" presId="urn:microsoft.com/office/officeart/2005/8/layout/vList4"/>
    <dgm:cxn modelId="{9B9F8FBF-7DDD-4889-AC0A-9F9944D6E803}" type="presParOf" srcId="{60E95D28-7FE3-49C4-97D8-8EB1701E6DD9}" destId="{6DF05B89-AFA2-4FED-AAFB-E30483772C9C}" srcOrd="3" destOrd="0" presId="urn:microsoft.com/office/officeart/2005/8/layout/vList4"/>
    <dgm:cxn modelId="{F074119C-8B4F-4528-BAB4-721ABDC335C7}" type="presParOf" srcId="{60E95D28-7FE3-49C4-97D8-8EB1701E6DD9}" destId="{FA95521E-0956-44F3-903A-431F9A3FA2E8}" srcOrd="4" destOrd="0" presId="urn:microsoft.com/office/officeart/2005/8/layout/vList4"/>
    <dgm:cxn modelId="{EF4DFA25-509A-4536-8AE6-09535851FADD}" type="presParOf" srcId="{FA95521E-0956-44F3-903A-431F9A3FA2E8}" destId="{3B913F44-589B-4EE0-8554-9FB004F05295}" srcOrd="0" destOrd="0" presId="urn:microsoft.com/office/officeart/2005/8/layout/vList4"/>
    <dgm:cxn modelId="{A6F42E06-5B84-4EFF-A8A5-8B14F9E6A779}" type="presParOf" srcId="{FA95521E-0956-44F3-903A-431F9A3FA2E8}" destId="{9F1765FE-EAAC-48B4-8F5D-347A4F3AA444}" srcOrd="1" destOrd="0" presId="urn:microsoft.com/office/officeart/2005/8/layout/vList4"/>
    <dgm:cxn modelId="{E056F0FA-44FB-41BA-BC93-8F6F0A681472}" type="presParOf" srcId="{FA95521E-0956-44F3-903A-431F9A3FA2E8}" destId="{8920F15E-4ADC-4A32-8D6E-46156839D1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14F6-EAD0-4B05-9AAB-122079871488}">
      <dsp:nvSpPr>
        <dsp:cNvPr id="0" name=""/>
        <dsp:cNvSpPr/>
      </dsp:nvSpPr>
      <dsp:spPr>
        <a:xfrm>
          <a:off x="0" y="0"/>
          <a:ext cx="10354234" cy="12648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accent4">
                  <a:lumMod val="50000"/>
                </a:schemeClr>
              </a:solidFill>
            </a:rPr>
            <a:t>Информационно-методическое</a:t>
          </a:r>
          <a:endParaRPr lang="ru-RU" sz="4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97333" y="0"/>
        <a:ext cx="8156900" cy="1264864"/>
      </dsp:txXfrm>
    </dsp:sp>
    <dsp:sp modelId="{DD3DD19D-68AD-4362-AA6A-DB4086F73C4A}">
      <dsp:nvSpPr>
        <dsp:cNvPr id="0" name=""/>
        <dsp:cNvSpPr/>
      </dsp:nvSpPr>
      <dsp:spPr>
        <a:xfrm>
          <a:off x="126486" y="126486"/>
          <a:ext cx="2070846" cy="1011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DE015-3BBC-41C4-BC9D-5E56C156CF4B}">
      <dsp:nvSpPr>
        <dsp:cNvPr id="0" name=""/>
        <dsp:cNvSpPr/>
      </dsp:nvSpPr>
      <dsp:spPr>
        <a:xfrm>
          <a:off x="0" y="1391350"/>
          <a:ext cx="10354234" cy="12648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Организационно-методическое</a:t>
          </a:r>
          <a:endParaRPr lang="ru-RU" sz="4200" kern="1200" dirty="0"/>
        </a:p>
      </dsp:txBody>
      <dsp:txXfrm>
        <a:off x="2197333" y="1391350"/>
        <a:ext cx="8156900" cy="1264864"/>
      </dsp:txXfrm>
    </dsp:sp>
    <dsp:sp modelId="{2365D2CC-887A-4ED8-930E-96DECB9AC89E}">
      <dsp:nvSpPr>
        <dsp:cNvPr id="0" name=""/>
        <dsp:cNvSpPr/>
      </dsp:nvSpPr>
      <dsp:spPr>
        <a:xfrm>
          <a:off x="126486" y="1517836"/>
          <a:ext cx="2070846" cy="1011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13F44-589B-4EE0-8554-9FB004F05295}">
      <dsp:nvSpPr>
        <dsp:cNvPr id="0" name=""/>
        <dsp:cNvSpPr/>
      </dsp:nvSpPr>
      <dsp:spPr>
        <a:xfrm>
          <a:off x="0" y="2782700"/>
          <a:ext cx="10354234" cy="126486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Научно-методическое </a:t>
          </a:r>
          <a:endParaRPr lang="ru-RU" sz="4200" kern="1200" dirty="0"/>
        </a:p>
      </dsp:txBody>
      <dsp:txXfrm>
        <a:off x="2197333" y="2782700"/>
        <a:ext cx="8156900" cy="1264864"/>
      </dsp:txXfrm>
    </dsp:sp>
    <dsp:sp modelId="{9F1765FE-EAAC-48B4-8F5D-347A4F3AA444}">
      <dsp:nvSpPr>
        <dsp:cNvPr id="0" name=""/>
        <dsp:cNvSpPr/>
      </dsp:nvSpPr>
      <dsp:spPr>
        <a:xfrm>
          <a:off x="126486" y="2909187"/>
          <a:ext cx="2070846" cy="1011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27.04.2017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933" y="2292093"/>
            <a:ext cx="5427705" cy="2219691"/>
          </a:xfrm>
        </p:spPr>
        <p:txBody>
          <a:bodyPr rtlCol="0" anchor="ctr">
            <a:noAutofit/>
          </a:bodyPr>
          <a:lstStyle/>
          <a:p>
            <a:r>
              <a:rPr lang="ru-RU" sz="2800" b="1" dirty="0"/>
              <a:t>Опыт муниципальной методической службы города Иванова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по сопровождению деятельности классных руководителей. 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25922" y="4740384"/>
            <a:ext cx="7205384" cy="955565"/>
          </a:xfrm>
        </p:spPr>
        <p:txBody>
          <a:bodyPr rtlCol="0">
            <a:normAutofit fontScale="92500" lnSpcReduction="10000"/>
          </a:bodyPr>
          <a:lstStyle/>
          <a:p>
            <a:pPr algn="r">
              <a:buClr>
                <a:schemeClr val="accent1">
                  <a:lumMod val="75000"/>
                </a:schemeClr>
              </a:buClr>
              <a:defRPr/>
            </a:pP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Люди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 могут совершить то, чего не в силах сделать в одиночку; единение умов и рук, сосредоточение их сил может стать почти всемогущим</a:t>
            </a:r>
          </a:p>
          <a:p>
            <a:pPr algn="r">
              <a:buClr>
                <a:schemeClr val="accent1">
                  <a:lumMod val="75000"/>
                </a:schemeClr>
              </a:buClr>
              <a:defRPr/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Д. 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Уибстер</a:t>
            </a:r>
            <a:endParaRPr 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rtl="0"/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8686800" y="1310656"/>
            <a:ext cx="3505200" cy="4208604"/>
          </a:xfrm>
        </p:spPr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786" y="1445718"/>
            <a:ext cx="2639228" cy="3912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18" y="6301067"/>
            <a:ext cx="832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Афанасьева Е.А., зав. отделом инновационной работы МБУ МЦ г. Иванова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38" y="312663"/>
            <a:ext cx="11057206" cy="64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42778"/>
          </a:xfrm>
        </p:spPr>
        <p:txBody>
          <a:bodyPr/>
          <a:lstStyle/>
          <a:p>
            <a:r>
              <a:rPr lang="ru-RU" dirty="0" smtClean="0"/>
              <a:t>Межрегиональная научно-практическая конференция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53586"/>
              </p:ext>
            </p:extLst>
          </p:nvPr>
        </p:nvGraphicFramePr>
        <p:xfrm>
          <a:off x="175067" y="618978"/>
          <a:ext cx="11880945" cy="596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75"/>
                <a:gridCol w="2496404"/>
                <a:gridCol w="2532185"/>
                <a:gridCol w="2588455"/>
                <a:gridCol w="2644726"/>
              </a:tblGrid>
              <a:tr h="753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2015-2016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</a:t>
                      </a:r>
                      <a:endParaRPr lang="ru-RU" dirty="0"/>
                    </a:p>
                  </a:txBody>
                  <a:tcPr/>
                </a:tc>
              </a:tr>
              <a:tr h="75362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«Социально-ориентированная деятельность в условиях реализации федерального государственного образовательного стандарта» (24 января 2014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«Опыт проектирования внеурочной деятельности: проблемы, перспективы» (6 февраля 2015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Стратегии развития воспитания в РФ: дискуссионное пространство» (общепедагогическая) (26 февраля 2016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«Воспитание личности в условиях современной России: от ценностных оснований к практике повседневности»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марта 2017</a:t>
                      </a:r>
                      <a:endParaRPr lang="ru-RU" dirty="0"/>
                    </a:p>
                  </a:txBody>
                  <a:tcPr/>
                </a:tc>
              </a:tr>
              <a:tr h="603907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1011</a:t>
                      </a:r>
                      <a:endParaRPr lang="ru-RU" dirty="0"/>
                    </a:p>
                  </a:txBody>
                  <a:tcPr/>
                </a:tc>
              </a:tr>
              <a:tr h="75362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 конференции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Москва, </a:t>
                      </a:r>
                      <a:r>
                        <a:rPr lang="ru-RU" baseline="0" dirty="0" smtClean="0"/>
                        <a:t> Владимир, Владимирская область, </a:t>
                      </a:r>
                      <a:r>
                        <a:rPr lang="ru-RU" dirty="0" smtClean="0"/>
                        <a:t>Иваново,</a:t>
                      </a:r>
                      <a:r>
                        <a:rPr lang="ru-RU" baseline="0" dirty="0" smtClean="0"/>
                        <a:t> Ивановская область,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Москва, Нижний Новгород, Ярославль, Кострома, Владимир, Иваново, Ивановская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Москва, Нижний Новгород, Ярославль, Псков, Кострома, Киров, Владимир, Иваново, Ивановская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Москва, Ярославль,</a:t>
                      </a:r>
                      <a:r>
                        <a:rPr lang="ru-RU" baseline="0" dirty="0" smtClean="0"/>
                        <a:t> Кострома, Владимир, Котлас, Вологда, Псков, Томск, Тверь, Архангельск, Минск, Иваново, Ивановская область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4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83718"/>
              </p:ext>
            </p:extLst>
          </p:nvPr>
        </p:nvGraphicFramePr>
        <p:xfrm>
          <a:off x="182880" y="19342"/>
          <a:ext cx="6654019" cy="475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19342"/>
                        <a:ext cx="6654019" cy="4751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279" y="2240278"/>
            <a:ext cx="6490703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5" y="3464168"/>
            <a:ext cx="3491131" cy="2618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42" y="3490543"/>
            <a:ext cx="3455963" cy="2591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79" y="358726"/>
            <a:ext cx="3446585" cy="2584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12" y="3464168"/>
            <a:ext cx="3579053" cy="2684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385" y="358726"/>
            <a:ext cx="3535680" cy="2651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43" y="358726"/>
            <a:ext cx="371856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08929" y="1627094"/>
            <a:ext cx="7355541" cy="5002306"/>
          </a:xfrm>
        </p:spPr>
        <p:txBody>
          <a:bodyPr/>
          <a:lstStyle/>
          <a:p>
            <a:r>
              <a:rPr lang="ru-RU" sz="2400" dirty="0" smtClean="0"/>
              <a:t>Важно </a:t>
            </a:r>
            <a:r>
              <a:rPr lang="ru-RU" sz="2400" dirty="0"/>
              <a:t>сохранить и передать новым поколениям духовное и культурное наследие народов России: историю, русский язык, великую русскую литературу, языки народов Российской Федерации, достижения в гуманитарных областях. В этом сила страны, способность нации отвечать на любые вызовы, и задача воспитания не менее значима, чем обучение, подготовка кадров для новой </a:t>
            </a:r>
            <a:r>
              <a:rPr lang="ru-RU" sz="2400" dirty="0" smtClean="0"/>
              <a:t>экономики</a:t>
            </a:r>
            <a:endParaRPr lang="ru-RU" sz="2400" dirty="0"/>
          </a:p>
          <a:p>
            <a:pPr algn="r"/>
            <a:r>
              <a:rPr lang="ru-RU" sz="2400" dirty="0"/>
              <a:t>В.В. Путин</a:t>
            </a:r>
          </a:p>
          <a:p>
            <a:pPr algn="r"/>
            <a:r>
              <a:rPr lang="ru-RU" sz="2400" dirty="0"/>
              <a:t>заседании Государственного совета 23 декабря 2015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Picture 4" descr="Картинки по запросу путин о воспитании в школ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519" y="1738167"/>
            <a:ext cx="3630706" cy="33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2" y="0"/>
            <a:ext cx="11840705" cy="82270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методического сопровождения и поддержки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2454571"/>
              </p:ext>
            </p:extLst>
          </p:nvPr>
        </p:nvGraphicFramePr>
        <p:xfrm>
          <a:off x="833719" y="1331259"/>
          <a:ext cx="10354234" cy="404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47899" y="5500345"/>
            <a:ext cx="10340053" cy="1250079"/>
            <a:chOff x="0" y="3725333"/>
            <a:chExt cx="8128000" cy="169333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725333"/>
              <a:ext cx="8128000" cy="1693333"/>
            </a:xfrm>
            <a:prstGeom prst="roundRect">
              <a:avLst>
                <a:gd name="adj" fmla="val 10000"/>
              </a:avLst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94933" y="3725333"/>
              <a:ext cx="6333066" cy="1693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t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 kern="1200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954190" y="5619438"/>
            <a:ext cx="2070846" cy="10118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5573613"/>
            <a:ext cx="1731290" cy="11035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2037" y="5734373"/>
            <a:ext cx="3402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</a:rPr>
              <a:t>Консалтинг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6359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/>
              <a:t>Информационно – методическое направление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398" y="1883504"/>
            <a:ext cx="3831539" cy="2873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775" y="1790342"/>
            <a:ext cx="4583704" cy="3059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699" y="3202128"/>
            <a:ext cx="4395187" cy="32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64" y="1410346"/>
            <a:ext cx="5966848" cy="433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5884" y="2541722"/>
            <a:ext cx="6152827" cy="41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039" y="0"/>
            <a:ext cx="6451688" cy="3770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7" y="1807731"/>
            <a:ext cx="4951828" cy="2820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154" y="3326387"/>
            <a:ext cx="7629425" cy="35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www.themegallery.com</a:t>
            </a:r>
          </a:p>
        </p:txBody>
      </p:sp>
      <p:sp>
        <p:nvSpPr>
          <p:cNvPr id="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Company  Logo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27575" y="0"/>
            <a:ext cx="230505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</a:rPr>
              <a:t>МБУ МЦ</a:t>
            </a:r>
          </a:p>
          <a:p>
            <a:pPr eaLnBrk="1" hangingPunct="1"/>
            <a:endParaRPr lang="ru-RU" dirty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063751" y="1052513"/>
            <a:ext cx="22320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Отдел УМР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872039" y="1052513"/>
            <a:ext cx="25923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Инновационный отдел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8112125" y="1052513"/>
            <a:ext cx="19446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Отдел ИКТ</a:t>
            </a:r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2135189" y="184467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3216275" y="16287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6096000" y="16287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>
            <a:off x="9048750" y="16287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1703388" y="1989138"/>
            <a:ext cx="1295400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Творческие </a:t>
            </a:r>
          </a:p>
          <a:p>
            <a:pPr algn="ctr" eaLnBrk="1" hangingPunct="1"/>
            <a:r>
              <a:rPr lang="ru-RU" altLang="ru-RU"/>
              <a:t>группы</a:t>
            </a:r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2640013" y="2781300"/>
            <a:ext cx="1295400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семинары</a:t>
            </a: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3287713" y="1989138"/>
            <a:ext cx="1295400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Ассоциации</a:t>
            </a:r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4511676" y="2781300"/>
            <a:ext cx="2232025" cy="71913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Массовые </a:t>
            </a:r>
          </a:p>
          <a:p>
            <a:pPr algn="ctr" eaLnBrk="1" hangingPunct="1"/>
            <a:r>
              <a:rPr lang="ru-RU" altLang="ru-RU"/>
              <a:t>профессиональные </a:t>
            </a:r>
          </a:p>
          <a:p>
            <a:pPr algn="ctr" eaLnBrk="1" hangingPunct="1"/>
            <a:r>
              <a:rPr lang="ru-RU" altLang="ru-RU"/>
              <a:t>мероприятия</a:t>
            </a:r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6096001" y="1989138"/>
            <a:ext cx="2016125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Школа </a:t>
            </a:r>
          </a:p>
          <a:p>
            <a:pPr algn="ctr" eaLnBrk="1" hangingPunct="1"/>
            <a:r>
              <a:rPr lang="ru-RU" altLang="ru-RU"/>
              <a:t>молодого педагога</a:t>
            </a: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6888164" y="2781300"/>
            <a:ext cx="1728787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издательства</a:t>
            </a:r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8543926" y="1989138"/>
            <a:ext cx="2124075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ПЭОП</a:t>
            </a:r>
            <a:endParaRPr lang="ru-RU" altLang="ru-RU" dirty="0"/>
          </a:p>
        </p:txBody>
      </p:sp>
      <p:sp>
        <p:nvSpPr>
          <p:cNvPr id="7188" name="Line 25"/>
          <p:cNvSpPr>
            <a:spLocks noChangeShapeType="1"/>
          </p:cNvSpPr>
          <p:nvPr/>
        </p:nvSpPr>
        <p:spPr bwMode="auto">
          <a:xfrm flipH="1">
            <a:off x="2063750" y="1844676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>
            <a:off x="7175500" y="1844676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8"/>
          <p:cNvSpPr>
            <a:spLocks noChangeShapeType="1"/>
          </p:cNvSpPr>
          <p:nvPr/>
        </p:nvSpPr>
        <p:spPr bwMode="auto">
          <a:xfrm>
            <a:off x="9983788" y="1844676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Line 29"/>
          <p:cNvSpPr>
            <a:spLocks noChangeShapeType="1"/>
          </p:cNvSpPr>
          <p:nvPr/>
        </p:nvSpPr>
        <p:spPr bwMode="auto">
          <a:xfrm>
            <a:off x="3216275" y="1844676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5951538" y="1844676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32"/>
          <p:cNvSpPr>
            <a:spLocks noChangeShapeType="1"/>
          </p:cNvSpPr>
          <p:nvPr/>
        </p:nvSpPr>
        <p:spPr bwMode="auto">
          <a:xfrm flipH="1">
            <a:off x="8112125" y="1844676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Rectangle 33"/>
          <p:cNvSpPr>
            <a:spLocks noChangeArrowheads="1"/>
          </p:cNvSpPr>
          <p:nvPr/>
        </p:nvSpPr>
        <p:spPr bwMode="auto">
          <a:xfrm>
            <a:off x="4727575" y="1989138"/>
            <a:ext cx="1081088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ММО</a:t>
            </a:r>
          </a:p>
        </p:txBody>
      </p:sp>
      <p:sp>
        <p:nvSpPr>
          <p:cNvPr id="7195" name="Line 36"/>
          <p:cNvSpPr>
            <a:spLocks noChangeShapeType="1"/>
          </p:cNvSpPr>
          <p:nvPr/>
        </p:nvSpPr>
        <p:spPr bwMode="auto">
          <a:xfrm>
            <a:off x="3935414" y="3789363"/>
            <a:ext cx="597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Line 37"/>
          <p:cNvSpPr>
            <a:spLocks noChangeShapeType="1"/>
          </p:cNvSpPr>
          <p:nvPr/>
        </p:nvSpPr>
        <p:spPr bwMode="auto">
          <a:xfrm>
            <a:off x="9912350" y="2636839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3432176" y="4076701"/>
            <a:ext cx="15843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/>
              <a:t>МОП</a:t>
            </a:r>
          </a:p>
        </p:txBody>
      </p:sp>
      <p:sp>
        <p:nvSpPr>
          <p:cNvPr id="114727" name="Rectangle 39"/>
          <p:cNvSpPr>
            <a:spLocks noChangeArrowheads="1"/>
          </p:cNvSpPr>
          <p:nvPr/>
        </p:nvSpPr>
        <p:spPr bwMode="auto">
          <a:xfrm>
            <a:off x="4295776" y="4724401"/>
            <a:ext cx="15843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/>
              <a:t>МРЦ</a:t>
            </a:r>
          </a:p>
        </p:txBody>
      </p:sp>
      <p:sp>
        <p:nvSpPr>
          <p:cNvPr id="114730" name="Rectangle 42"/>
          <p:cNvSpPr>
            <a:spLocks noChangeArrowheads="1"/>
          </p:cNvSpPr>
          <p:nvPr/>
        </p:nvSpPr>
        <p:spPr bwMode="auto">
          <a:xfrm>
            <a:off x="5375276" y="4076701"/>
            <a:ext cx="15843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dirty="0"/>
              <a:t>лаборатории</a:t>
            </a:r>
          </a:p>
        </p:txBody>
      </p:sp>
      <p:sp>
        <p:nvSpPr>
          <p:cNvPr id="114731" name="Rectangle 43"/>
          <p:cNvSpPr>
            <a:spLocks noChangeArrowheads="1"/>
          </p:cNvSpPr>
          <p:nvPr/>
        </p:nvSpPr>
        <p:spPr bwMode="auto">
          <a:xfrm>
            <a:off x="7356476" y="4075114"/>
            <a:ext cx="15843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/>
              <a:t>Пилоты</a:t>
            </a:r>
          </a:p>
        </p:txBody>
      </p:sp>
      <p:sp>
        <p:nvSpPr>
          <p:cNvPr id="114732" name="Rectangle 44"/>
          <p:cNvSpPr>
            <a:spLocks noChangeArrowheads="1"/>
          </p:cNvSpPr>
          <p:nvPr/>
        </p:nvSpPr>
        <p:spPr bwMode="auto">
          <a:xfrm>
            <a:off x="9099550" y="4075114"/>
            <a:ext cx="1460500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dirty="0" err="1"/>
              <a:t>тьюторы</a:t>
            </a:r>
            <a:endParaRPr lang="ru-RU" altLang="ru-RU" dirty="0"/>
          </a:p>
        </p:txBody>
      </p:sp>
      <p:sp>
        <p:nvSpPr>
          <p:cNvPr id="7202" name="Line 45"/>
          <p:cNvSpPr>
            <a:spLocks noChangeShapeType="1"/>
          </p:cNvSpPr>
          <p:nvPr/>
        </p:nvSpPr>
        <p:spPr bwMode="auto">
          <a:xfrm>
            <a:off x="2063750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Rectangle 46"/>
          <p:cNvSpPr>
            <a:spLocks noChangeArrowheads="1"/>
          </p:cNvSpPr>
          <p:nvPr/>
        </p:nvSpPr>
        <p:spPr bwMode="auto">
          <a:xfrm>
            <a:off x="2208214" y="3573463"/>
            <a:ext cx="11525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т</a:t>
            </a:r>
            <a:r>
              <a:rPr lang="ru-RU" altLang="ru-RU" dirty="0">
                <a:solidFill>
                  <a:schemeClr val="bg1"/>
                </a:solidFill>
              </a:rPr>
              <a:t>ематическ</a:t>
            </a:r>
            <a:r>
              <a:rPr lang="ru-RU" altLang="ru-RU" dirty="0"/>
              <a:t>ие</a:t>
            </a:r>
          </a:p>
        </p:txBody>
      </p:sp>
      <p:sp>
        <p:nvSpPr>
          <p:cNvPr id="7204" name="Rectangle 47"/>
          <p:cNvSpPr>
            <a:spLocks noChangeArrowheads="1"/>
          </p:cNvSpPr>
          <p:nvPr/>
        </p:nvSpPr>
        <p:spPr bwMode="auto">
          <a:xfrm>
            <a:off x="2208214" y="4149725"/>
            <a:ext cx="11525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</a:t>
            </a:r>
            <a:r>
              <a:rPr lang="ru-RU" altLang="ru-RU" dirty="0">
                <a:solidFill>
                  <a:schemeClr val="bg1"/>
                </a:solidFill>
              </a:rPr>
              <a:t>роблемны</a:t>
            </a:r>
            <a:r>
              <a:rPr lang="ru-RU" altLang="ru-RU" dirty="0"/>
              <a:t>е</a:t>
            </a:r>
          </a:p>
        </p:txBody>
      </p:sp>
      <p:sp>
        <p:nvSpPr>
          <p:cNvPr id="7205" name="Rectangle 48"/>
          <p:cNvSpPr>
            <a:spLocks noChangeArrowheads="1"/>
          </p:cNvSpPr>
          <p:nvPr/>
        </p:nvSpPr>
        <p:spPr bwMode="auto">
          <a:xfrm>
            <a:off x="2208214" y="4437063"/>
            <a:ext cx="11525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проектные</a:t>
            </a:r>
          </a:p>
        </p:txBody>
      </p:sp>
      <p:sp>
        <p:nvSpPr>
          <p:cNvPr id="7206" name="Rectangle 50"/>
          <p:cNvSpPr>
            <a:spLocks noChangeArrowheads="1"/>
          </p:cNvSpPr>
          <p:nvPr/>
        </p:nvSpPr>
        <p:spPr bwMode="auto">
          <a:xfrm>
            <a:off x="2208214" y="3860800"/>
            <a:ext cx="11525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модульные</a:t>
            </a:r>
          </a:p>
        </p:txBody>
      </p:sp>
      <p:sp>
        <p:nvSpPr>
          <p:cNvPr id="7207" name="Line 52"/>
          <p:cNvSpPr>
            <a:spLocks noChangeShapeType="1"/>
          </p:cNvSpPr>
          <p:nvPr/>
        </p:nvSpPr>
        <p:spPr bwMode="auto">
          <a:xfrm>
            <a:off x="2063750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8" name="Line 53"/>
          <p:cNvSpPr>
            <a:spLocks noChangeShapeType="1"/>
          </p:cNvSpPr>
          <p:nvPr/>
        </p:nvSpPr>
        <p:spPr bwMode="auto">
          <a:xfrm>
            <a:off x="3935413" y="37893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Line 54"/>
          <p:cNvSpPr>
            <a:spLocks noChangeShapeType="1"/>
          </p:cNvSpPr>
          <p:nvPr/>
        </p:nvSpPr>
        <p:spPr bwMode="auto">
          <a:xfrm>
            <a:off x="6096000" y="37893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0" name="Line 57"/>
          <p:cNvSpPr>
            <a:spLocks noChangeShapeType="1"/>
          </p:cNvSpPr>
          <p:nvPr/>
        </p:nvSpPr>
        <p:spPr bwMode="auto">
          <a:xfrm>
            <a:off x="8040688" y="37893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1" name="Line 58"/>
          <p:cNvSpPr>
            <a:spLocks noChangeShapeType="1"/>
          </p:cNvSpPr>
          <p:nvPr/>
        </p:nvSpPr>
        <p:spPr bwMode="auto">
          <a:xfrm>
            <a:off x="9912350" y="37893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2" name="Line 59"/>
          <p:cNvSpPr>
            <a:spLocks noChangeShapeType="1"/>
          </p:cNvSpPr>
          <p:nvPr/>
        </p:nvSpPr>
        <p:spPr bwMode="auto">
          <a:xfrm>
            <a:off x="5159375" y="3789364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3" name="Line 63"/>
          <p:cNvSpPr>
            <a:spLocks noChangeShapeType="1"/>
          </p:cNvSpPr>
          <p:nvPr/>
        </p:nvSpPr>
        <p:spPr bwMode="auto">
          <a:xfrm>
            <a:off x="2063750" y="36449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4" name="Line 64"/>
          <p:cNvSpPr>
            <a:spLocks noChangeShapeType="1"/>
          </p:cNvSpPr>
          <p:nvPr/>
        </p:nvSpPr>
        <p:spPr bwMode="auto">
          <a:xfrm>
            <a:off x="2063751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5" name="Line 65"/>
          <p:cNvSpPr>
            <a:spLocks noChangeShapeType="1"/>
          </p:cNvSpPr>
          <p:nvPr/>
        </p:nvSpPr>
        <p:spPr bwMode="auto">
          <a:xfrm>
            <a:off x="2063751" y="42211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6" name="Line 66"/>
          <p:cNvSpPr>
            <a:spLocks noChangeShapeType="1"/>
          </p:cNvSpPr>
          <p:nvPr/>
        </p:nvSpPr>
        <p:spPr bwMode="auto">
          <a:xfrm>
            <a:off x="2063751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7" name="Line 68"/>
          <p:cNvSpPr>
            <a:spLocks noChangeShapeType="1"/>
          </p:cNvSpPr>
          <p:nvPr/>
        </p:nvSpPr>
        <p:spPr bwMode="auto">
          <a:xfrm flipH="1">
            <a:off x="1703388" y="260350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8" name="Line 69"/>
          <p:cNvSpPr>
            <a:spLocks noChangeShapeType="1"/>
          </p:cNvSpPr>
          <p:nvPr/>
        </p:nvSpPr>
        <p:spPr bwMode="auto">
          <a:xfrm>
            <a:off x="7032626" y="260350"/>
            <a:ext cx="363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9" name="Line 70"/>
          <p:cNvSpPr>
            <a:spLocks noChangeShapeType="1"/>
          </p:cNvSpPr>
          <p:nvPr/>
        </p:nvSpPr>
        <p:spPr bwMode="auto">
          <a:xfrm>
            <a:off x="1703388" y="260350"/>
            <a:ext cx="0" cy="547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0" name="Line 71"/>
          <p:cNvSpPr>
            <a:spLocks noChangeShapeType="1"/>
          </p:cNvSpPr>
          <p:nvPr/>
        </p:nvSpPr>
        <p:spPr bwMode="auto">
          <a:xfrm>
            <a:off x="10668000" y="188914"/>
            <a:ext cx="0" cy="554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1" name="Rectangle 73"/>
          <p:cNvSpPr>
            <a:spLocks noChangeArrowheads="1"/>
          </p:cNvSpPr>
          <p:nvPr/>
        </p:nvSpPr>
        <p:spPr bwMode="auto">
          <a:xfrm>
            <a:off x="4295775" y="5516564"/>
            <a:ext cx="42481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</a:rPr>
              <a:t>Образовательные организации</a:t>
            </a:r>
          </a:p>
        </p:txBody>
      </p:sp>
      <p:sp>
        <p:nvSpPr>
          <p:cNvPr id="7222" name="Line 74"/>
          <p:cNvSpPr>
            <a:spLocks noChangeShapeType="1"/>
          </p:cNvSpPr>
          <p:nvPr/>
        </p:nvSpPr>
        <p:spPr bwMode="auto">
          <a:xfrm>
            <a:off x="1703389" y="5734050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3" name="Line 75"/>
          <p:cNvSpPr>
            <a:spLocks noChangeShapeType="1"/>
          </p:cNvSpPr>
          <p:nvPr/>
        </p:nvSpPr>
        <p:spPr bwMode="auto">
          <a:xfrm flipH="1">
            <a:off x="8543926" y="5734050"/>
            <a:ext cx="212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4" name="Line 76"/>
          <p:cNvSpPr>
            <a:spLocks noChangeShapeType="1"/>
          </p:cNvSpPr>
          <p:nvPr/>
        </p:nvSpPr>
        <p:spPr bwMode="auto">
          <a:xfrm flipV="1">
            <a:off x="3359150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5" name="Line 78"/>
          <p:cNvSpPr>
            <a:spLocks noChangeShapeType="1"/>
          </p:cNvSpPr>
          <p:nvPr/>
        </p:nvSpPr>
        <p:spPr bwMode="auto">
          <a:xfrm flipV="1">
            <a:off x="6096000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6" name="Line 81"/>
          <p:cNvSpPr>
            <a:spLocks noChangeShapeType="1"/>
          </p:cNvSpPr>
          <p:nvPr/>
        </p:nvSpPr>
        <p:spPr bwMode="auto">
          <a:xfrm flipV="1">
            <a:off x="9120188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7" name="Rectangle 83"/>
          <p:cNvSpPr>
            <a:spLocks noChangeArrowheads="1"/>
          </p:cNvSpPr>
          <p:nvPr/>
        </p:nvSpPr>
        <p:spPr bwMode="auto">
          <a:xfrm>
            <a:off x="8688388" y="2781300"/>
            <a:ext cx="1008062" cy="6477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партнеры</a:t>
            </a:r>
          </a:p>
        </p:txBody>
      </p:sp>
      <p:sp>
        <p:nvSpPr>
          <p:cNvPr id="7228" name="Line 84"/>
          <p:cNvSpPr>
            <a:spLocks noChangeShapeType="1"/>
          </p:cNvSpPr>
          <p:nvPr/>
        </p:nvSpPr>
        <p:spPr bwMode="auto">
          <a:xfrm>
            <a:off x="8328026" y="1844676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" name="Line 85"/>
          <p:cNvSpPr>
            <a:spLocks noChangeShapeType="1"/>
          </p:cNvSpPr>
          <p:nvPr/>
        </p:nvSpPr>
        <p:spPr bwMode="auto">
          <a:xfrm>
            <a:off x="1703389" y="573405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0" name="Line 86"/>
          <p:cNvSpPr>
            <a:spLocks noChangeShapeType="1"/>
          </p:cNvSpPr>
          <p:nvPr/>
        </p:nvSpPr>
        <p:spPr bwMode="auto">
          <a:xfrm flipH="1">
            <a:off x="8616950" y="5734050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165976" y="3787776"/>
            <a:ext cx="9525" cy="93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6527801" y="4748214"/>
            <a:ext cx="1584325" cy="504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dirty="0"/>
              <a:t>Сеть</a:t>
            </a:r>
          </a:p>
        </p:txBody>
      </p:sp>
      <p:cxnSp>
        <p:nvCxnSpPr>
          <p:cNvPr id="4" name="Прямая соединительная линия 3"/>
          <p:cNvCxnSpPr>
            <a:stCxn id="7224" idx="1"/>
          </p:cNvCxnSpPr>
          <p:nvPr/>
        </p:nvCxnSpPr>
        <p:spPr>
          <a:xfrm>
            <a:off x="3359151" y="836613"/>
            <a:ext cx="57610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561245"/>
              </p:ext>
            </p:extLst>
          </p:nvPr>
        </p:nvGraphicFramePr>
        <p:xfrm>
          <a:off x="394505" y="252118"/>
          <a:ext cx="5325745" cy="297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Диаграмма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93" y="3533262"/>
            <a:ext cx="5270621" cy="31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0539224"/>
              </p:ext>
            </p:extLst>
          </p:nvPr>
        </p:nvGraphicFramePr>
        <p:xfrm>
          <a:off x="5936567" y="156959"/>
          <a:ext cx="5967828" cy="469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03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36989"/>
              </p:ext>
            </p:extLst>
          </p:nvPr>
        </p:nvGraphicFramePr>
        <p:xfrm>
          <a:off x="590550" y="228600"/>
          <a:ext cx="55054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28600"/>
                        <a:ext cx="5505450" cy="320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2304"/>
              </p:ext>
            </p:extLst>
          </p:nvPr>
        </p:nvGraphicFramePr>
        <p:xfrm>
          <a:off x="217365" y="3667125"/>
          <a:ext cx="7235825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Диаграмма" r:id="rId7" imgW="7219868" imgH="3210015" progId="Excel.Chart.8">
                  <p:embed/>
                </p:oleObj>
              </mc:Choice>
              <mc:Fallback>
                <p:oleObj name="Диаграмма" r:id="rId7" imgW="7219868" imgH="321001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65" y="3667125"/>
                        <a:ext cx="7235825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621144"/>
              </p:ext>
            </p:extLst>
          </p:nvPr>
        </p:nvGraphicFramePr>
        <p:xfrm>
          <a:off x="6928706" y="228600"/>
          <a:ext cx="4902224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Диаграмма" r:id="rId10" imgW="5456393" imgH="3206774" progId="Excel.Chart.8">
                  <p:embed/>
                </p:oleObj>
              </mc:Choice>
              <mc:Fallback>
                <p:oleObj name="Диаграмма" r:id="rId10" imgW="5456393" imgH="3206774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706" y="228600"/>
                        <a:ext cx="4902224" cy="320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Научная литература 16 х 9</vt:lpstr>
      <vt:lpstr>Диаграмма</vt:lpstr>
      <vt:lpstr>Опыт муниципальной методической службы города Иванова  по сопровождению деятельности классных руководителей. </vt:lpstr>
      <vt:lpstr>Презентация PowerPoint</vt:lpstr>
      <vt:lpstr>Направления методического сопровождения и поддержки</vt:lpstr>
      <vt:lpstr>Информационно – методическое направление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Межрегиональная научно-практическая конференция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2017-04-19T19:18:24Z</dcterms:created>
  <dcterms:modified xsi:type="dcterms:W3CDTF">2017-04-27T12:58:00Z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