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67" r:id="rId8"/>
    <p:sldId id="264" r:id="rId9"/>
    <p:sldId id="263" r:id="rId10"/>
    <p:sldId id="268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106" d="100"/>
          <a:sy n="106" d="100"/>
        </p:scale>
        <p:origin x="9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0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0237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77131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1397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394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00791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20200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33782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5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17795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39173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fld id="{35FC9FC2-6B5F-4A8D-845A-189D98F9C014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cs typeface="+mn-cs"/>
              </a:defRPr>
            </a:lvl1pPr>
          </a:lstStyle>
          <a:p>
            <a:fld id="{344083B9-F4A6-4356-BEE1-35007064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91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portal44.ru/sites/RSMO-test/DocLib103/%D0%94%D0%BE%D0%BC%D0%B0%D1%88%D0%BD%D1%8F%D1%8F.aspx" TargetMode="External"/><Relationship Id="rId13" Type="http://schemas.openxmlformats.org/officeDocument/2006/relationships/hyperlink" Target="http://www.eduportal44.ru/sites/RSMO-test/_layouts/15/start.aspx#/DocLib78/%D0%93%D0%B5%D0%BE%D0%B3%D1%80%D0%B0%D1%84%D0%B8%D1%8F__19.03_15.aspx" TargetMode="External"/><Relationship Id="rId18" Type="http://schemas.openxmlformats.org/officeDocument/2006/relationships/hyperlink" Target="http://www.eduportal44.ru/sites/RSMO-test/_layouts/15/start.aspx#/DocLib118/%D0%94%D0%BE%D0%BC%D0%B0%D1%88%D0%BD%D1%8F%D1%8F.aspx" TargetMode="External"/><Relationship Id="rId26" Type="http://schemas.openxmlformats.org/officeDocument/2006/relationships/hyperlink" Target="http://www.eduportal44.ru/koiro/RSMO/DocLib85/Forms/AllItems.aspx?RootFolder=/koiro/RSMO/DocLib85/%D0%94%D0%9C%D0%9E%20_01.11.11%20%D0%A1%D1%8A%D0%B5%D0%B7%D0%B4%20%D1%83%D1%87%D0%B8%D1%82%D0%B5%D0%BB%D0%B5%D0%B9%20%D0%B3%D0%B5%D0%BE%D0%B3%D1%80%D0%B0%D1%84%D0%B8%D0%B8&amp;FolderCTID=0x0120002AE2C24633832944B658C601E9223CFD&amp;View=%7b0A28B977-73C9-4EB5-A8A4-8553308A3A34%7d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eduportal44.ru/sites/RSMO-test/DocLib78/%D0%93%D0%B5%D0%BE%D0%B3%D1%80%D0%B0%D1%84%D0%B8%D1%8F_28.04.15.aspx" TargetMode="External"/><Relationship Id="rId7" Type="http://schemas.openxmlformats.org/officeDocument/2006/relationships/hyperlink" Target="http://www.eduportal44.ru/sites/RSMO-test/DocLib78/%D0%93%D0%B5%D0%BE%D0%B3%D1%80%D0%B0%D1%84%D0%B8%D1%8F%20%D0%BC%D0%B0%D0%B9%202014.aspx" TargetMode="External"/><Relationship Id="rId12" Type="http://schemas.openxmlformats.org/officeDocument/2006/relationships/hyperlink" Target="http://www.eduportal44.ru/sites/RSMO-test/DocLib166/%D0%94%D0%BE%D0%BC%D0%B0%D1%88%D0%BD%D1%8F%D1%8F.aspx" TargetMode="External"/><Relationship Id="rId17" Type="http://schemas.openxmlformats.org/officeDocument/2006/relationships/hyperlink" Target="http://www.eduportal44.ru/sites/RSMO-test/DocLib168/%D0%94%D0%BE%D0%BC%D0%B0%D1%88%D0%BD%D1%8F%D1%8F.aspx" TargetMode="External"/><Relationship Id="rId25" Type="http://schemas.openxmlformats.org/officeDocument/2006/relationships/hyperlink" Target="http://www.eduportal44.ru/sites/RSMO-test/II/%D0%94%D0%BE%D0%BC%D0%B0%D1%88%D0%BD%D1%8F%D1%8F.aspx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www.eduportal44.ru/sites/RSMO-test/2016/%D0%94%D0%BE%D0%BC%D0%B0%D1%88%D0%BD%D1%8F%D1%8F.aspx" TargetMode="External"/><Relationship Id="rId20" Type="http://schemas.openxmlformats.org/officeDocument/2006/relationships/hyperlink" Target="http://www.eduportal44.ru/koiro/RSMO/DocLib167/Forms/AllItems.aspx" TargetMode="External"/><Relationship Id="rId29" Type="http://schemas.openxmlformats.org/officeDocument/2006/relationships/hyperlink" Target="http://www.eduportal44.ru/koiro/RSMO/DocLib85/Forms/AllItems.aspx?RootFolder=/koiro/RSMO/DocLib85/%D0%9D%D0%B5%D0%B2%D0%B5%D0%BB%D1%8C%D1%81%D0%BA%D0%BE%D0%B9_%D0%93%D0%98&amp;FolderCTID=0x0120002AE2C24633832944B658C601E9223CFD&amp;View=%7b0A28B977-73C9-4EB5-A8A4-8553308A3A34%7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portal44.ru/sites/RSMO-test/_layouts/15/start.aspx#/DocLib174/%D0%94%D0%BE%D0%BC%D0%B0%D1%88%D0%BD%D1%8F%D1%8F.aspx" TargetMode="External"/><Relationship Id="rId11" Type="http://schemas.openxmlformats.org/officeDocument/2006/relationships/hyperlink" Target="http://www.eduportal44.ru/koiro/RSMO/DocLib85/Forms/AllItems.aspx?RootFolder=/koiro/RSMO/DocLib85/%D0%94%D0%9C%D0%9E_14.03.12%20%D0%A4%D0%93%D0%9E%D0%A1%20%D0%BA%D0%B0%D0%BA%20%D1%81%D0%B8%D1%81%D1%82%D0%B5%D0%BC%D0%B0%20%D1%82%D1%80%D0%B5%D0%B1%D0%BE%D0%B2%D0%B0%D0%BD%D0%B8%D0%B9&amp;FolderCTID=0x0120002AE2C24633832944B658C601E9223CFD&amp;View=%7b0A28B977-73C9-4EB5-A8A4-8553308A3A34%7d" TargetMode="External"/><Relationship Id="rId24" Type="http://schemas.openxmlformats.org/officeDocument/2006/relationships/hyperlink" Target="http://www.eduportal44.ru/sites/RSMO-test/_layouts/15/start.aspx#/DocLib82/%D0%94%D0%BE%D0%BC%D0%B0%D1%88%D0%BD%D1%8F%D1%8F.aspx" TargetMode="External"/><Relationship Id="rId5" Type="http://schemas.openxmlformats.org/officeDocument/2006/relationships/hyperlink" Target="http://www.eduportal44.ru/sites/RSMO-test/_layouts/15/start.aspx#/20162/%D0%94%D0%BE%D0%BC%D0%B0%D1%88%D0%BD%D1%8F%D1%8F.aspx" TargetMode="External"/><Relationship Id="rId15" Type="http://schemas.openxmlformats.org/officeDocument/2006/relationships/hyperlink" Target="http://www.eduportal44.ru/koiro/RSMO/DocLib105/Forms/AllItems.aspx" TargetMode="External"/><Relationship Id="rId23" Type="http://schemas.openxmlformats.org/officeDocument/2006/relationships/hyperlink" Target="http://www.eduportal44.ru/sites/RSMO-test/DocLib82/%D0%98%D1%81%D0%BF%D0%BE%D0%BB%D1%8C%D0%B7%D0%BE%D0%B2%D0%B0%D0%BD%D0%B8%D0%B5%20%D0%B8%D0%BD%D1%84%D0%BE%D1%80%D0%BC%D0%B0%D1%86%D0%B8%D0%BE%D0%BD%D0%BD%D0%BE%D0%B9%20%D0%BE%D0%B1%D1%80%D0%B0%D0%B7%D0%BE%D0%B2%D0%B0%D1%82%D0%B5%D0%BB%D1%8C%D0%BD%D0%BE%D0%B9%20%D1%81%D1%80%D0%B5%D0%B4%D1%8B%20%D0%B2%20%D0%BF%D1%80%D0%B0%D0%BA%D1%82%D0%B8%D0%BA%D0%B5%20%D1%80%D0%B0%D0%B1%D0%BE%D1%82%D1%8B%20%D1%83%D1%87%D0%B8%D1%82%D0%B5%D0%BB%D1%8F%20%D0%B3%D0%B5%D0%BE%D0%B3%D1%80%D0%B0%D1%84%D0%B8%D0%B8.aspx" TargetMode="External"/><Relationship Id="rId28" Type="http://schemas.openxmlformats.org/officeDocument/2006/relationships/hyperlink" Target="http://www.eduportal44.ru/sites/RSMO-test/DocLib107/%D0%94%D0%BE%D0%BC%D0%B0%D1%88%D0%BD%D1%8F%D1%8F.aspx" TargetMode="External"/><Relationship Id="rId10" Type="http://schemas.openxmlformats.org/officeDocument/2006/relationships/hyperlink" Target="http://www.eduportal44.ru/koiro/RSMO/DocLib85/Forms/AllItems.aspx?RootFolder=/koiro/RSMO/DocLib85/%D0%94%D0%9C%D0%9E_3.12.2013%20%D0%9F%D1%80%D0%B5%D0%B5%D0%BC%D1%81%D1%82%D0%B2%D0%B5%D0%BD%D0%BD%D0%BE%D1%81%D1%82%D1%8C%20%D0%9D%D0%A8%20%D0%B8%20%D0%9E%D0%A8&amp;FolderCTID=0x0120002AE2C24633832944B658C601E9223CFD&amp;View=%7b0A28B977-73C9-4EB5-A8A4-8553308A3A34%7d" TargetMode="External"/><Relationship Id="rId19" Type="http://schemas.openxmlformats.org/officeDocument/2006/relationships/hyperlink" Target="http://www.eduportal44.ru/koiro/RSMO/DocLib85/Forms/AllItems.aspx?RootFolder=/koiro/RSMO/DocLib85/%D0%94%D0%9C%D0%9E_24.04.14%20%D0%9F%D0%BE%D0%B4%D0%B3%D0%BE%D1%82%D0%BE%D0%B2%D0%BA%D0%B0%20%D0%BA%20%D0%93%D0%98%D0%90&amp;FolderCTID=0x0120002AE2C24633832944B658C601E9223CFD&amp;View=%7b0A28B977-73C9-4EB5-A8A4-8553308A3A34%7d" TargetMode="External"/><Relationship Id="rId31" Type="http://schemas.openxmlformats.org/officeDocument/2006/relationships/hyperlink" Target="http://www.eduportal44.ru/koiro/RSMO/DocLib85/Forms/AllItems.aspx?RootFolder=/koiro/RSMO/DocLib85/%D0%94%D0%9C%D0%9E%2007.02.2011%20%D0%A2%D0%B2%D0%BE%D1%80%D1%87%D0%B5%D1%81%D0%BA%D0%B0%D1%8F%20%D0%B4%D0%B5%D1%8F%D1%82%D0%B5%D0%BB%D1%8C%D0%BD%D0%BE%D1%81%D1%82%D1%8C%20%D1%83%D1%87%D0%B0%D1%89%D0%B8%D1%85%D1%81%D1%8F&amp;FolderCTID=0x0120002AE2C24633832944B658C601E9223CFD&amp;View=%7b0A28B977-73C9-4EB5-A8A4-8553308A3A34%7d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eduportal44.ru/koiro/RSMO/DocLib85/Forms/AllItems.aspx?RootFolder=/koiro/RSMO/DocLib85/%D0%94%D0%9C%D0%9E_26.09.13%20%D0%9E%D1%86%D0%B5%D0%BD%D0%BA%D0%B0%20%D1%80%D0%B5%D0%B7%D1%83%D0%BB%D1%8C%D1%82%D0%B0%D1%82%D0%BE%D0%B2%20%D0%BE%D1%81%D0%B2%D0%BE%D0%B5%D0%BD%D0%B8%D1%8F%20%D0%9E%D0%9F&amp;FolderCTID=0x0120002AE2C24633832944B658C601E9223CFD&amp;View=%7b0A28B977-73C9-4EB5-A8A4-8553308A3A34%7d" TargetMode="External"/><Relationship Id="rId14" Type="http://schemas.openxmlformats.org/officeDocument/2006/relationships/hyperlink" Target="http://www.eduportal44.ru/koiro/RSMO/DocLib85/Forms/AllItems.aspx?RootFolder=/koiro/RSMO/DocLib85/%D0%94%D0%9C%D0%9E%206.10.2011%20%D0%A4%D0%BE%D1%80%D0%BC%D0%B8%D1%80%D0%BE%D0%B2%D0%B0%D0%BD%D0%B8%D0%B5%20%D0%BF%D0%BE%D0%BD%D1%8F%D1%82%D0%B8%D0%B9%20%D0%B8%20%D0%BF%D1%80%D0%B5%D0%B4%D1%81%D1%82%D0%B0%D0%B2%D0%BB%D0%B5%D0%BD%D0%B8%D0%B9%20%D0%B2%20%D0%B3%D0%B5%D0%BE%D0%B3%D1%80%D0%B0%D1%84%D0%B8%D0%B8&amp;FolderCTID=0x0120002AE2C24633832944B658C601E9223CFD&amp;View=%7b0A28B977-73C9-4EB5-A8A4-8553308A3A34%7d" TargetMode="External"/><Relationship Id="rId22" Type="http://schemas.openxmlformats.org/officeDocument/2006/relationships/hyperlink" Target="http://www.eduportal44.ru/sites/RSMO-test/_layouts/15/start.aspx#/DocLib112/%D0%94%D0%BE%D0%BC%D0%B0%D1%88%D0%BD%D1%8F%D1%8F.aspx" TargetMode="External"/><Relationship Id="rId27" Type="http://schemas.openxmlformats.org/officeDocument/2006/relationships/hyperlink" Target="http://www.eduportal44.ru/sites/RSMO-test/_layouts/15/start.aspx#/DocLib158/%D0%94%D0%BE%D0%BC%D0%B0%D1%88%D0%BD%D1%8F%D1%8F.aspx" TargetMode="External"/><Relationship Id="rId30" Type="http://schemas.openxmlformats.org/officeDocument/2006/relationships/hyperlink" Target="http://www.eduportal44.ru/koiro/RSMO/DocLib85/Forms/AllItems.aspx?RootFolder=/koiro/RSMO/DocLib85/%D0%94%D0%9C%D0%9E_24.10.12%20%D0%92%D0%BD%D0%B5%D0%BA%D0%BB%D0%B0%D1%81%D1%81%D0%BD%D0%B0%D1%8F%20%D1%80%D0%B0%D0%B1%D0%BE%D1%82%D0%B0%20%D0%BF%D0%BE%20%D0%B3%D0%B5%D0%BE%D0%B3%D1%80%D0%B0%D1%84%D0%B8%D0%B8&amp;FolderCTID=0x0120002AE2C24633832944B658C601E9223CFD&amp;View=%7b0A28B977-73C9-4EB5-A8A4-8553308A3A34%7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816352"/>
            <a:ext cx="10363200" cy="1243584"/>
          </a:xfrm>
        </p:spPr>
        <p:txBody>
          <a:bodyPr/>
          <a:lstStyle/>
          <a:p>
            <a:r>
              <a:rPr lang="ru-RU" sz="2800" b="1" dirty="0"/>
              <a:t>Роль сетевого сообщества учителей географии Костромской области в модернизации содержания и технологий формирования предметных, метапредметных и личностных результатов </a:t>
            </a:r>
            <a:r>
              <a:rPr lang="ru-RU" sz="2800" b="1" dirty="0" smtClean="0"/>
              <a:t>обучения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 smtClean="0"/>
              <a:t>Из </a:t>
            </a:r>
            <a:r>
              <a:rPr lang="ru-RU" sz="2800" b="1" dirty="0"/>
              <a:t>опыта </a:t>
            </a:r>
            <a:r>
              <a:rPr lang="ru-RU" sz="2800" b="1" dirty="0" smtClean="0"/>
              <a:t>работы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757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570" y="382929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Актуальные направления деятельности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ДМО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528" y="1373804"/>
            <a:ext cx="5754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- </a:t>
            </a:r>
            <a:r>
              <a:rPr lang="ru-RU" sz="1200" b="1" i="1" dirty="0"/>
              <a:t>Федеральный государственный образовательный стандарт</a:t>
            </a:r>
            <a:r>
              <a:rPr lang="ru-RU" sz="1200" i="1" dirty="0"/>
              <a:t>:</a:t>
            </a:r>
            <a:endParaRPr lang="ru-RU" sz="1200" dirty="0"/>
          </a:p>
          <a:p>
            <a:pPr lvl="0"/>
            <a:r>
              <a:rPr lang="ru-RU" sz="1200" u="sng" dirty="0">
                <a:hlinkClick r:id="rId5"/>
              </a:rPr>
              <a:t>Модернизация технологий и содержания обучения по географии с учетом требований ФГОС и Концепции развития географического образования в России</a:t>
            </a:r>
            <a:r>
              <a:rPr lang="ru-RU" sz="1200" dirty="0"/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(2016г.)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200" u="sng" dirty="0">
                <a:hlinkClick r:id="rId6"/>
              </a:rPr>
              <a:t>Оценка сформированности метапредметных учебных действий при работе над проектами на уроках географии (2016г.)</a:t>
            </a:r>
            <a:r>
              <a:rPr lang="ru-RU" sz="1200" b="1" dirty="0"/>
              <a:t> </a:t>
            </a:r>
            <a:endParaRPr lang="ru-RU" sz="1200" dirty="0"/>
          </a:p>
          <a:p>
            <a:pPr lvl="0"/>
            <a:r>
              <a:rPr lang="ru-RU" sz="1200" u="sng" dirty="0">
                <a:hlinkClick r:id="rId7"/>
              </a:rPr>
              <a:t>Современные УМК по географии (2014г.)</a:t>
            </a:r>
            <a:endParaRPr lang="ru-RU" sz="1200" dirty="0"/>
          </a:p>
          <a:p>
            <a:pPr lvl="0"/>
            <a:r>
              <a:rPr lang="ru-RU" sz="1200" u="sng" dirty="0">
                <a:hlinkClick r:id="rId8"/>
              </a:rPr>
              <a:t>Единая комплексная диагностическая работа (из опыта работы) (2014г.)</a:t>
            </a:r>
            <a:endParaRPr lang="ru-RU" sz="1200" dirty="0"/>
          </a:p>
          <a:p>
            <a:pPr lvl="0"/>
            <a:r>
              <a:rPr lang="ru-RU" sz="1200" u="sng" dirty="0">
                <a:hlinkClick r:id="rId9"/>
              </a:rPr>
              <a:t>Оценка результатов освоения образовательной программы (2014г.)</a:t>
            </a:r>
            <a:endParaRPr lang="ru-RU" sz="1200" dirty="0"/>
          </a:p>
          <a:p>
            <a:pPr lvl="0"/>
            <a:r>
              <a:rPr lang="ru-RU" sz="1200" u="sng" dirty="0">
                <a:hlinkClick r:id="rId10"/>
              </a:rPr>
              <a:t>Преемственность начального и основного  образования в условиях ФГОС (2013г.)</a:t>
            </a:r>
            <a:endParaRPr lang="ru-RU" sz="1200" dirty="0"/>
          </a:p>
          <a:p>
            <a:pPr lvl="0"/>
            <a:r>
              <a:rPr lang="ru-RU" sz="1200" u="sng" dirty="0">
                <a:hlinkClick r:id="rId11"/>
              </a:rPr>
              <a:t>ФГОС как система требований (2012г</a:t>
            </a:r>
            <a:r>
              <a:rPr lang="ru-RU" sz="1200" u="sng" dirty="0" smtClean="0">
                <a:hlinkClick r:id="rId11"/>
              </a:rPr>
              <a:t>.)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80" y="1373804"/>
            <a:ext cx="53416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- </a:t>
            </a:r>
            <a:r>
              <a:rPr lang="ru-RU" sz="1200" b="1" i="1" dirty="0"/>
              <a:t>Технологии </a:t>
            </a:r>
            <a:r>
              <a:rPr lang="ru-RU" sz="1200" b="1" i="1" dirty="0" smtClean="0"/>
              <a:t>обучения </a:t>
            </a:r>
            <a:r>
              <a:rPr lang="ru-RU" sz="1200" b="1" i="1" dirty="0"/>
              <a:t>географии:</a:t>
            </a:r>
            <a:endParaRPr lang="ru-RU" sz="1200" dirty="0"/>
          </a:p>
          <a:p>
            <a:pPr lvl="0"/>
            <a:r>
              <a:rPr lang="ru-RU" sz="1200" u="sng" dirty="0">
                <a:hlinkClick r:id="rId12"/>
              </a:rPr>
              <a:t>Формирование регулятивных и коммуникативных учебных действий на уроках географии (из опыта работы) (2016г.)</a:t>
            </a:r>
            <a:endParaRPr lang="ru-RU" sz="1200" dirty="0"/>
          </a:p>
          <a:p>
            <a:pPr lvl="0"/>
            <a:r>
              <a:rPr lang="ru-RU" sz="1200" u="sng" dirty="0">
                <a:hlinkClick r:id="rId13"/>
              </a:rPr>
              <a:t>Технологии обучения географии в условиях введения ФГОС (2015г.)</a:t>
            </a:r>
            <a:endParaRPr lang="ru-RU" sz="1200" dirty="0"/>
          </a:p>
          <a:p>
            <a:pPr lvl="0"/>
            <a:r>
              <a:rPr lang="ru-RU" sz="1200" u="sng" dirty="0">
                <a:hlinkClick r:id="rId9"/>
              </a:rPr>
              <a:t>Формирование универсальных учебных действий на уроках географии</a:t>
            </a:r>
            <a:r>
              <a:rPr lang="ru-RU" sz="1200" dirty="0"/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(2013г.)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200" u="sng" dirty="0">
                <a:hlinkClick r:id="rId14"/>
              </a:rPr>
              <a:t>Формирование понятий и представлений на уроках географии (2011г.)</a:t>
            </a:r>
            <a:endParaRPr lang="ru-RU" sz="1200" dirty="0"/>
          </a:p>
          <a:p>
            <a:r>
              <a:rPr lang="ru-RU" sz="1200" u="sng" dirty="0">
                <a:hlinkClick r:id="rId15"/>
              </a:rPr>
              <a:t>Использование ИКТ на уроках географии</a:t>
            </a:r>
            <a:r>
              <a:rPr lang="ru-RU" sz="1200" dirty="0"/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(2010г.)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3680" y="3243888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- Организация итоговой аттестации в форме ГИА:</a:t>
            </a:r>
            <a:endParaRPr lang="ru-RU" sz="1200" dirty="0"/>
          </a:p>
          <a:p>
            <a:pPr lvl="0"/>
            <a:r>
              <a:rPr lang="ru-RU" sz="1200" u="sng" dirty="0">
                <a:hlinkClick r:id="rId16"/>
              </a:rPr>
              <a:t>Итоговая аттестация в форме ОГЭ и ЕГЭ в 2016г. (2016г.)</a:t>
            </a:r>
            <a:endParaRPr lang="ru-RU" sz="1200" dirty="0"/>
          </a:p>
          <a:p>
            <a:pPr lvl="0"/>
            <a:r>
              <a:rPr lang="ru-RU" sz="1200" u="sng" dirty="0">
                <a:hlinkClick r:id="rId17"/>
              </a:rPr>
              <a:t>Организация подготовки учащихся к ГИА (ОГЭ/ЕГЭ) по географии (2016г.)</a:t>
            </a:r>
            <a:endParaRPr lang="ru-RU" sz="1200" dirty="0"/>
          </a:p>
          <a:p>
            <a:pPr lvl="0"/>
            <a:r>
              <a:rPr lang="ru-RU" sz="1200" u="sng" dirty="0">
                <a:hlinkClick r:id="rId18"/>
              </a:rPr>
              <a:t>Подготовка учащихся к государственной итоговой аттестации по географии в форме ОГЭ и ЕГЭ в 2015г.</a:t>
            </a:r>
            <a:endParaRPr lang="ru-RU" sz="1200" dirty="0"/>
          </a:p>
          <a:p>
            <a:pPr lvl="0"/>
            <a:r>
              <a:rPr lang="ru-RU" sz="1200" u="sng" dirty="0">
                <a:hlinkClick r:id="rId19"/>
              </a:rPr>
              <a:t>Подготовка учащихся к ГИА (2014г.)</a:t>
            </a:r>
            <a:endParaRPr lang="ru-RU" sz="1200" dirty="0"/>
          </a:p>
          <a:p>
            <a:pPr lvl="0"/>
            <a:r>
              <a:rPr lang="ru-RU" sz="1200" u="sng" dirty="0">
                <a:hlinkClick r:id="rId20"/>
              </a:rPr>
              <a:t>Подготовка учащихся к ГИА (2012г</a:t>
            </a:r>
            <a:r>
              <a:rPr lang="ru-RU" sz="1200" u="sng" dirty="0" smtClean="0">
                <a:hlinkClick r:id="rId20"/>
              </a:rPr>
              <a:t>)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528" y="3962367"/>
            <a:ext cx="575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- ИКТ-технологии в практике учителя географии:</a:t>
            </a:r>
            <a:endParaRPr lang="ru-RU" sz="1200" dirty="0"/>
          </a:p>
          <a:p>
            <a:pPr lvl="0"/>
            <a:r>
              <a:rPr lang="ru-RU" sz="1200" u="sng" dirty="0">
                <a:hlinkClick r:id="rId21"/>
              </a:rPr>
              <a:t>«Создание и использование сайта учителя географии в учебной деятельности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  <a:hlinkClick r:id="rId21"/>
              </a:rPr>
              <a:t>"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(2015г.)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200" u="sng" dirty="0">
                <a:hlinkClick r:id="rId22"/>
              </a:rPr>
              <a:t>Использование интерактивной доски на уроках географии (2015г.)</a:t>
            </a:r>
            <a:endParaRPr lang="ru-RU" sz="1200" dirty="0"/>
          </a:p>
          <a:p>
            <a:pPr lvl="0"/>
            <a:r>
              <a:rPr lang="ru-RU" sz="1200" u="sng" dirty="0">
                <a:hlinkClick r:id="rId23"/>
              </a:rPr>
              <a:t>Информационная образовательная среда в практике учителя географии (2014г</a:t>
            </a:r>
            <a:r>
              <a:rPr lang="ru-RU" sz="1200" u="sng" dirty="0" smtClean="0">
                <a:hlinkClick r:id="rId23"/>
              </a:rPr>
              <a:t>.)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528" y="5348916"/>
            <a:ext cx="5754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- Знаковые события в истории географического образования:</a:t>
            </a:r>
            <a:endParaRPr lang="ru-RU" sz="1200" dirty="0"/>
          </a:p>
          <a:p>
            <a:pPr lvl="0"/>
            <a:r>
              <a:rPr lang="ru-RU" sz="1200" u="sng" dirty="0">
                <a:hlinkClick r:id="rId24"/>
              </a:rPr>
              <a:t>Всероссийская проверочная работа – новая процедура оценивания результатов обучения географии (2016г.)</a:t>
            </a:r>
            <a:endParaRPr lang="ru-RU" sz="1200" dirty="0"/>
          </a:p>
          <a:p>
            <a:pPr lvl="0"/>
            <a:r>
              <a:rPr lang="ru-RU" sz="1200" u="sng" dirty="0">
                <a:hlinkClick r:id="rId25"/>
              </a:rPr>
              <a:t>Об итогах работы Второго съезда учителей географии (2016г.)</a:t>
            </a:r>
            <a:endParaRPr lang="ru-RU" sz="1200" dirty="0"/>
          </a:p>
          <a:p>
            <a:pPr lvl="0"/>
            <a:r>
              <a:rPr lang="ru-RU" sz="1200" u="sng" dirty="0">
                <a:hlinkClick r:id="rId26"/>
              </a:rPr>
              <a:t>Первый съезд учителей географии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(2011г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3680" y="4955299"/>
            <a:ext cx="513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- Организация внеурочной деятельности:</a:t>
            </a:r>
            <a:endParaRPr lang="ru-RU" sz="1200" dirty="0"/>
          </a:p>
          <a:p>
            <a:pPr lvl="0"/>
            <a:r>
              <a:rPr lang="ru-RU" sz="1200" u="sng" dirty="0">
                <a:hlinkClick r:id="rId27"/>
              </a:rPr>
              <a:t>Использование краеведческого материала в урочной и внеурочной деятельности по географии</a:t>
            </a:r>
            <a:r>
              <a:rPr lang="ru-RU" sz="1200" dirty="0"/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(2016г.)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200" u="sng" dirty="0">
                <a:hlinkClick r:id="rId28"/>
              </a:rPr>
              <a:t>Проектная и исследовательская деятельность школьников (2014г.)</a:t>
            </a:r>
            <a:endParaRPr lang="ru-RU" sz="1200" dirty="0"/>
          </a:p>
          <a:p>
            <a:pPr lvl="0"/>
            <a:r>
              <a:rPr lang="ru-RU" sz="1200" u="sng" dirty="0">
                <a:hlinkClick r:id="rId29"/>
              </a:rPr>
              <a:t>К юбилею Г.И. </a:t>
            </a:r>
            <a:r>
              <a:rPr lang="ru-RU" sz="1200" u="sng" dirty="0" err="1">
                <a:hlinkClick r:id="rId29"/>
              </a:rPr>
              <a:t>Невельского</a:t>
            </a:r>
            <a:r>
              <a:rPr lang="ru-RU" sz="1200" dirty="0"/>
              <a:t> 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(2013г)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200" u="sng" dirty="0">
                <a:hlinkClick r:id="rId30"/>
              </a:rPr>
              <a:t>Внеклассная работа по географии (2012г.)</a:t>
            </a:r>
            <a:endParaRPr lang="ru-RU" sz="1200" dirty="0"/>
          </a:p>
          <a:p>
            <a:pPr lvl="0"/>
            <a:r>
              <a:rPr lang="ru-RU" sz="1200" u="sng" dirty="0">
                <a:hlinkClick r:id="rId31"/>
              </a:rPr>
              <a:t>Творческая деятельность учащихся с использованием краеведческого материала</a:t>
            </a:r>
            <a:r>
              <a:rPr lang="ru-RU" sz="1200" dirty="0"/>
              <a:t> </a:t>
            </a:r>
            <a:r>
              <a:rPr lang="ru-RU" sz="1200" u="sng" dirty="0"/>
              <a:t>(</a:t>
            </a:r>
            <a:r>
              <a:rPr lang="ru-RU" sz="1200" u="sng" dirty="0">
                <a:solidFill>
                  <a:schemeClr val="accent1">
                    <a:lumMod val="50000"/>
                  </a:schemeClr>
                </a:solidFill>
              </a:rPr>
              <a:t>2011г</a:t>
            </a:r>
            <a:r>
              <a:rPr lang="ru-RU" sz="1200" u="sng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669" y="1377213"/>
            <a:ext cx="8369510" cy="4960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920" y="176884"/>
            <a:ext cx="8827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Страница </a:t>
            </a:r>
            <a:r>
              <a:rPr lang="ru-RU" dirty="0">
                <a:solidFill>
                  <a:schemeClr val="bg1"/>
                </a:solidFill>
              </a:rPr>
              <a:t>дистанционного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методического объединения учителей географии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портале «Образование Костромской области»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25" y="1462663"/>
            <a:ext cx="4796010" cy="3084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" y="5045088"/>
            <a:ext cx="4619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Участники сетевого </a:t>
            </a:r>
            <a:r>
              <a:rPr lang="ru-RU" sz="1400" b="1" dirty="0">
                <a:solidFill>
                  <a:srgbClr val="C00000"/>
                </a:solidFill>
              </a:rPr>
              <a:t>сообщества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обучение, </a:t>
            </a:r>
          </a:p>
          <a:p>
            <a:r>
              <a:rPr lang="ru-RU" sz="1400" dirty="0" smtClean="0"/>
              <a:t>общение </a:t>
            </a:r>
            <a:r>
              <a:rPr lang="ru-RU" sz="1400" dirty="0"/>
              <a:t>по возникающим проблемам, </a:t>
            </a:r>
            <a:endParaRPr lang="ru-RU" sz="1400" dirty="0" smtClean="0"/>
          </a:p>
          <a:p>
            <a:r>
              <a:rPr lang="ru-RU" sz="1400" dirty="0" smtClean="0"/>
              <a:t>обсуждение </a:t>
            </a:r>
            <a:r>
              <a:rPr lang="ru-RU" sz="1400" dirty="0"/>
              <a:t>актуальных </a:t>
            </a:r>
            <a:r>
              <a:rPr lang="ru-RU" sz="1400" dirty="0" smtClean="0"/>
              <a:t>вопросов,</a:t>
            </a:r>
          </a:p>
          <a:p>
            <a:r>
              <a:rPr lang="ru-RU" sz="1400" dirty="0" smtClean="0"/>
              <a:t>возможность </a:t>
            </a:r>
            <a:r>
              <a:rPr lang="ru-RU" sz="1400" dirty="0"/>
              <a:t>представления своего </a:t>
            </a:r>
            <a:r>
              <a:rPr lang="ru-RU" sz="1400" dirty="0" smtClean="0"/>
              <a:t>опыта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58112" y="318860"/>
            <a:ext cx="870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Методическая модель дистанционного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методического </a:t>
            </a:r>
            <a:r>
              <a:rPr lang="ru-RU" dirty="0">
                <a:solidFill>
                  <a:schemeClr val="bg1"/>
                </a:solidFill>
              </a:rPr>
              <a:t>объединения </a:t>
            </a:r>
            <a:r>
              <a:rPr lang="ru-RU" dirty="0" smtClean="0">
                <a:solidFill>
                  <a:schemeClr val="bg1"/>
                </a:solidFill>
              </a:rPr>
              <a:t>учителей </a:t>
            </a:r>
            <a:r>
              <a:rPr lang="ru-RU" dirty="0">
                <a:solidFill>
                  <a:schemeClr val="bg1"/>
                </a:solidFill>
              </a:rPr>
              <a:t>географии Костромской </a:t>
            </a:r>
            <a:r>
              <a:rPr lang="ru-RU" dirty="0" smtClean="0">
                <a:solidFill>
                  <a:schemeClr val="bg1"/>
                </a:solidFill>
              </a:rPr>
              <a:t>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680" y="1346984"/>
            <a:ext cx="2634960" cy="3316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1619" y="5045088"/>
            <a:ext cx="31461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Координатор ДМО обеспечивает </a:t>
            </a:r>
          </a:p>
          <a:p>
            <a:r>
              <a:rPr lang="ru-RU" sz="1400" dirty="0"/>
              <a:t>координацию деятельности, </a:t>
            </a:r>
          </a:p>
          <a:p>
            <a:r>
              <a:rPr lang="ru-RU" sz="1400" dirty="0"/>
              <a:t>консультирование, </a:t>
            </a:r>
          </a:p>
          <a:p>
            <a:r>
              <a:rPr lang="ru-RU" sz="1400" dirty="0"/>
              <a:t>мотивирование, </a:t>
            </a:r>
          </a:p>
          <a:p>
            <a:r>
              <a:rPr lang="ru-RU" sz="1400" dirty="0"/>
              <a:t>Информирование,</a:t>
            </a:r>
          </a:p>
          <a:p>
            <a:r>
              <a:rPr lang="ru-RU" sz="1400" dirty="0"/>
              <a:t>диссеминацию опыта </a:t>
            </a:r>
            <a:r>
              <a:rPr lang="ru-RU" sz="1400" dirty="0" smtClean="0"/>
              <a:t>учителей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4392" y="5045088"/>
            <a:ext cx="3497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Совет ДМО осуществляет </a:t>
            </a:r>
          </a:p>
          <a:p>
            <a:r>
              <a:rPr lang="ru-RU" sz="1400" dirty="0"/>
              <a:t>проектирование, </a:t>
            </a:r>
          </a:p>
          <a:p>
            <a:r>
              <a:rPr lang="ru-RU" sz="1400" dirty="0"/>
              <a:t>моделирование, </a:t>
            </a:r>
          </a:p>
          <a:p>
            <a:r>
              <a:rPr lang="ru-RU" sz="1400" dirty="0"/>
              <a:t>организацию деятельности,</a:t>
            </a:r>
          </a:p>
          <a:p>
            <a:r>
              <a:rPr lang="ru-RU" sz="1400" dirty="0"/>
              <a:t>диссеминацию передового опыта членов сетевого </a:t>
            </a:r>
            <a:r>
              <a:rPr lang="ru-RU" sz="1400" dirty="0" smtClean="0"/>
              <a:t>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788" y="898058"/>
            <a:ext cx="6691523" cy="37282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789" y="4444271"/>
            <a:ext cx="6776867" cy="2444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416" y="150196"/>
            <a:ext cx="779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Ресурсы дистанционного методического объединения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учителей географии Костромской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91" y="1371599"/>
            <a:ext cx="5483916" cy="28795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3" y="3294960"/>
            <a:ext cx="5568693" cy="30437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672" y="1423717"/>
            <a:ext cx="5456980" cy="167780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739" y="2049343"/>
            <a:ext cx="1944671" cy="13541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932" y="4833516"/>
            <a:ext cx="1958283" cy="1471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80" y="3420194"/>
            <a:ext cx="1890830" cy="139666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5376" y="268224"/>
            <a:ext cx="776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Материалы раздела «Региональная география»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3209537"/>
            <a:ext cx="2368677" cy="2918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849" y="2174910"/>
            <a:ext cx="2812489" cy="208091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201" y="4251185"/>
            <a:ext cx="2882025" cy="21424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1" y="1285135"/>
            <a:ext cx="3362041" cy="260863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34" y="1990163"/>
            <a:ext cx="3259164" cy="236668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875" y="3173504"/>
            <a:ext cx="3788841" cy="224365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123" y="1166549"/>
            <a:ext cx="2506332" cy="19403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972" y="1291481"/>
            <a:ext cx="2999254" cy="1956733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506" y="2126406"/>
            <a:ext cx="3378034" cy="22304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" y="4598797"/>
            <a:ext cx="2881735" cy="168156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19134" y="210526"/>
            <a:ext cx="8839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Вебинары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и мастер-классы дистанционного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методического объединения учителей географии Костромской области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532" y="3235019"/>
            <a:ext cx="2914132" cy="195675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240" y="4838245"/>
            <a:ext cx="3020550" cy="1537021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082" y="4484929"/>
            <a:ext cx="3406144" cy="17673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16" y="1367436"/>
            <a:ext cx="2116833" cy="26427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34" y="1324568"/>
            <a:ext cx="1968956" cy="27675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45" y="4611583"/>
            <a:ext cx="2118089" cy="15948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344" y="4887016"/>
            <a:ext cx="2413097" cy="12607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1670303" y="405574"/>
            <a:ext cx="846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Материалы раздела «Обучаем географии детей с ОВЗ»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75" y="1324567"/>
            <a:ext cx="2017664" cy="28379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381" y="1367436"/>
            <a:ext cx="2075739" cy="19172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411" y="4699458"/>
            <a:ext cx="2055543" cy="15351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262" y="1437403"/>
            <a:ext cx="1879237" cy="20260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45" y="2011766"/>
            <a:ext cx="1815996" cy="16476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162" y="2570915"/>
            <a:ext cx="1817347" cy="16032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623" y="3518722"/>
            <a:ext cx="1730624" cy="1738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41" y="4703421"/>
            <a:ext cx="1805469" cy="16458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3571" y="4369168"/>
            <a:ext cx="1933068" cy="18372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314" y="2879453"/>
            <a:ext cx="1927255" cy="16833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5662" y="4481786"/>
            <a:ext cx="1927255" cy="3706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150" y="1341263"/>
            <a:ext cx="3623986" cy="49624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1" y="1341263"/>
            <a:ext cx="3590644" cy="498438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66" y="1360086"/>
            <a:ext cx="3586942" cy="184641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6966" y="2939503"/>
            <a:ext cx="3586942" cy="179739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0032" y="405574"/>
            <a:ext cx="768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Электронные сборники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" y="1309269"/>
            <a:ext cx="5590247" cy="27512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" y="150196"/>
            <a:ext cx="1060309" cy="983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405574"/>
            <a:ext cx="1562100" cy="371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7400" y="4903314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Группы обучающихся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Алтайский </a:t>
            </a:r>
            <a:r>
              <a:rPr lang="ru-RU" sz="1200" dirty="0"/>
              <a:t>край,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Вологодская область,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Костромская область,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Омская область,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Ставропольский </a:t>
            </a:r>
            <a:r>
              <a:rPr lang="ru-RU" sz="1200" dirty="0"/>
              <a:t>край,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 smtClean="0"/>
              <a:t>республика </a:t>
            </a:r>
            <a:r>
              <a:rPr lang="ru-RU" sz="1200" dirty="0"/>
              <a:t>Коми,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200" dirty="0"/>
              <a:t>республика </a:t>
            </a:r>
            <a:r>
              <a:rPr lang="ru-RU" sz="1200" dirty="0" smtClean="0"/>
              <a:t>Чувашия</a:t>
            </a:r>
            <a:endParaRPr lang="ru-RU" sz="1200" dirty="0"/>
          </a:p>
        </p:txBody>
      </p:sp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96" y="2584149"/>
            <a:ext cx="5350444" cy="44540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96" y="1410488"/>
            <a:ext cx="5327904" cy="10182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40725" y="70555"/>
            <a:ext cx="902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Использование материалов ДМО в курсах повышения квалификации «Модернизация содержания и технологий по формированию предметных, метапредметных и личностных результатов в рамках учебного предмета «География» с учётом требований ФГОС»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196" y="3062223"/>
            <a:ext cx="5472405" cy="29926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095" y="3779526"/>
            <a:ext cx="5472405" cy="25868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7396" y="3779526"/>
            <a:ext cx="5327904" cy="1066318"/>
          </a:xfrm>
          <a:prstGeom prst="rect">
            <a:avLst/>
          </a:prstGeom>
          <a:ln w="952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092" y="3241734"/>
            <a:ext cx="5327904" cy="3256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9025" y="6591300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afb840b5cf1342a5bf82d32eada7acd21f61a9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Проектная деятельность учащихся</Template>
  <TotalTime>488</TotalTime>
  <Words>529</Words>
  <Application>Microsoft Office PowerPoint</Application>
  <PresentationFormat>Произвольный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Роль сетевого сообщества учителей географии Костромской области в модернизации содержания и технологий формирования предметных, метапредметных и личностных результатов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Наталья Николаевна Новикова</cp:lastModifiedBy>
  <cp:revision>48</cp:revision>
  <dcterms:created xsi:type="dcterms:W3CDTF">2017-04-18T10:07:18Z</dcterms:created>
  <dcterms:modified xsi:type="dcterms:W3CDTF">2017-04-27T12:26:45Z</dcterms:modified>
</cp:coreProperties>
</file>