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79C5-9AA6-4648-9681-FAE0C45620CB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EEE4-DFE0-488E-9E1E-CB9B1CC0B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6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0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2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6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05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68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2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9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C450-8118-466D-8AFD-362AC6482D59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AA35-986E-4E07-B6EC-B793D00E3C5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21997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8091" y="744583"/>
            <a:ext cx="10110652" cy="2338251"/>
          </a:xfrm>
        </p:spPr>
        <p:txBody>
          <a:bodyPr>
            <a:normAutofit/>
          </a:bodyPr>
          <a:lstStyle/>
          <a:p>
            <a:r>
              <a:rPr lang="ru-RU" dirty="0" smtClean="0"/>
              <a:t>Научно-методические проекты сопровождения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5291" y="4376056"/>
            <a:ext cx="10319657" cy="2246813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Новикова Ольга Николаевна,</a:t>
            </a:r>
          </a:p>
          <a:p>
            <a:pPr algn="r"/>
            <a:r>
              <a:rPr lang="ru-RU" dirty="0" smtClean="0"/>
              <a:t>начальник отдела развития образовательных систем </a:t>
            </a:r>
          </a:p>
          <a:p>
            <a:pPr algn="r"/>
            <a:r>
              <a:rPr lang="ru-RU" dirty="0" smtClean="0"/>
              <a:t>ГАУ ДПО «Институт развития образования Пермского края»,</a:t>
            </a:r>
            <a:br>
              <a:rPr lang="ru-RU" dirty="0" smtClean="0"/>
            </a:br>
            <a:r>
              <a:rPr lang="ru-RU" dirty="0" smtClean="0"/>
              <a:t>доцент, </a:t>
            </a:r>
            <a:r>
              <a:rPr lang="ru-RU" dirty="0" err="1" smtClean="0"/>
              <a:t>к.филос.н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4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37" y="104504"/>
            <a:ext cx="11138263" cy="11234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научно-методической поддержки введения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417639"/>
            <a:ext cx="11704320" cy="5283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Курсы повышения </a:t>
            </a:r>
            <a:r>
              <a:rPr lang="ru-RU" dirty="0" smtClean="0"/>
              <a:t>квалификации педагогов</a:t>
            </a:r>
          </a:p>
          <a:p>
            <a:pPr marL="0" indent="0">
              <a:buNone/>
            </a:pPr>
            <a:r>
              <a:rPr lang="ru-RU" dirty="0" smtClean="0"/>
              <a:t>2. Краевые научно-методические </a:t>
            </a:r>
            <a:r>
              <a:rPr lang="ru-RU" dirty="0" smtClean="0"/>
              <a:t>проекты по заказу МОН Пермского края: 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раевая </a:t>
            </a:r>
            <a:r>
              <a:rPr lang="ru-RU" dirty="0" err="1" smtClean="0"/>
              <a:t>метапредметная</a:t>
            </a:r>
            <a:r>
              <a:rPr lang="ru-RU" dirty="0" smtClean="0"/>
              <a:t> олимпиада для педагогов и обучающихся </a:t>
            </a:r>
            <a:r>
              <a:rPr lang="ru-RU" dirty="0" smtClean="0"/>
              <a:t>7-10-х </a:t>
            </a:r>
            <a:r>
              <a:rPr lang="ru-RU" dirty="0" smtClean="0"/>
              <a:t>классов; </a:t>
            </a:r>
          </a:p>
          <a:p>
            <a:r>
              <a:rPr lang="ru-RU" dirty="0" smtClean="0"/>
              <a:t>Предметная олимпиада для педагогов «Профи-край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Олимпиады для педагогов по методике преподавания;</a:t>
            </a:r>
          </a:p>
          <a:p>
            <a:r>
              <a:rPr lang="ru-RU" dirty="0" smtClean="0"/>
              <a:t>Проект «Я люблю математику»;</a:t>
            </a:r>
          </a:p>
          <a:p>
            <a:r>
              <a:rPr lang="ru-RU" dirty="0" smtClean="0"/>
              <a:t>Проекты по научно-методическому сопровождению школ -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площадок ФГОС ООО и СОО</a:t>
            </a:r>
          </a:p>
          <a:p>
            <a:r>
              <a:rPr lang="ru-RU" dirty="0" smtClean="0"/>
              <a:t>и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64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891" y="130630"/>
            <a:ext cx="10981509" cy="1045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Содержательные </a:t>
            </a:r>
            <a:r>
              <a:rPr lang="ru-RU" dirty="0" smtClean="0"/>
              <a:t>принципы проектов с </a:t>
            </a:r>
            <a:br>
              <a:rPr lang="ru-RU" dirty="0" smtClean="0"/>
            </a:br>
            <a:r>
              <a:rPr lang="ru-RU" dirty="0" err="1" smtClean="0"/>
              <a:t>апробационными</a:t>
            </a:r>
            <a:r>
              <a:rPr lang="ru-RU" dirty="0" smtClean="0"/>
              <a:t> площадками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571" y="1175657"/>
            <a:ext cx="11547566" cy="5499463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Дифференциация </a:t>
            </a:r>
            <a:r>
              <a:rPr lang="ru-RU" sz="3200" dirty="0" smtClean="0"/>
              <a:t>и </a:t>
            </a:r>
            <a:r>
              <a:rPr lang="ru-RU" sz="3200" dirty="0" smtClean="0"/>
              <a:t>индивидуализация образовательной деятельности,</a:t>
            </a:r>
            <a:endParaRPr lang="ru-RU" sz="3200" dirty="0" smtClean="0"/>
          </a:p>
          <a:p>
            <a:r>
              <a:rPr lang="ru-RU" sz="3200" dirty="0" err="1" smtClean="0"/>
              <a:t>Деятельностный</a:t>
            </a:r>
            <a:r>
              <a:rPr lang="ru-RU" sz="3200" dirty="0" smtClean="0"/>
              <a:t> подход с ориентацией на создание </a:t>
            </a:r>
            <a:r>
              <a:rPr lang="ru-RU" sz="3200" dirty="0" smtClean="0"/>
              <a:t>детьми интеллектуальных </a:t>
            </a:r>
            <a:r>
              <a:rPr lang="ru-RU" sz="3200" dirty="0" smtClean="0"/>
              <a:t>и </a:t>
            </a:r>
            <a:r>
              <a:rPr lang="ru-RU" sz="3200" dirty="0" smtClean="0"/>
              <a:t>материальных </a:t>
            </a:r>
            <a:r>
              <a:rPr lang="ru-RU" sz="3200" dirty="0" smtClean="0"/>
              <a:t>продуктов, </a:t>
            </a:r>
            <a:r>
              <a:rPr lang="ru-RU" sz="3200" dirty="0" smtClean="0"/>
              <a:t>интересных комплексных заданий,</a:t>
            </a:r>
            <a:endParaRPr lang="ru-RU" sz="3200" dirty="0" smtClean="0"/>
          </a:p>
          <a:p>
            <a:r>
              <a:rPr lang="ru-RU" sz="3200" dirty="0" smtClean="0"/>
              <a:t>Ориентация на включение в образовательный процесс</a:t>
            </a:r>
            <a:r>
              <a:rPr lang="ru-RU" sz="3200" dirty="0" smtClean="0"/>
              <a:t> </a:t>
            </a:r>
            <a:r>
              <a:rPr lang="ru-RU" sz="3200" dirty="0" smtClean="0"/>
              <a:t>реальной </a:t>
            </a:r>
            <a:r>
              <a:rPr lang="ru-RU" sz="3200" dirty="0" smtClean="0"/>
              <a:t>практической деятельности, </a:t>
            </a:r>
            <a:r>
              <a:rPr lang="ru-RU" sz="3200" dirty="0" smtClean="0"/>
              <a:t>а </a:t>
            </a:r>
            <a:r>
              <a:rPr lang="ru-RU" sz="3200" dirty="0" smtClean="0"/>
              <a:t>не только </a:t>
            </a:r>
            <a:r>
              <a:rPr lang="ru-RU" sz="3200" dirty="0" smtClean="0"/>
              <a:t>учебных </a:t>
            </a:r>
            <a:r>
              <a:rPr lang="ru-RU" sz="3200" dirty="0" smtClean="0"/>
              <a:t>заданий,</a:t>
            </a:r>
          </a:p>
          <a:p>
            <a:r>
              <a:rPr lang="ru-RU" sz="3200" dirty="0" err="1" smtClean="0"/>
              <a:t>Критериальное</a:t>
            </a:r>
            <a:r>
              <a:rPr lang="ru-RU" sz="3200" dirty="0" smtClean="0"/>
              <a:t> (объективированное) оценивание образовательных результатов.</a:t>
            </a:r>
            <a:r>
              <a:rPr lang="ru-RU" sz="3200" dirty="0"/>
              <a:t>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Цель </a:t>
            </a:r>
            <a:r>
              <a:rPr lang="ru-RU" sz="3200" dirty="0"/>
              <a:t>проектов: разработка и внедрение практик работы с новыми образовательными результатами.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201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584" y="169817"/>
            <a:ext cx="10609216" cy="7184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Формат </a:t>
            </a:r>
            <a:r>
              <a:rPr lang="ru-RU" dirty="0" smtClean="0"/>
              <a:t>работы в проектах с 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8" y="888273"/>
            <a:ext cx="11756571" cy="5826035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Административно-педагогические команды </a:t>
            </a:r>
            <a:r>
              <a:rPr lang="ru-RU" sz="3200" dirty="0" smtClean="0"/>
              <a:t>школ вместе </a:t>
            </a:r>
            <a:r>
              <a:rPr lang="ru-RU" sz="3200" dirty="0" smtClean="0"/>
              <a:t>с научными руководителями и привлеченными консультантами разрабатывают</a:t>
            </a:r>
            <a:r>
              <a:rPr lang="ru-RU" sz="3200" dirty="0" smtClean="0"/>
              <a:t>, апробируют и транслируют инновационные образовательные </a:t>
            </a:r>
            <a:r>
              <a:rPr lang="ru-RU" sz="3200" dirty="0" smtClean="0"/>
              <a:t>практики, как единичные, так и системные.</a:t>
            </a:r>
            <a:endParaRPr lang="ru-RU" sz="3200" dirty="0" smtClean="0"/>
          </a:p>
          <a:p>
            <a:r>
              <a:rPr lang="ru-RU" sz="3200" dirty="0" smtClean="0"/>
              <a:t>В процессе этой работы </a:t>
            </a:r>
            <a:r>
              <a:rPr lang="ru-RU" sz="3200" dirty="0" smtClean="0"/>
              <a:t>появляются более эффективные идеи, углубляется </a:t>
            </a:r>
            <a:r>
              <a:rPr lang="ru-RU" sz="3200" dirty="0" smtClean="0"/>
              <a:t>понимание </a:t>
            </a:r>
            <a:r>
              <a:rPr lang="ru-RU" sz="3200" dirty="0" smtClean="0"/>
              <a:t>нового стандарта</a:t>
            </a:r>
            <a:r>
              <a:rPr lang="ru-RU" sz="3200" dirty="0" smtClean="0"/>
              <a:t>, развиваются новые компетенции.</a:t>
            </a:r>
          </a:p>
          <a:p>
            <a:r>
              <a:rPr lang="ru-RU" sz="3200" dirty="0" smtClean="0"/>
              <a:t>Для профессионального развития </a:t>
            </a:r>
            <a:r>
              <a:rPr lang="ru-RU" sz="3200" dirty="0" smtClean="0"/>
              <a:t>педагогов и достижения долговременного системного </a:t>
            </a:r>
            <a:r>
              <a:rPr lang="ru-RU" sz="3200" dirty="0" smtClean="0"/>
              <a:t>эффекта </a:t>
            </a:r>
            <a:r>
              <a:rPr lang="ru-RU" sz="3200" dirty="0" smtClean="0"/>
              <a:t>такой формат более </a:t>
            </a:r>
            <a:r>
              <a:rPr lang="ru-RU" sz="3200" dirty="0" smtClean="0"/>
              <a:t>действен</a:t>
            </a:r>
            <a:r>
              <a:rPr lang="ru-RU" sz="3200" dirty="0" smtClean="0"/>
              <a:t>ен, чем </a:t>
            </a:r>
            <a:r>
              <a:rPr lang="ru-RU" sz="3200" dirty="0" smtClean="0"/>
              <a:t>«прямое» научение</a:t>
            </a:r>
            <a:r>
              <a:rPr lang="ru-RU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 smtClean="0"/>
              <a:t>последующее воспроизведение </a:t>
            </a:r>
            <a:r>
              <a:rPr lang="ru-RU" sz="3200" dirty="0" smtClean="0"/>
              <a:t>готовых программ.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3775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456" y="117566"/>
            <a:ext cx="10863943" cy="796834"/>
          </a:xfrm>
        </p:spPr>
        <p:txBody>
          <a:bodyPr/>
          <a:lstStyle/>
          <a:p>
            <a:r>
              <a:rPr lang="ru-RU" dirty="0" smtClean="0"/>
              <a:t>Содержание проекта по ФГОС </a:t>
            </a:r>
            <a:r>
              <a:rPr lang="ru-RU" dirty="0" smtClean="0"/>
              <a:t>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9" y="914401"/>
            <a:ext cx="11599817" cy="56692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Направления деятельности школ –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площадок: </a:t>
            </a:r>
            <a:endParaRPr lang="ru-RU" dirty="0" smtClean="0"/>
          </a:p>
          <a:p>
            <a:r>
              <a:rPr lang="ru-RU" dirty="0" smtClean="0"/>
              <a:t>Познавательные УУД</a:t>
            </a:r>
          </a:p>
          <a:p>
            <a:r>
              <a:rPr lang="ru-RU" dirty="0" smtClean="0"/>
              <a:t>Коммуникативные УУД</a:t>
            </a:r>
          </a:p>
          <a:p>
            <a:r>
              <a:rPr lang="ru-RU" dirty="0"/>
              <a:t>С</a:t>
            </a:r>
            <a:r>
              <a:rPr lang="ru-RU" dirty="0" smtClean="0"/>
              <a:t>мысловое чтение</a:t>
            </a:r>
          </a:p>
          <a:p>
            <a:r>
              <a:rPr lang="ru-RU" dirty="0" smtClean="0"/>
              <a:t>Моделирование и </a:t>
            </a:r>
            <a:r>
              <a:rPr lang="ru-RU" dirty="0" smtClean="0"/>
              <a:t>другие.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Каждое направление ведет научный руководитель, вокруг него </a:t>
            </a:r>
            <a:r>
              <a:rPr lang="ru-RU" dirty="0" smtClean="0"/>
              <a:t>формируется </a:t>
            </a:r>
            <a:r>
              <a:rPr lang="ru-RU" dirty="0" smtClean="0"/>
              <a:t>группа школ, </a:t>
            </a:r>
            <a:r>
              <a:rPr lang="ru-RU" dirty="0" smtClean="0"/>
              <a:t>жела</a:t>
            </a:r>
            <a:r>
              <a:rPr lang="ru-RU" dirty="0" smtClean="0"/>
              <a:t>ющих работать по данному направлению. Каждая школа защищает и реализует свою программу. Срок действия сообщества – 1 год.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Школа может работать как в одной сетевом сообществе, </a:t>
            </a:r>
            <a:r>
              <a:rPr lang="ru-RU" dirty="0"/>
              <a:t>т</a:t>
            </a:r>
            <a:r>
              <a:rPr lang="ru-RU" dirty="0" smtClean="0"/>
              <a:t>ак и в нескольких, </a:t>
            </a:r>
            <a:r>
              <a:rPr lang="ru-RU" dirty="0" smtClean="0"/>
              <a:t>ежегодно продолжать или менять направления, по </a:t>
            </a:r>
            <a:r>
              <a:rPr lang="ru-RU" dirty="0" smtClean="0"/>
              <a:t>своему </a:t>
            </a:r>
            <a:r>
              <a:rPr lang="ru-RU" dirty="0" smtClean="0"/>
              <a:t>выбору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09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56754"/>
            <a:ext cx="11009811" cy="6923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проекта по ФГОС </a:t>
            </a:r>
            <a:r>
              <a:rPr lang="ru-RU" dirty="0" smtClean="0"/>
              <a:t>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097280"/>
            <a:ext cx="11521440" cy="5486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1. Внедрение</a:t>
            </a:r>
            <a:r>
              <a:rPr lang="ru-RU" sz="3200" dirty="0" smtClean="0"/>
              <a:t> </a:t>
            </a:r>
            <a:r>
              <a:rPr lang="ru-RU" sz="3200" dirty="0" smtClean="0"/>
              <a:t>системы психолого-педагогического сопровождения профильного и профессионального самоопределения обучающихся 8-11-х </a:t>
            </a:r>
            <a:r>
              <a:rPr lang="ru-RU" sz="3200" dirty="0" smtClean="0"/>
              <a:t>классов (индивидуально и по целевым группам)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2. Проектирование содержания и результатов профильных </a:t>
            </a:r>
            <a:r>
              <a:rPr lang="ru-RU" sz="3200" dirty="0" smtClean="0"/>
              <a:t>направлений обучения в 10-11-х </a:t>
            </a:r>
            <a:r>
              <a:rPr lang="ru-RU" sz="3200" dirty="0"/>
              <a:t>классах </a:t>
            </a:r>
            <a:r>
              <a:rPr lang="ru-RU" sz="3200" dirty="0" smtClean="0"/>
              <a:t>(по </a:t>
            </a:r>
            <a:r>
              <a:rPr lang="ru-RU" sz="3200" dirty="0"/>
              <a:t>целевым </a:t>
            </a:r>
            <a:r>
              <a:rPr lang="ru-RU" sz="3200" dirty="0" smtClean="0"/>
              <a:t>группам или индивидуально) с использованием объективированной системы оценивания.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Направления взаимно поддерживают и углубляют друг друга,</a:t>
            </a:r>
          </a:p>
          <a:p>
            <a:pPr marL="0" indent="0">
              <a:buNone/>
            </a:pPr>
            <a:r>
              <a:rPr lang="ru-RU" sz="3200" dirty="0"/>
              <a:t>з</a:t>
            </a:r>
            <a:r>
              <a:rPr lang="ru-RU" sz="3200" dirty="0" smtClean="0"/>
              <a:t>адают образовательной системе школы жизненно-востребованную целесообразность.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173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</a:t>
            </a:r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69" y="1240970"/>
            <a:ext cx="11534502" cy="54602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Недофинансирование ОО, особенно с небольшим количеством обучающихся,</a:t>
            </a:r>
            <a:endParaRPr lang="ru-RU" sz="3200" dirty="0" smtClean="0"/>
          </a:p>
          <a:p>
            <a:r>
              <a:rPr lang="ru-RU" sz="3200" dirty="0" smtClean="0"/>
              <a:t>Большая </a:t>
            </a:r>
            <a:r>
              <a:rPr lang="ru-RU" sz="3200" dirty="0" smtClean="0"/>
              <a:t>нагрузка педагогов, которая только возрастает </a:t>
            </a:r>
            <a:r>
              <a:rPr lang="ru-RU" sz="3200" dirty="0" err="1" smtClean="0"/>
              <a:t>всвязи</a:t>
            </a:r>
            <a:r>
              <a:rPr lang="ru-RU" sz="3200" dirty="0" smtClean="0"/>
              <a:t> с введением ФГОС,</a:t>
            </a:r>
            <a:endParaRPr lang="ru-RU" sz="3200" dirty="0" smtClean="0"/>
          </a:p>
          <a:p>
            <a:r>
              <a:rPr lang="ru-RU" sz="3200" dirty="0" smtClean="0"/>
              <a:t>Нехватка </a:t>
            </a:r>
            <a:r>
              <a:rPr lang="ru-RU" sz="3200" dirty="0" smtClean="0"/>
              <a:t>специалистов с новым функционалом и компетенциями (психологов, </a:t>
            </a:r>
            <a:r>
              <a:rPr lang="ru-RU" sz="3200" dirty="0" err="1" smtClean="0"/>
              <a:t>тьюторов</a:t>
            </a:r>
            <a:r>
              <a:rPr lang="ru-RU" sz="3200" dirty="0" smtClean="0"/>
              <a:t>, специалистов по профориентации, педагогов-библиотекарей и других),</a:t>
            </a:r>
            <a:endParaRPr lang="ru-RU" sz="3200" dirty="0" smtClean="0"/>
          </a:p>
          <a:p>
            <a:r>
              <a:rPr lang="ru-RU" sz="3200" dirty="0" smtClean="0"/>
              <a:t>Недостаточное </a:t>
            </a:r>
            <a:r>
              <a:rPr lang="ru-RU" sz="3200" dirty="0"/>
              <a:t>к</a:t>
            </a:r>
            <a:r>
              <a:rPr lang="ru-RU" sz="3200" dirty="0" smtClean="0"/>
              <a:t>ачество учебников и </a:t>
            </a:r>
            <a:r>
              <a:rPr lang="ru-RU" sz="3200" dirty="0" smtClean="0"/>
              <a:t>УМК и другие.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011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849086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Системные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1188720"/>
            <a:ext cx="11482251" cy="5434149"/>
          </a:xfrm>
        </p:spPr>
        <p:txBody>
          <a:bodyPr>
            <a:normAutofit/>
          </a:bodyPr>
          <a:lstStyle/>
          <a:p>
            <a:r>
              <a:rPr lang="ru-RU" dirty="0" smtClean="0"/>
              <a:t>Несоответствие </a:t>
            </a:r>
            <a:r>
              <a:rPr lang="ru-RU" dirty="0" smtClean="0"/>
              <a:t>традиционных профессионально-личностных установок</a:t>
            </a:r>
            <a:r>
              <a:rPr lang="ru-RU" dirty="0" smtClean="0"/>
              <a:t>, качеств</a:t>
            </a:r>
            <a:r>
              <a:rPr lang="ru-RU" dirty="0" smtClean="0"/>
              <a:t>, </a:t>
            </a:r>
            <a:r>
              <a:rPr lang="ru-RU" dirty="0" smtClean="0"/>
              <a:t>компетенций многих педагогов </a:t>
            </a:r>
            <a:r>
              <a:rPr lang="ru-RU" dirty="0" smtClean="0"/>
              <a:t>и </a:t>
            </a:r>
            <a:r>
              <a:rPr lang="ru-RU" dirty="0" smtClean="0"/>
              <a:t>теоретико-методологической основы ФГОС.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ротиворечие </a:t>
            </a:r>
            <a:r>
              <a:rPr lang="ru-RU" dirty="0" smtClean="0"/>
              <a:t>между </a:t>
            </a:r>
            <a:r>
              <a:rPr lang="ru-RU" dirty="0" smtClean="0"/>
              <a:t>ФГОС и «индустриальным» форматом образовательного </a:t>
            </a:r>
            <a:r>
              <a:rPr lang="ru-RU" dirty="0" smtClean="0"/>
              <a:t>процесса, совершенно не учитывающего ни индивидуальные особенности детей, ни современные социокультурные условия, в которых осуществляется процесс образования. Возрастает </a:t>
            </a:r>
            <a:r>
              <a:rPr lang="ru-RU" dirty="0" smtClean="0"/>
              <a:t>перегруженность информацией в ущерб </a:t>
            </a:r>
            <a:r>
              <a:rPr lang="ru-RU" dirty="0" smtClean="0"/>
              <a:t>пониманию и продуктивной деятельности, не учитывается </a:t>
            </a:r>
            <a:r>
              <a:rPr lang="ru-RU" dirty="0" smtClean="0"/>
              <a:t>потребность детей в </a:t>
            </a:r>
            <a:r>
              <a:rPr lang="ru-RU" dirty="0" smtClean="0"/>
              <a:t>разных сроках, формах подачи, уровнях освоения материала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89993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106</TotalTime>
  <Words>496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La mente</vt:lpstr>
      <vt:lpstr>Научно-методические проекты сопровождения ФГОС</vt:lpstr>
      <vt:lpstr>Уровни научно-методической поддержки введения ФГОС</vt:lpstr>
      <vt:lpstr>Содержательные принципы проектов с  апробационными площадками</vt:lpstr>
      <vt:lpstr>Формат работы в проектах с АП</vt:lpstr>
      <vt:lpstr>Содержание проекта по ФГОС ООО</vt:lpstr>
      <vt:lpstr>Содержание проекта по ФГОС СОО</vt:lpstr>
      <vt:lpstr>Объективные проблемы</vt:lpstr>
      <vt:lpstr>Системные проблемы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Кокшаров</dc:creator>
  <cp:lastModifiedBy>Владимир Кокшаров</cp:lastModifiedBy>
  <cp:revision>18</cp:revision>
  <dcterms:created xsi:type="dcterms:W3CDTF">2017-04-24T08:33:23Z</dcterms:created>
  <dcterms:modified xsi:type="dcterms:W3CDTF">2017-04-24T18:52:16Z</dcterms:modified>
</cp:coreProperties>
</file>