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62" r:id="rId4"/>
    <p:sldId id="261" r:id="rId5"/>
    <p:sldId id="259" r:id="rId6"/>
    <p:sldId id="260" r:id="rId7"/>
    <p:sldId id="263" r:id="rId8"/>
    <p:sldId id="264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8" d="100"/>
          <a:sy n="58" d="100"/>
        </p:scale>
        <p:origin x="46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2179C5-9AA6-4648-9681-FAE0C45620CB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3AEEE4-DFE0-488E-9E1E-CB9B1CC0B07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36632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>
            <a:lvl1pPr>
              <a:defRPr b="1" cap="none" spc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2605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502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6527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 cap="none" spc="0">
                <a:ln w="18415" cmpd="sng">
                  <a:solidFill>
                    <a:srgbClr val="0066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800">
                <a:ln>
                  <a:noFill/>
                </a:ln>
                <a:solidFill>
                  <a:srgbClr val="0000CC"/>
                </a:solidFill>
              </a:defRPr>
            </a:lvl1pPr>
            <a:lvl2pPr>
              <a:defRPr>
                <a:ln>
                  <a:noFill/>
                </a:ln>
                <a:solidFill>
                  <a:srgbClr val="0000CC"/>
                </a:solidFill>
              </a:defRPr>
            </a:lvl2pPr>
            <a:lvl3pPr>
              <a:defRPr>
                <a:ln>
                  <a:noFill/>
                </a:ln>
                <a:solidFill>
                  <a:srgbClr val="0000CC"/>
                </a:solidFill>
              </a:defRPr>
            </a:lvl3pPr>
            <a:lvl4pPr>
              <a:defRPr>
                <a:ln>
                  <a:noFill/>
                </a:ln>
                <a:solidFill>
                  <a:srgbClr val="0000CC"/>
                </a:solidFill>
              </a:defRPr>
            </a:lvl4pPr>
            <a:lvl5pPr>
              <a:defRPr>
                <a:ln>
                  <a:noFill/>
                </a:ln>
                <a:solidFill>
                  <a:srgbClr val="0000CC"/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1974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5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49666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28055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6859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26218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456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2903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Haga clic para modificar el estilo de título del patrón</a:t>
            </a:r>
            <a:endParaRPr lang="ru-RU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Haga clic para modificar el estilo de texto del patrón</a:t>
            </a:r>
          </a:p>
          <a:p>
            <a:pPr lvl="1"/>
            <a:r>
              <a:rPr lang="ru-RU" smtClean="0"/>
              <a:t>Segundo nivel</a:t>
            </a:r>
          </a:p>
          <a:p>
            <a:pPr lvl="2"/>
            <a:r>
              <a:rPr lang="ru-RU" smtClean="0"/>
              <a:t>Tercer nivel</a:t>
            </a:r>
          </a:p>
          <a:p>
            <a:pPr lvl="3"/>
            <a:r>
              <a:rPr lang="ru-RU" smtClean="0"/>
              <a:t>Cuarto nivel</a:t>
            </a:r>
          </a:p>
          <a:p>
            <a:pPr lvl="4"/>
            <a:r>
              <a:rPr lang="ru-RU" smtClean="0"/>
              <a:t>Quinto nivel</a:t>
            </a:r>
            <a:endParaRPr lang="ru-RU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6DC450-8118-466D-8AFD-362AC6482D59}" type="datetimeFigureOut">
              <a:rPr lang="ru-RU" smtClean="0"/>
              <a:t>24.04.2017</a:t>
            </a:fld>
            <a:endParaRPr lang="ru-RU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4EAA35-986E-4E07-B6EC-B793D00E3C5B}" type="slidenum">
              <a:rPr lang="ru-RU" smtClean="0"/>
              <a:t>‹#›</a:t>
            </a:fld>
            <a:endParaRPr lang="ru-RU"/>
          </a:p>
        </p:txBody>
      </p:sp>
      <p:pic>
        <p:nvPicPr>
          <p:cNvPr id="7" name="6 Imagen" descr="Dibujo.bmp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9" name="Rectangle 10"/>
          <p:cNvSpPr>
            <a:spLocks noChangeArrowheads="1"/>
          </p:cNvSpPr>
          <p:nvPr/>
        </p:nvSpPr>
        <p:spPr bwMode="auto">
          <a:xfrm>
            <a:off x="0" y="0"/>
            <a:ext cx="12192000" cy="7010400"/>
          </a:xfrm>
          <a:prstGeom prst="rect">
            <a:avLst/>
          </a:prstGeom>
          <a:gradFill flip="none" rotWithShape="1">
            <a:gsLst>
              <a:gs pos="100000">
                <a:srgbClr val="03D4A8">
                  <a:alpha val="18000"/>
                </a:srgbClr>
              </a:gs>
              <a:gs pos="25000">
                <a:srgbClr val="21D6E0">
                  <a:alpha val="23000"/>
                </a:srgbClr>
              </a:gs>
              <a:gs pos="75000">
                <a:srgbClr val="0087E6">
                  <a:alpha val="25000"/>
                </a:srgbClr>
              </a:gs>
              <a:gs pos="100000">
                <a:srgbClr val="005CBF">
                  <a:alpha val="25999"/>
                </a:srgbClr>
              </a:gs>
            </a:gsLst>
            <a:lin ang="2700000" scaled="1"/>
            <a:tileRect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ES" sz="1800"/>
          </a:p>
        </p:txBody>
      </p:sp>
    </p:spTree>
    <p:extLst>
      <p:ext uri="{BB962C8B-B14F-4D97-AF65-F5344CB8AC3E}">
        <p14:creationId xmlns:p14="http://schemas.microsoft.com/office/powerpoint/2010/main" val="1219978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58091" y="744583"/>
            <a:ext cx="10110652" cy="2338251"/>
          </a:xfrm>
        </p:spPr>
        <p:txBody>
          <a:bodyPr>
            <a:normAutofit/>
          </a:bodyPr>
          <a:lstStyle/>
          <a:p>
            <a:r>
              <a:rPr lang="ru-RU" dirty="0" smtClean="0"/>
              <a:t>Научно-методические проекты сопровождения ФГОС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15291" y="4376056"/>
            <a:ext cx="10319657" cy="2246813"/>
          </a:xfrm>
        </p:spPr>
        <p:txBody>
          <a:bodyPr>
            <a:normAutofit fontScale="92500"/>
          </a:bodyPr>
          <a:lstStyle/>
          <a:p>
            <a:pPr algn="r"/>
            <a:r>
              <a:rPr lang="ru-RU" dirty="0" smtClean="0"/>
              <a:t>Новикова Ольга Николаевна,</a:t>
            </a:r>
          </a:p>
          <a:p>
            <a:pPr algn="r"/>
            <a:r>
              <a:rPr lang="ru-RU" dirty="0" smtClean="0"/>
              <a:t>начальник отдела развития образовательных систем </a:t>
            </a:r>
          </a:p>
          <a:p>
            <a:pPr algn="r"/>
            <a:r>
              <a:rPr lang="ru-RU" dirty="0" smtClean="0"/>
              <a:t>ГАУ ДПО «Институт развития образования Пермского края»,</a:t>
            </a:r>
            <a:br>
              <a:rPr lang="ru-RU" dirty="0" smtClean="0"/>
            </a:br>
            <a:r>
              <a:rPr lang="ru-RU" dirty="0" smtClean="0"/>
              <a:t>доцент, </a:t>
            </a:r>
            <a:r>
              <a:rPr lang="ru-RU" dirty="0" err="1" smtClean="0"/>
              <a:t>к.филос.н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944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4137" y="104504"/>
            <a:ext cx="11138263" cy="112340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Уровни научно-методической поддержки введения ФГОС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61257" y="1417639"/>
            <a:ext cx="11704320" cy="52836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1. Курсы повышения </a:t>
            </a:r>
            <a:r>
              <a:rPr lang="ru-RU" dirty="0" smtClean="0"/>
              <a:t>квалификации педагогов</a:t>
            </a:r>
          </a:p>
          <a:p>
            <a:pPr marL="0" indent="0">
              <a:buNone/>
            </a:pPr>
            <a:r>
              <a:rPr lang="ru-RU" dirty="0" smtClean="0"/>
              <a:t>2. Краевые научно-методические </a:t>
            </a:r>
            <a:r>
              <a:rPr lang="ru-RU" dirty="0" smtClean="0"/>
              <a:t>проекты по заказу МОН Пермского края: </a:t>
            </a:r>
            <a:endParaRPr lang="ru-RU" dirty="0" smtClean="0"/>
          </a:p>
          <a:p>
            <a:r>
              <a:rPr lang="ru-RU" dirty="0"/>
              <a:t>К</a:t>
            </a:r>
            <a:r>
              <a:rPr lang="ru-RU" dirty="0" smtClean="0"/>
              <a:t>раевая </a:t>
            </a:r>
            <a:r>
              <a:rPr lang="ru-RU" dirty="0" err="1" smtClean="0"/>
              <a:t>метапредметная</a:t>
            </a:r>
            <a:r>
              <a:rPr lang="ru-RU" dirty="0" smtClean="0"/>
              <a:t> олимпиада для педагогов и обучающихся </a:t>
            </a:r>
            <a:r>
              <a:rPr lang="ru-RU" dirty="0" smtClean="0"/>
              <a:t>7-10-х </a:t>
            </a:r>
            <a:r>
              <a:rPr lang="ru-RU" dirty="0" smtClean="0"/>
              <a:t>классов; </a:t>
            </a:r>
          </a:p>
          <a:p>
            <a:r>
              <a:rPr lang="ru-RU" dirty="0" smtClean="0"/>
              <a:t>Предметная олимпиада для педагогов «Профи-край</a:t>
            </a:r>
            <a:r>
              <a:rPr lang="ru-RU" dirty="0" smtClean="0"/>
              <a:t>»;</a:t>
            </a:r>
          </a:p>
          <a:p>
            <a:r>
              <a:rPr lang="ru-RU" dirty="0" smtClean="0"/>
              <a:t>Олимпиады для педагогов по методике преподавания;</a:t>
            </a:r>
          </a:p>
          <a:p>
            <a:r>
              <a:rPr lang="ru-RU" dirty="0" smtClean="0"/>
              <a:t>Проект «Я люблю математику»;</a:t>
            </a:r>
          </a:p>
          <a:p>
            <a:r>
              <a:rPr lang="ru-RU" dirty="0" smtClean="0"/>
              <a:t>Проекты по научно-методическому сопровождению школ - </a:t>
            </a:r>
            <a:r>
              <a:rPr lang="ru-RU" dirty="0" err="1" smtClean="0"/>
              <a:t>апробационных</a:t>
            </a:r>
            <a:r>
              <a:rPr lang="ru-RU" dirty="0" smtClean="0"/>
              <a:t> площадок ФГОС ООО и СОО</a:t>
            </a:r>
          </a:p>
          <a:p>
            <a:r>
              <a:rPr lang="ru-RU" dirty="0" smtClean="0"/>
              <a:t>и другие.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13644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0891" y="130630"/>
            <a:ext cx="10981509" cy="104502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Содержательные </a:t>
            </a:r>
            <a:r>
              <a:rPr lang="ru-RU" dirty="0" smtClean="0"/>
              <a:t>принципы проектов с </a:t>
            </a:r>
            <a:br>
              <a:rPr lang="ru-RU" dirty="0" smtClean="0"/>
            </a:br>
            <a:r>
              <a:rPr lang="ru-RU" dirty="0" err="1" smtClean="0"/>
              <a:t>апробационными</a:t>
            </a:r>
            <a:r>
              <a:rPr lang="ru-RU" dirty="0" smtClean="0"/>
              <a:t> площадками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26571" y="1175657"/>
            <a:ext cx="11547566" cy="5499463"/>
          </a:xfrm>
        </p:spPr>
        <p:txBody>
          <a:bodyPr>
            <a:normAutofit fontScale="92500"/>
          </a:bodyPr>
          <a:lstStyle/>
          <a:p>
            <a:r>
              <a:rPr lang="ru-RU" sz="3200" dirty="0" smtClean="0"/>
              <a:t>Дифференциация </a:t>
            </a:r>
            <a:r>
              <a:rPr lang="ru-RU" sz="3200" dirty="0" smtClean="0"/>
              <a:t>и </a:t>
            </a:r>
            <a:r>
              <a:rPr lang="ru-RU" sz="3200" dirty="0" smtClean="0"/>
              <a:t>индивидуализация образовательной деятельности,</a:t>
            </a:r>
            <a:endParaRPr lang="ru-RU" sz="3200" dirty="0" smtClean="0"/>
          </a:p>
          <a:p>
            <a:r>
              <a:rPr lang="ru-RU" sz="3200" dirty="0" err="1" smtClean="0"/>
              <a:t>Деятельностный</a:t>
            </a:r>
            <a:r>
              <a:rPr lang="ru-RU" sz="3200" dirty="0" smtClean="0"/>
              <a:t> подход с ориентацией на создание </a:t>
            </a:r>
            <a:r>
              <a:rPr lang="ru-RU" sz="3200" dirty="0" smtClean="0"/>
              <a:t>детьми интеллектуальных </a:t>
            </a:r>
            <a:r>
              <a:rPr lang="ru-RU" sz="3200" dirty="0" smtClean="0"/>
              <a:t>и </a:t>
            </a:r>
            <a:r>
              <a:rPr lang="ru-RU" sz="3200" dirty="0" smtClean="0"/>
              <a:t>материальных </a:t>
            </a:r>
            <a:r>
              <a:rPr lang="ru-RU" sz="3200" dirty="0" smtClean="0"/>
              <a:t>продуктов, </a:t>
            </a:r>
            <a:r>
              <a:rPr lang="ru-RU" sz="3200" dirty="0" smtClean="0"/>
              <a:t>интересных комплексных заданий,</a:t>
            </a:r>
            <a:endParaRPr lang="ru-RU" sz="3200" dirty="0" smtClean="0"/>
          </a:p>
          <a:p>
            <a:r>
              <a:rPr lang="ru-RU" sz="3200" dirty="0" smtClean="0"/>
              <a:t>Ориентация на включение в образовательный процесс</a:t>
            </a:r>
            <a:r>
              <a:rPr lang="ru-RU" sz="3200" dirty="0" smtClean="0"/>
              <a:t> </a:t>
            </a:r>
            <a:r>
              <a:rPr lang="ru-RU" sz="3200" dirty="0" smtClean="0"/>
              <a:t>реальной </a:t>
            </a:r>
            <a:r>
              <a:rPr lang="ru-RU" sz="3200" dirty="0" smtClean="0"/>
              <a:t>практической деятельности, </a:t>
            </a:r>
            <a:r>
              <a:rPr lang="ru-RU" sz="3200" dirty="0" smtClean="0"/>
              <a:t>а </a:t>
            </a:r>
            <a:r>
              <a:rPr lang="ru-RU" sz="3200" dirty="0" smtClean="0"/>
              <a:t>не только </a:t>
            </a:r>
            <a:r>
              <a:rPr lang="ru-RU" sz="3200" dirty="0" smtClean="0"/>
              <a:t>учебных </a:t>
            </a:r>
            <a:r>
              <a:rPr lang="ru-RU" sz="3200" dirty="0" smtClean="0"/>
              <a:t>заданий,</a:t>
            </a:r>
          </a:p>
          <a:p>
            <a:r>
              <a:rPr lang="ru-RU" sz="3200" dirty="0" err="1" smtClean="0"/>
              <a:t>Критериальное</a:t>
            </a:r>
            <a:r>
              <a:rPr lang="ru-RU" sz="3200" dirty="0" smtClean="0"/>
              <a:t> (объективированное) оценивание образовательных результатов.</a:t>
            </a:r>
            <a:r>
              <a:rPr lang="ru-RU" sz="3200" dirty="0"/>
              <a:t> </a:t>
            </a:r>
            <a:endParaRPr lang="ru-RU" sz="3200" dirty="0" smtClean="0"/>
          </a:p>
          <a:p>
            <a:pPr marL="0" indent="0" algn="ctr">
              <a:buNone/>
            </a:pPr>
            <a:r>
              <a:rPr lang="ru-RU" sz="3200" dirty="0" smtClean="0"/>
              <a:t>Цель </a:t>
            </a:r>
            <a:r>
              <a:rPr lang="ru-RU" sz="3200" dirty="0"/>
              <a:t>проектов: разработка и внедрение практик работы с новыми образовательными результатами.</a:t>
            </a:r>
          </a:p>
          <a:p>
            <a:pPr marL="0" indent="0">
              <a:buNone/>
            </a:pP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2020195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44584" y="169817"/>
            <a:ext cx="10609216" cy="718457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Формат </a:t>
            </a:r>
            <a:r>
              <a:rPr lang="ru-RU" dirty="0" smtClean="0"/>
              <a:t>работы в проектах с АП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068" y="888273"/>
            <a:ext cx="11756571" cy="5826035"/>
          </a:xfrm>
        </p:spPr>
        <p:txBody>
          <a:bodyPr>
            <a:noAutofit/>
          </a:bodyPr>
          <a:lstStyle/>
          <a:p>
            <a:r>
              <a:rPr lang="ru-RU" sz="3200" dirty="0" smtClean="0"/>
              <a:t>Административно-педагогические команды </a:t>
            </a:r>
            <a:r>
              <a:rPr lang="ru-RU" sz="3200" dirty="0" smtClean="0"/>
              <a:t>школ вместе </a:t>
            </a:r>
            <a:r>
              <a:rPr lang="ru-RU" sz="3200" dirty="0" smtClean="0"/>
              <a:t>с научными руководителями и привлеченными консультантами разрабатывают</a:t>
            </a:r>
            <a:r>
              <a:rPr lang="ru-RU" sz="3200" dirty="0" smtClean="0"/>
              <a:t>, апробируют и транслируют инновационные образовательные </a:t>
            </a:r>
            <a:r>
              <a:rPr lang="ru-RU" sz="3200" dirty="0" smtClean="0"/>
              <a:t>практики, как единичные, так и системные.</a:t>
            </a:r>
            <a:endParaRPr lang="ru-RU" sz="3200" dirty="0" smtClean="0"/>
          </a:p>
          <a:p>
            <a:r>
              <a:rPr lang="ru-RU" sz="3200" dirty="0" smtClean="0"/>
              <a:t>В процессе этой работы </a:t>
            </a:r>
            <a:r>
              <a:rPr lang="ru-RU" sz="3200" dirty="0" smtClean="0"/>
              <a:t>появляются более эффективные идеи, углубляется </a:t>
            </a:r>
            <a:r>
              <a:rPr lang="ru-RU" sz="3200" dirty="0" smtClean="0"/>
              <a:t>понимание </a:t>
            </a:r>
            <a:r>
              <a:rPr lang="ru-RU" sz="3200" dirty="0" smtClean="0"/>
              <a:t>нового стандарта</a:t>
            </a:r>
            <a:r>
              <a:rPr lang="ru-RU" sz="3200" dirty="0" smtClean="0"/>
              <a:t>, развиваются новые компетенции.</a:t>
            </a:r>
          </a:p>
          <a:p>
            <a:r>
              <a:rPr lang="ru-RU" sz="3200" dirty="0" smtClean="0"/>
              <a:t>Для профессионального развития </a:t>
            </a:r>
            <a:r>
              <a:rPr lang="ru-RU" sz="3200" dirty="0" smtClean="0"/>
              <a:t>педагогов и достижения долговременного системного </a:t>
            </a:r>
            <a:r>
              <a:rPr lang="ru-RU" sz="3200" dirty="0" smtClean="0"/>
              <a:t>эффекта </a:t>
            </a:r>
            <a:r>
              <a:rPr lang="ru-RU" sz="3200" dirty="0" smtClean="0"/>
              <a:t>такой формат более </a:t>
            </a:r>
            <a:r>
              <a:rPr lang="ru-RU" sz="3200" dirty="0" smtClean="0"/>
              <a:t>действен</a:t>
            </a:r>
            <a:r>
              <a:rPr lang="ru-RU" sz="3200" dirty="0" smtClean="0"/>
              <a:t>ен, чем </a:t>
            </a:r>
            <a:r>
              <a:rPr lang="ru-RU" sz="3200" dirty="0" smtClean="0"/>
              <a:t>«прямое» научение</a:t>
            </a:r>
            <a:r>
              <a:rPr lang="ru-RU" sz="3200" dirty="0" smtClean="0"/>
              <a:t> </a:t>
            </a:r>
            <a:r>
              <a:rPr lang="ru-RU" sz="3200" dirty="0" smtClean="0"/>
              <a:t>и </a:t>
            </a:r>
            <a:r>
              <a:rPr lang="ru-RU" sz="3200" dirty="0" smtClean="0"/>
              <a:t>последующее воспроизведение </a:t>
            </a:r>
            <a:r>
              <a:rPr lang="ru-RU" sz="3200" dirty="0" smtClean="0"/>
              <a:t>готовых программ.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3377584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8456" y="117566"/>
            <a:ext cx="10863943" cy="796834"/>
          </a:xfrm>
        </p:spPr>
        <p:txBody>
          <a:bodyPr/>
          <a:lstStyle/>
          <a:p>
            <a:r>
              <a:rPr lang="ru-RU" dirty="0" smtClean="0"/>
              <a:t>Содержание проекта по ФГОС </a:t>
            </a:r>
            <a:r>
              <a:rPr lang="ru-RU" dirty="0" smtClean="0"/>
              <a:t>ООО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04949" y="914401"/>
            <a:ext cx="11599817" cy="56692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Направления деятельности школ – </a:t>
            </a:r>
            <a:r>
              <a:rPr lang="ru-RU" dirty="0" err="1" smtClean="0"/>
              <a:t>апробационных</a:t>
            </a:r>
            <a:r>
              <a:rPr lang="ru-RU" dirty="0" smtClean="0"/>
              <a:t> площадок: </a:t>
            </a:r>
            <a:endParaRPr lang="ru-RU" dirty="0" smtClean="0"/>
          </a:p>
          <a:p>
            <a:r>
              <a:rPr lang="ru-RU" dirty="0" smtClean="0"/>
              <a:t>Познавательные УУД</a:t>
            </a:r>
          </a:p>
          <a:p>
            <a:r>
              <a:rPr lang="ru-RU" dirty="0" smtClean="0"/>
              <a:t>Коммуникативные УУД</a:t>
            </a:r>
          </a:p>
          <a:p>
            <a:r>
              <a:rPr lang="ru-RU" dirty="0"/>
              <a:t>С</a:t>
            </a:r>
            <a:r>
              <a:rPr lang="ru-RU" dirty="0" smtClean="0"/>
              <a:t>мысловое чтение</a:t>
            </a:r>
          </a:p>
          <a:p>
            <a:r>
              <a:rPr lang="ru-RU" dirty="0" smtClean="0"/>
              <a:t>Моделирование и </a:t>
            </a:r>
            <a:r>
              <a:rPr lang="ru-RU" dirty="0" smtClean="0"/>
              <a:t>другие.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Каждое направление ведет научный руководитель, вокруг него </a:t>
            </a:r>
            <a:r>
              <a:rPr lang="ru-RU" dirty="0" smtClean="0"/>
              <a:t>формируется </a:t>
            </a:r>
            <a:r>
              <a:rPr lang="ru-RU" dirty="0" smtClean="0"/>
              <a:t>группа школ, </a:t>
            </a:r>
            <a:r>
              <a:rPr lang="ru-RU" dirty="0" smtClean="0"/>
              <a:t>жела</a:t>
            </a:r>
            <a:r>
              <a:rPr lang="ru-RU" dirty="0" smtClean="0"/>
              <a:t>ющих работать по данному направлению. Каждая школа защищает и реализует свою программу. Срок действия сообщества – 1 год.</a:t>
            </a:r>
            <a:endParaRPr lang="ru-RU" dirty="0" smtClean="0"/>
          </a:p>
          <a:p>
            <a:pPr marL="0" indent="0">
              <a:buNone/>
            </a:pPr>
            <a:r>
              <a:rPr lang="ru-RU" dirty="0" smtClean="0"/>
              <a:t>Школа может работать как в одной сетевом сообществе, </a:t>
            </a:r>
            <a:r>
              <a:rPr lang="ru-RU" dirty="0"/>
              <a:t>т</a:t>
            </a:r>
            <a:r>
              <a:rPr lang="ru-RU" dirty="0" smtClean="0"/>
              <a:t>ак и в нескольких, </a:t>
            </a:r>
            <a:r>
              <a:rPr lang="ru-RU" dirty="0" smtClean="0"/>
              <a:t>ежегодно продолжать или менять направления, по </a:t>
            </a:r>
            <a:r>
              <a:rPr lang="ru-RU" dirty="0" smtClean="0"/>
              <a:t>своему </a:t>
            </a:r>
            <a:r>
              <a:rPr lang="ru-RU" dirty="0" smtClean="0"/>
              <a:t>выбору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670992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65760" y="156754"/>
            <a:ext cx="11009811" cy="69233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Содержание проекта по ФГОС </a:t>
            </a:r>
            <a:r>
              <a:rPr lang="ru-RU" dirty="0" smtClean="0"/>
              <a:t>СОО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4320" y="1097280"/>
            <a:ext cx="11521440" cy="548639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 smtClean="0"/>
              <a:t>1. Внедрение</a:t>
            </a:r>
            <a:r>
              <a:rPr lang="ru-RU" sz="3200" dirty="0" smtClean="0"/>
              <a:t> </a:t>
            </a:r>
            <a:r>
              <a:rPr lang="ru-RU" sz="3200" dirty="0" smtClean="0"/>
              <a:t>системы психолого-педагогического сопровождения профильного и профессионального самоопределения обучающихся 8-11-х </a:t>
            </a:r>
            <a:r>
              <a:rPr lang="ru-RU" sz="3200" dirty="0" smtClean="0"/>
              <a:t>классов (индивидуально и по целевым группам)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2. Проектирование содержания и результатов профильных </a:t>
            </a:r>
            <a:r>
              <a:rPr lang="ru-RU" sz="3200" dirty="0" smtClean="0"/>
              <a:t>направлений обучения в 10-11-х </a:t>
            </a:r>
            <a:r>
              <a:rPr lang="ru-RU" sz="3200" dirty="0"/>
              <a:t>классах </a:t>
            </a:r>
            <a:r>
              <a:rPr lang="ru-RU" sz="3200" dirty="0" smtClean="0"/>
              <a:t>(по </a:t>
            </a:r>
            <a:r>
              <a:rPr lang="ru-RU" sz="3200" dirty="0"/>
              <a:t>целевым </a:t>
            </a:r>
            <a:r>
              <a:rPr lang="ru-RU" sz="3200" dirty="0" smtClean="0"/>
              <a:t>группам или индивидуально) с использованием объективированной системы оценивания.</a:t>
            </a:r>
            <a:endParaRPr lang="ru-RU" sz="3200" dirty="0" smtClean="0"/>
          </a:p>
          <a:p>
            <a:pPr marL="0" indent="0">
              <a:buNone/>
            </a:pPr>
            <a:r>
              <a:rPr lang="ru-RU" sz="3200" dirty="0" smtClean="0"/>
              <a:t>Направления взаимно поддерживают и углубляют друг друга,</a:t>
            </a:r>
          </a:p>
          <a:p>
            <a:pPr marL="0" indent="0">
              <a:buNone/>
            </a:pPr>
            <a:r>
              <a:rPr lang="ru-RU" sz="3200" dirty="0"/>
              <a:t>з</a:t>
            </a:r>
            <a:r>
              <a:rPr lang="ru-RU" sz="3200" dirty="0" smtClean="0"/>
              <a:t>адают образовательной системе школы жизненно-востребованную целесообразность.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71736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Объективные </a:t>
            </a:r>
            <a:r>
              <a:rPr lang="ru-RU" dirty="0" smtClean="0"/>
              <a:t>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22069" y="1240970"/>
            <a:ext cx="11534502" cy="5460275"/>
          </a:xfrm>
        </p:spPr>
        <p:txBody>
          <a:bodyPr>
            <a:normAutofit/>
          </a:bodyPr>
          <a:lstStyle/>
          <a:p>
            <a:r>
              <a:rPr lang="ru-RU" sz="3200" dirty="0" smtClean="0"/>
              <a:t>Недофинансирование ОО, особенно с небольшим количеством обучающихся,</a:t>
            </a:r>
            <a:endParaRPr lang="ru-RU" sz="3200" dirty="0" smtClean="0"/>
          </a:p>
          <a:p>
            <a:r>
              <a:rPr lang="ru-RU" sz="3200" dirty="0" smtClean="0"/>
              <a:t>Большая </a:t>
            </a:r>
            <a:r>
              <a:rPr lang="ru-RU" sz="3200" dirty="0" smtClean="0"/>
              <a:t>нагрузка педагогов, которая только возрастает </a:t>
            </a:r>
            <a:r>
              <a:rPr lang="ru-RU" sz="3200" dirty="0" err="1" smtClean="0"/>
              <a:t>всвязи</a:t>
            </a:r>
            <a:r>
              <a:rPr lang="ru-RU" sz="3200" dirty="0" smtClean="0"/>
              <a:t> с введением ФГОС,</a:t>
            </a:r>
            <a:endParaRPr lang="ru-RU" sz="3200" dirty="0" smtClean="0"/>
          </a:p>
          <a:p>
            <a:r>
              <a:rPr lang="ru-RU" sz="3200" dirty="0" smtClean="0"/>
              <a:t>Нехватка </a:t>
            </a:r>
            <a:r>
              <a:rPr lang="ru-RU" sz="3200" dirty="0" smtClean="0"/>
              <a:t>специалистов с новым функционалом и компетенциями (психологов, </a:t>
            </a:r>
            <a:r>
              <a:rPr lang="ru-RU" sz="3200" dirty="0" err="1" smtClean="0"/>
              <a:t>тьюторов</a:t>
            </a:r>
            <a:r>
              <a:rPr lang="ru-RU" sz="3200" dirty="0" smtClean="0"/>
              <a:t>, специалистов по профориентации, педагогов-библиотекарей и других),</a:t>
            </a:r>
            <a:endParaRPr lang="ru-RU" sz="3200" dirty="0" smtClean="0"/>
          </a:p>
          <a:p>
            <a:r>
              <a:rPr lang="ru-RU" sz="3200" dirty="0" smtClean="0"/>
              <a:t>Недостаточное </a:t>
            </a:r>
            <a:r>
              <a:rPr lang="ru-RU" sz="3200" dirty="0"/>
              <a:t>к</a:t>
            </a:r>
            <a:r>
              <a:rPr lang="ru-RU" sz="3200" dirty="0" smtClean="0"/>
              <a:t>ачество учебников и </a:t>
            </a:r>
            <a:r>
              <a:rPr lang="ru-RU" sz="3200" dirty="0" smtClean="0"/>
              <a:t>УМК и другие.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42701131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"/>
            <a:ext cx="10972800" cy="849086"/>
          </a:xfrm>
        </p:spPr>
        <p:txBody>
          <a:bodyPr>
            <a:normAutofit/>
          </a:bodyPr>
          <a:lstStyle/>
          <a:p>
            <a:r>
              <a:rPr lang="ru-RU" dirty="0" smtClean="0"/>
              <a:t>Системные проблемы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13509" y="1188720"/>
            <a:ext cx="11482251" cy="5434149"/>
          </a:xfrm>
        </p:spPr>
        <p:txBody>
          <a:bodyPr>
            <a:normAutofit/>
          </a:bodyPr>
          <a:lstStyle/>
          <a:p>
            <a:r>
              <a:rPr lang="ru-RU" dirty="0" smtClean="0"/>
              <a:t>Несоответствие </a:t>
            </a:r>
            <a:r>
              <a:rPr lang="ru-RU" dirty="0" smtClean="0"/>
              <a:t>традиционных профессионально-личностных установок</a:t>
            </a:r>
            <a:r>
              <a:rPr lang="ru-RU" dirty="0" smtClean="0"/>
              <a:t>, качеств</a:t>
            </a:r>
            <a:r>
              <a:rPr lang="ru-RU" dirty="0" smtClean="0"/>
              <a:t>, </a:t>
            </a:r>
            <a:r>
              <a:rPr lang="ru-RU" dirty="0" smtClean="0"/>
              <a:t>компетенций многих педагогов </a:t>
            </a:r>
            <a:r>
              <a:rPr lang="ru-RU" dirty="0" smtClean="0"/>
              <a:t>и </a:t>
            </a:r>
            <a:r>
              <a:rPr lang="ru-RU" dirty="0" smtClean="0"/>
              <a:t>теоретико-методологической основы ФГОС.</a:t>
            </a:r>
            <a:endParaRPr lang="ru-RU" dirty="0" smtClean="0"/>
          </a:p>
          <a:p>
            <a:r>
              <a:rPr lang="ru-RU" dirty="0"/>
              <a:t>П</a:t>
            </a:r>
            <a:r>
              <a:rPr lang="ru-RU" dirty="0" smtClean="0"/>
              <a:t>ротиворечие </a:t>
            </a:r>
            <a:r>
              <a:rPr lang="ru-RU" dirty="0" smtClean="0"/>
              <a:t>между </a:t>
            </a:r>
            <a:r>
              <a:rPr lang="ru-RU" dirty="0" smtClean="0"/>
              <a:t>ФГОС и «индустриальным» форматом образовательного </a:t>
            </a:r>
            <a:r>
              <a:rPr lang="ru-RU" dirty="0" smtClean="0"/>
              <a:t>процесса, совершенно не учитывающего ни индивидуальные особенности детей, ни современные социокультурные условия, в которых осуществляется процесс образования. Возрастает </a:t>
            </a:r>
            <a:r>
              <a:rPr lang="ru-RU" dirty="0" smtClean="0"/>
              <a:t>перегруженность информацией в ущерб </a:t>
            </a:r>
            <a:r>
              <a:rPr lang="ru-RU" dirty="0" smtClean="0"/>
              <a:t>пониманию и продуктивной деятельности, не учитывается </a:t>
            </a:r>
            <a:r>
              <a:rPr lang="ru-RU" dirty="0" smtClean="0"/>
              <a:t>потребность детей в </a:t>
            </a:r>
            <a:r>
              <a:rPr lang="ru-RU" dirty="0" smtClean="0"/>
              <a:t>разных сроках, формах подачи, уровнях освоения материала и т.д.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4789993"/>
      </p:ext>
    </p:extLst>
  </p:cSld>
  <p:clrMapOvr>
    <a:masterClrMapping/>
  </p:clrMapOvr>
</p:sld>
</file>

<file path=ppt/theme/theme1.xml><?xml version="1.0" encoding="utf-8"?>
<a:theme xmlns:a="http://schemas.openxmlformats.org/drawingml/2006/main" name="La ment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TM02474572[[fn=Медицинский шаблон оформления]]</Template>
  <TotalTime>106</TotalTime>
  <Words>496</Words>
  <Application>Microsoft Office PowerPoint</Application>
  <PresentationFormat>Широкоэкранный</PresentationFormat>
  <Paragraphs>44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Arial</vt:lpstr>
      <vt:lpstr>Calibri</vt:lpstr>
      <vt:lpstr>La mente</vt:lpstr>
      <vt:lpstr>Научно-методические проекты сопровождения ФГОС</vt:lpstr>
      <vt:lpstr>Уровни научно-методической поддержки введения ФГОС</vt:lpstr>
      <vt:lpstr>Содержательные принципы проектов с  апробационными площадками</vt:lpstr>
      <vt:lpstr>Формат работы в проектах с АП</vt:lpstr>
      <vt:lpstr>Содержание проекта по ФГОС ООО</vt:lpstr>
      <vt:lpstr>Содержание проекта по ФГОС СОО</vt:lpstr>
      <vt:lpstr>Объективные проблемы</vt:lpstr>
      <vt:lpstr>Системные проблемы</vt:lpstr>
    </vt:vector>
  </TitlesOfParts>
  <Company>ИРО ПК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Владимир Кокшаров</dc:creator>
  <cp:lastModifiedBy>Владимир Кокшаров</cp:lastModifiedBy>
  <cp:revision>18</cp:revision>
  <dcterms:created xsi:type="dcterms:W3CDTF">2017-04-24T08:33:23Z</dcterms:created>
  <dcterms:modified xsi:type="dcterms:W3CDTF">2017-04-24T18:52:16Z</dcterms:modified>
</cp:coreProperties>
</file>