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2" r:id="rId2"/>
    <p:sldId id="306" r:id="rId3"/>
    <p:sldId id="304" r:id="rId4"/>
    <p:sldId id="285" r:id="rId5"/>
    <p:sldId id="305" r:id="rId6"/>
    <p:sldId id="283" r:id="rId7"/>
    <p:sldId id="284" r:id="rId8"/>
    <p:sldId id="307" r:id="rId9"/>
    <p:sldId id="303" r:id="rId10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BAB07"/>
    <a:srgbClr val="D88D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2" autoAdjust="0"/>
    <p:restoredTop sz="42377" autoAdjust="0"/>
  </p:normalViewPr>
  <p:slideViewPr>
    <p:cSldViewPr>
      <p:cViewPr varScale="1">
        <p:scale>
          <a:sx n="98" d="100"/>
          <a:sy n="98" d="100"/>
        </p:scale>
        <p:origin x="-752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786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1DD2A6-0E11-475E-A61B-C634556E2B3B}" type="datetimeFigureOut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0C583E-9CBF-4292-BB4A-545871DB8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82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25B6A0-3C89-42B4-99AC-85601A910DD2}" type="datetimeFigureOut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DF496B-D95F-4B83-B6BF-DB7BEDB7DE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DF496B-D95F-4B83-B6BF-DB7BEDB7DE3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0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1789-5E7C-4BFA-A9D3-D0DF4AB2326F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168E1-A9AB-41E3-993F-AED22B7AD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4EF9A-A9D7-4CE7-8A75-BFB9A6D96343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D291F-5899-4D7D-9488-2C0DF3108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4EC3B-1E22-4347-A4D3-7FB26BCFB462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8BA0B-A32E-4FF6-BF8A-4406790C3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83CE-ECE5-4CF8-A693-697D647AED71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53796-1391-4DC8-94D7-D1FCDFD0B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1E8EB-7235-4D48-99D7-29828393521B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BD7BB-283A-4AD3-BF6E-EF814E48F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44E2-8310-452B-8D04-2EEF2FD150FD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AE8F4-4D77-4640-BA6F-5E012C4814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23AB5-9A9A-441B-B693-A39FDAF79446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0C75-7F18-497A-BB90-F430DA477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F1AB1-FD2D-4DD5-9BC7-C1719BD7D069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B65CA-E8CB-474F-BE94-76FEE3E95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7E18-50F5-4709-9D4E-ECA61B8CE16A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4AF63-4F80-4CE4-A52E-3EA2ECB68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solidFill>
            <a:schemeClr val="bg1">
              <a:lumMod val="95000"/>
              <a:alpha val="66000"/>
            </a:schemeClr>
          </a:solidFill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74410-DA22-44A1-ADED-AE474A226000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DC436-3E14-4475-AA03-425EBB3AB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1FC14-5B6D-45AA-A113-E724067293FD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5065-00F6-407D-8B70-53CFBA03F7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2073277" y="274638"/>
            <a:ext cx="7337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B594C2-AD45-4E0B-8CB0-CA1A2795C0C0}" type="datetime1">
              <a:rPr lang="ru-RU"/>
              <a:pPr>
                <a:defRPr/>
              </a:pPr>
              <a:t>25.04.17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95FDB4-07A0-4F2F-91C9-CE02C17BE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0632" y="2060848"/>
            <a:ext cx="7886724" cy="237626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Деятельность федеральных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стажировочных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 площадок по модернизации технологий и содержания обучения: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проблемы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и перспективы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452934" y="6143644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5546" y="785794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ylfaen" pitchFamily="18" charset="0"/>
              </a:rPr>
              <a:t>Российская Академия Образования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81562" y="5000636"/>
            <a:ext cx="4884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/>
                <a:cs typeface="Arial"/>
              </a:rPr>
              <a:t>Виктор Стефанович </a:t>
            </a:r>
            <a:r>
              <a:rPr lang="ru-RU" sz="1600" b="1" dirty="0" err="1" smtClean="0">
                <a:solidFill>
                  <a:srgbClr val="0070C0"/>
                </a:solidFill>
                <a:latin typeface="Arial"/>
                <a:cs typeface="Arial"/>
              </a:rPr>
              <a:t>Басюк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заместитель президента РАО</a:t>
            </a:r>
          </a:p>
        </p:txBody>
      </p:sp>
    </p:spTree>
    <p:extLst>
      <p:ext uri="{BB962C8B-B14F-4D97-AF65-F5344CB8AC3E}">
        <p14:creationId xmlns:p14="http://schemas.microsoft.com/office/powerpoint/2010/main" val="2450603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Условия эффективной работы ФСП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844824"/>
            <a:ext cx="8915400" cy="4536504"/>
          </a:xfrm>
        </p:spPr>
        <p:txBody>
          <a:bodyPr/>
          <a:lstStyle/>
          <a:p>
            <a:pPr lvl="0"/>
            <a:r>
              <a:rPr lang="ru-RU" sz="2400" dirty="0" smtClean="0">
                <a:latin typeface="Times New Roman"/>
                <a:cs typeface="Times New Roman"/>
              </a:rPr>
              <a:t>высокий </a:t>
            </a:r>
            <a:r>
              <a:rPr lang="ru-RU" sz="2400" dirty="0">
                <a:latin typeface="Times New Roman"/>
                <a:cs typeface="Times New Roman"/>
              </a:rPr>
              <a:t>научно-</a:t>
            </a:r>
            <a:r>
              <a:rPr lang="ru-RU" sz="2400" dirty="0" smtClean="0">
                <a:latin typeface="Times New Roman"/>
                <a:cs typeface="Times New Roman"/>
              </a:rPr>
              <a:t>методический потенциал; </a:t>
            </a:r>
            <a:endParaRPr lang="ru-RU" sz="2400" dirty="0">
              <a:latin typeface="Times New Roman"/>
              <a:cs typeface="Times New Roman"/>
            </a:endParaRPr>
          </a:p>
          <a:p>
            <a:pPr lvl="0"/>
            <a:r>
              <a:rPr lang="ru-RU" sz="2400" dirty="0" smtClean="0">
                <a:latin typeface="Times New Roman"/>
                <a:cs typeface="Times New Roman"/>
              </a:rPr>
              <a:t>высокий уровень </a:t>
            </a:r>
            <a:r>
              <a:rPr lang="ru-RU" sz="2400" dirty="0">
                <a:latin typeface="Times New Roman"/>
                <a:cs typeface="Times New Roman"/>
              </a:rPr>
              <a:t>культуры проектной </a:t>
            </a:r>
            <a:r>
              <a:rPr lang="ru-RU" sz="2400" dirty="0" smtClean="0">
                <a:latin typeface="Times New Roman"/>
                <a:cs typeface="Times New Roman"/>
              </a:rPr>
              <a:t>деятельности; 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ru-RU" sz="2400" dirty="0" smtClean="0">
                <a:latin typeface="Times New Roman"/>
                <a:cs typeface="Times New Roman"/>
              </a:rPr>
              <a:t>широкая сеть </a:t>
            </a:r>
            <a:r>
              <a:rPr lang="ru-RU" sz="2400" dirty="0">
                <a:latin typeface="Times New Roman"/>
                <a:cs typeface="Times New Roman"/>
              </a:rPr>
              <a:t>коммуникаций с профессиональным и экспертным сообществом </a:t>
            </a:r>
            <a:r>
              <a:rPr lang="ru-RU" sz="2400" dirty="0" smtClean="0">
                <a:latin typeface="Times New Roman"/>
                <a:cs typeface="Times New Roman"/>
              </a:rPr>
              <a:t>на </a:t>
            </a:r>
            <a:r>
              <a:rPr lang="ru-RU" sz="2400" dirty="0">
                <a:latin typeface="Times New Roman"/>
                <a:cs typeface="Times New Roman"/>
              </a:rPr>
              <a:t>уровне Российской </a:t>
            </a:r>
            <a:r>
              <a:rPr lang="ru-RU" sz="2400" dirty="0" smtClean="0">
                <a:latin typeface="Times New Roman"/>
                <a:cs typeface="Times New Roman"/>
              </a:rPr>
              <a:t>Федерации;</a:t>
            </a:r>
          </a:p>
          <a:p>
            <a:pPr lvl="0"/>
            <a:r>
              <a:rPr lang="ru-RU" sz="2400" dirty="0" smtClean="0">
                <a:latin typeface="Times New Roman"/>
                <a:cs typeface="Times New Roman"/>
              </a:rPr>
              <a:t>профессиональное </a:t>
            </a:r>
            <a:r>
              <a:rPr lang="ru-RU" sz="2400" dirty="0">
                <a:latin typeface="Times New Roman"/>
                <a:cs typeface="Times New Roman"/>
              </a:rPr>
              <a:t>знание всего комплекса мероприятий федеральных целевых </a:t>
            </a:r>
            <a:r>
              <a:rPr lang="ru-RU" sz="2400" dirty="0" smtClean="0">
                <a:latin typeface="Times New Roman"/>
                <a:cs typeface="Times New Roman"/>
              </a:rPr>
              <a:t>программ;</a:t>
            </a:r>
            <a:endParaRPr lang="ru-RU" sz="2400" dirty="0">
              <a:latin typeface="Times New Roman"/>
              <a:cs typeface="Times New Roman"/>
            </a:endParaRPr>
          </a:p>
          <a:p>
            <a:pPr lvl="0"/>
            <a:r>
              <a:rPr lang="ru-RU" sz="2400" dirty="0" smtClean="0">
                <a:latin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cs typeface="Times New Roman"/>
              </a:rPr>
              <a:t>знание и понимание механизмов реализации региональных программ развития образования;</a:t>
            </a:r>
          </a:p>
          <a:p>
            <a:r>
              <a:rPr lang="ru-RU" sz="2400" dirty="0">
                <a:latin typeface="Times New Roman"/>
                <a:cs typeface="Times New Roman"/>
              </a:rPr>
              <a:t>гибкая система организации обучения с использованием всего многообразия форм реализации дополнительных профессиональных программ;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3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60712" y="692696"/>
            <a:ext cx="7337425" cy="1143000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Основные направления реализаций мероприятий: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95300" y="1988840"/>
            <a:ext cx="8915400" cy="4464496"/>
          </a:xfrm>
        </p:spPr>
        <p:txBody>
          <a:bodyPr/>
          <a:lstStyle/>
          <a:p>
            <a:r>
              <a:rPr lang="ru-RU" sz="2200" dirty="0" smtClean="0">
                <a:latin typeface="Arial"/>
                <a:cs typeface="Arial"/>
              </a:rPr>
              <a:t>Повышение квалификации педагогов по </a:t>
            </a:r>
            <a:r>
              <a:rPr lang="ru-RU" sz="2200" dirty="0" err="1" smtClean="0">
                <a:latin typeface="Arial"/>
                <a:cs typeface="Arial"/>
              </a:rPr>
              <a:t>метапредметным</a:t>
            </a:r>
            <a:r>
              <a:rPr lang="ru-RU" sz="2200" dirty="0" smtClean="0">
                <a:latin typeface="Arial"/>
                <a:cs typeface="Arial"/>
              </a:rPr>
              <a:t> компетенциям в соответствии с ФГОС.</a:t>
            </a:r>
          </a:p>
          <a:p>
            <a:r>
              <a:rPr lang="ru-RU" sz="2200" dirty="0" smtClean="0">
                <a:latin typeface="Arial"/>
                <a:cs typeface="Arial"/>
              </a:rPr>
              <a:t>Поддержка и создание условий реализации адаптированных образовательных программ для детей с ОВЗ.</a:t>
            </a:r>
          </a:p>
          <a:p>
            <a:r>
              <a:rPr lang="ru-RU" sz="2200" dirty="0" smtClean="0">
                <a:latin typeface="Arial"/>
                <a:cs typeface="Arial"/>
              </a:rPr>
              <a:t>Реализация Концепции модернизации школьных библиотек. Создание системы школьных информационно-библиотечных центров.</a:t>
            </a:r>
          </a:p>
          <a:p>
            <a:r>
              <a:rPr lang="ru-RU" sz="2200" dirty="0" smtClean="0">
                <a:latin typeface="Arial"/>
                <a:cs typeface="Arial"/>
              </a:rPr>
              <a:t>Участие в обсуждении создания и реализации Концепций модернизации содержания и технологий обучения по предметным областям.</a:t>
            </a:r>
          </a:p>
          <a:p>
            <a:r>
              <a:rPr lang="ru-RU" sz="2200" dirty="0" smtClean="0">
                <a:latin typeface="Arial"/>
                <a:cs typeface="Arial"/>
              </a:rPr>
              <a:t>Поддержка сетевых сообществ педагогов и общественно-профессиональных объединений.</a:t>
            </a:r>
            <a:endParaRPr lang="ru-RU" sz="2200" dirty="0">
              <a:latin typeface="Arial"/>
              <a:cs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3277" y="274638"/>
            <a:ext cx="7337425" cy="1725602"/>
          </a:xfrm>
        </p:spPr>
        <p:txBody>
          <a:bodyPr/>
          <a:lstStyle/>
          <a:p>
            <a:r>
              <a:rPr lang="ru-RU" sz="3200" dirty="0" smtClean="0">
                <a:latin typeface="Calibri"/>
                <a:cs typeface="Calibri"/>
              </a:rPr>
              <a:t>Основные эффекты мероприятий по направлению 2.4. ФЦПРО</a:t>
            </a:r>
            <a:endParaRPr lang="ru-RU" sz="3200" dirty="0">
              <a:latin typeface="Calibri"/>
              <a:cs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1772816"/>
            <a:ext cx="763284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Повышение квалификации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Достижение: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Всего прошло ПК более </a:t>
            </a:r>
          </a:p>
          <a:p>
            <a:pPr>
              <a:buNone/>
            </a:pPr>
            <a:r>
              <a:rPr lang="ru-RU" dirty="0" smtClean="0">
                <a:latin typeface="Times New Roman"/>
                <a:cs typeface="Times New Roman"/>
              </a:rPr>
              <a:t>36 тысяч педагогов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Проблема: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5032113" y="2174874"/>
            <a:ext cx="4378590" cy="4350469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Фрагментарность использования внешних инструментов оценки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Частичное использование классических стажировок в курсовой подготовке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Акцент на дистанционных технологиях ПК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Не востребованность потенциала региональных УМО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2996952"/>
            <a:ext cx="439248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Создание школьных информационно-библиотечных центров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Проблема: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Подход с проектированием развития регионального пространства информационно-библиотечной инфраструктуры востребован частично.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1484784"/>
            <a:ext cx="4788874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Calibri"/>
                <a:cs typeface="Calibri"/>
              </a:rPr>
              <a:t>Обсуждение Концепций модернизации </a:t>
            </a:r>
            <a:endParaRPr lang="ru-RU" sz="3200" dirty="0">
              <a:latin typeface="Calibri"/>
              <a:cs typeface="Calibri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241032" y="1628800"/>
            <a:ext cx="437515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/>
                <a:cs typeface="Times New Roman"/>
              </a:rPr>
              <a:t>Проблема:</a:t>
            </a:r>
          </a:p>
          <a:p>
            <a:pPr marL="0" indent="0">
              <a:buNone/>
            </a:pPr>
            <a:r>
              <a:rPr lang="ru-RU" dirty="0" smtClean="0">
                <a:latin typeface="Times New Roman"/>
                <a:cs typeface="Times New Roman"/>
              </a:rPr>
              <a:t>Локальность и закрытость обсуждений. Результаты не выходят за рамки регионального педагогического сообщества</a:t>
            </a:r>
          </a:p>
          <a:p>
            <a:pPr marL="0" indent="0">
              <a:buNone/>
            </a:pP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1628800"/>
            <a:ext cx="4968552" cy="502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2073277" y="274638"/>
            <a:ext cx="7632251" cy="1143000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Создание методических рекомендаций по введению ФГОС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За 2016 год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Создано более 140 методических изданий по проблематике введения ФГОС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Большая часть в электронном виде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Издания размещены в открытом доступе на ресурсах региональных ИПК-ИРО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Проблемы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? Востребованность публикаций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? Качество публикаций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? Возможность использования на уровне РФ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53796-1391-4DC8-94D7-D1FCDFD0B6B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97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38158" y="2714620"/>
            <a:ext cx="8420100" cy="1470025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0C0"/>
      </a:accent1>
      <a:accent2>
        <a:srgbClr val="C0504D"/>
      </a:accent2>
      <a:accent3>
        <a:srgbClr val="C00000"/>
      </a:accent3>
      <a:accent4>
        <a:srgbClr val="8064A2"/>
      </a:accent4>
      <a:accent5>
        <a:srgbClr val="31859B"/>
      </a:accent5>
      <a:accent6>
        <a:srgbClr val="E36C09"/>
      </a:accent6>
      <a:hlink>
        <a:srgbClr val="0000FF"/>
      </a:hlink>
      <a:folHlink>
        <a:srgbClr val="800080"/>
      </a:folHlink>
    </a:clrScheme>
    <a:fontScheme name="Другая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Другая 6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070C0"/>
    </a:accent1>
    <a:accent2>
      <a:srgbClr val="C0504D"/>
    </a:accent2>
    <a:accent3>
      <a:srgbClr val="C00000"/>
    </a:accent3>
    <a:accent4>
      <a:srgbClr val="8064A2"/>
    </a:accent4>
    <a:accent5>
      <a:srgbClr val="31859B"/>
    </a:accent5>
    <a:accent6>
      <a:srgbClr val="E36C09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296</Words>
  <Application>Microsoft Macintosh PowerPoint</Application>
  <PresentationFormat>Лист A4 (210x297 мм)</PresentationFormat>
  <Paragraphs>52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Условия эффективной работы ФСП</vt:lpstr>
      <vt:lpstr>Основные направления реализаций мероприятий:</vt:lpstr>
      <vt:lpstr>Основные эффекты мероприятий по направлению 2.4. ФЦПРО</vt:lpstr>
      <vt:lpstr>Повышение квалификации</vt:lpstr>
      <vt:lpstr>Создание школьных информационно-библиотечных центров</vt:lpstr>
      <vt:lpstr>Обсуждение Концепций модернизации </vt:lpstr>
      <vt:lpstr>Создание методических рекомендаций по введению ФГОС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Juliana</dc:creator>
  <cp:lastModifiedBy>Дмитрий Метелкин</cp:lastModifiedBy>
  <cp:revision>225</cp:revision>
  <cp:lastPrinted>2015-03-26T16:03:21Z</cp:lastPrinted>
  <dcterms:created xsi:type="dcterms:W3CDTF">2013-10-07T07:19:02Z</dcterms:created>
  <dcterms:modified xsi:type="dcterms:W3CDTF">2017-04-25T05:15:26Z</dcterms:modified>
</cp:coreProperties>
</file>