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4" r:id="rId6"/>
    <p:sldId id="266" r:id="rId7"/>
    <p:sldId id="268" r:id="rId8"/>
    <p:sldId id="272" r:id="rId9"/>
    <p:sldId id="273" r:id="rId10"/>
    <p:sldId id="274" r:id="rId11"/>
    <p:sldId id="275" r:id="rId12"/>
    <p:sldId id="276" r:id="rId13"/>
    <p:sldId id="278" r:id="rId14"/>
    <p:sldId id="281" r:id="rId15"/>
    <p:sldId id="282" r:id="rId16"/>
    <p:sldId id="283" r:id="rId17"/>
    <p:sldId id="280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99"/>
    <a:srgbClr val="FF6600"/>
    <a:srgbClr val="CC33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4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1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52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19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38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1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95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6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5C1E-6C5E-4DF7-A288-C29892EDD771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4AA6-8FAA-457A-B590-85A94AE70A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35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379" y="112965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МОУ «Средняя  школа с углубленным изучением отдельных предметов «Провинциальный колледж»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4010" y="1988840"/>
            <a:ext cx="8175979" cy="2308324"/>
          </a:xfrm>
          <a:prstGeom prst="rect">
            <a:avLst/>
          </a:prstGeom>
          <a:effectLst>
            <a:glow rad="101600">
              <a:schemeClr val="accent5">
                <a:lumMod val="40000"/>
                <a:lumOff val="60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b="1" cap="all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Подходы к оцениванию образовательных результатов школьников в соответствии с ФГОС СОО</a:t>
            </a:r>
            <a:endParaRPr lang="ru-RU" sz="3600" b="1" cap="all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9981" y="5388024"/>
            <a:ext cx="5930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Семко Елена Романовна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988840"/>
            <a:ext cx="889757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spcAft>
                <a:spcPts val="12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основы теории, методологии, практикумы;</a:t>
            </a:r>
          </a:p>
          <a:p>
            <a:pPr marL="449263" indent="-449263">
              <a:spcAft>
                <a:spcPts val="12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синхронизация курса с этапами написания курсовой работы;</a:t>
            </a:r>
          </a:p>
          <a:p>
            <a:pPr marL="449263" indent="-449263">
              <a:spcAft>
                <a:spcPts val="12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обеспеченность методическими пособиями и материалами;</a:t>
            </a:r>
          </a:p>
          <a:p>
            <a:pPr marL="449263" indent="-449263">
              <a:spcAft>
                <a:spcPts val="12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ведение единого электронного архива работ;</a:t>
            </a:r>
          </a:p>
          <a:p>
            <a:pPr marL="449263" indent="-449263">
              <a:spcAft>
                <a:spcPts val="12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оценивание текущих и контрольных мероприятий. </a:t>
            </a:r>
          </a:p>
          <a:p>
            <a:pPr>
              <a:buClr>
                <a:srgbClr val="FF6600"/>
              </a:buClr>
              <a:buSzPct val="100000"/>
            </a:pPr>
            <a:endParaRPr lang="ru-RU" sz="3200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FF6600"/>
              </a:buClr>
              <a:buSzPct val="100000"/>
            </a:pPr>
            <a:endParaRPr lang="ru-RU" sz="1600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851" y="164191"/>
            <a:ext cx="887093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Курс </a:t>
            </a:r>
            <a:r>
              <a:rPr lang="ru-RU" sz="38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«Основы исследовательской деятельности» -</a:t>
            </a:r>
            <a:r>
              <a:rPr lang="ru-RU" sz="36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обязательный предмет учебного плана.</a:t>
            </a:r>
            <a:endParaRPr lang="ru-RU" sz="3200" b="1" spc="50" dirty="0" smtClean="0">
              <a:ln w="3175">
                <a:solidFill>
                  <a:srgbClr val="FF6600"/>
                </a:solidFill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0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3" y="2182217"/>
            <a:ext cx="889757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часов консультаций в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год.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ценочный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лист (по выполнению этапов работы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851" y="164191"/>
            <a:ext cx="887093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Научное руководство исследовательской работой</a:t>
            </a:r>
            <a:endParaRPr lang="ru-RU" sz="3200" b="1" spc="50" dirty="0" smtClean="0">
              <a:ln w="3175">
                <a:solidFill>
                  <a:srgbClr val="FF6600"/>
                </a:solidFill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0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6363" y="1196752"/>
            <a:ext cx="889757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r>
              <a:rPr lang="ru-RU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Объем и качество результатов работы, которые включают минимум один из следующих компонентов: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эксперимент и анализ его результатов;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творческое осмысление прочитанной литературы; 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самостоятельная интерпретация источников;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разработка прикладного приложения; 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анализ социально-экономической, политической и статистической информации; 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самостоятельное решение математической задачи, определение различных способов решения, предложение алгоритмов для решения серий задач.</a:t>
            </a:r>
            <a:endParaRPr lang="ru-RU" sz="2400" b="1" i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851" y="164191"/>
            <a:ext cx="887093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оценивания курсовой работы научным руководителем</a:t>
            </a:r>
            <a:endParaRPr lang="ru-RU" sz="2400" b="1" spc="50" dirty="0" smtClean="0">
              <a:ln w="3175">
                <a:solidFill>
                  <a:srgbClr val="FF6600"/>
                </a:solidFill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3211" y="1426075"/>
            <a:ext cx="8897575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  <a:buClr>
                <a:srgbClr val="FF6600"/>
              </a:buClr>
              <a:buSzPct val="100000"/>
            </a:pPr>
            <a:r>
              <a:rPr lang="ru-RU" sz="3600" b="1" dirty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класс (декабрь)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представление исследовательского аппарата и первых результатов.</a:t>
            </a:r>
          </a:p>
          <a:p>
            <a:pPr>
              <a:spcAft>
                <a:spcPts val="1800"/>
              </a:spcAft>
              <a:buClr>
                <a:srgbClr val="FF6600"/>
              </a:buClr>
              <a:buSzPct val="100000"/>
            </a:pPr>
            <a:r>
              <a:rPr lang="ru-RU" sz="36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класс (апрель) 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предзащита работы, выполненной за год, написание программы продолжения исследования.</a:t>
            </a:r>
          </a:p>
          <a:p>
            <a:pPr>
              <a:spcAft>
                <a:spcPts val="1800"/>
              </a:spcAft>
              <a:buClr>
                <a:srgbClr val="FF6600"/>
              </a:buClr>
              <a:buSzPct val="100000"/>
            </a:pPr>
            <a:r>
              <a:rPr lang="ru-RU" sz="36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 класс (декабрь) 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представление завершенного исследования. </a:t>
            </a:r>
          </a:p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endParaRPr lang="ru-RU" sz="2400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9851" y="164191"/>
            <a:ext cx="8870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Научные конференции в школе</a:t>
            </a:r>
            <a:endParaRPr lang="ru-RU" sz="2800" b="1" spc="50" dirty="0" smtClean="0">
              <a:ln w="3175">
                <a:solidFill>
                  <a:srgbClr val="FF6600"/>
                </a:solidFill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5" y="164191"/>
            <a:ext cx="8913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оценки исследовательской работы экспертной комиссией (10 класс)</a:t>
            </a:r>
            <a:endParaRPr lang="ru-RU" sz="11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48506"/>
              </p:ext>
            </p:extLst>
          </p:nvPr>
        </p:nvGraphicFramePr>
        <p:xfrm>
          <a:off x="246235" y="1106984"/>
          <a:ext cx="8651529" cy="5364480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8155344"/>
                <a:gridCol w="496185"/>
              </a:tblGrid>
              <a:tr h="1675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400" dirty="0">
                          <a:effectLst/>
                        </a:rPr>
                        <a:t>Критерий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Балл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1351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200" dirty="0">
                          <a:effectLst/>
                        </a:rPr>
                        <a:t>Формальный критерий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2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1. Выполнение </a:t>
                      </a:r>
                      <a:r>
                        <a:rPr lang="ru-RU" sz="2400" dirty="0">
                          <a:effectLst/>
                        </a:rPr>
                        <a:t>требований к структуре работы.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109731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2. Оформление </a:t>
                      </a:r>
                      <a:r>
                        <a:rPr lang="ru-RU" sz="2400" dirty="0">
                          <a:effectLst/>
                        </a:rPr>
                        <a:t>списка литературы и источников согласно стандарту; наличие ссылок на все пункты </a:t>
                      </a:r>
                      <a:r>
                        <a:rPr lang="ru-RU" sz="2400" dirty="0" smtClean="0">
                          <a:effectLst/>
                        </a:rPr>
                        <a:t>списка.</a:t>
                      </a:r>
                      <a:endParaRPr lang="ru-RU" sz="2000" dirty="0" smtClean="0">
                        <a:effectLst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3.</a:t>
                      </a:r>
                      <a:r>
                        <a:rPr lang="ru-RU" sz="2400" baseline="0" dirty="0" smtClean="0">
                          <a:effectLst/>
                        </a:rPr>
                        <a:t> П</a:t>
                      </a:r>
                      <a:r>
                        <a:rPr lang="ru-RU" sz="2400" dirty="0" smtClean="0">
                          <a:effectLst/>
                        </a:rPr>
                        <a:t>равильное </a:t>
                      </a:r>
                      <a:r>
                        <a:rPr lang="ru-RU" sz="2400" dirty="0">
                          <a:effectLst/>
                        </a:rPr>
                        <a:t>оформление и нумерация рисунков, таблиц, приложений; наличие ссылок на них.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51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200" dirty="0">
                          <a:effectLst/>
                        </a:rPr>
                        <a:t>Содержательные критерии оценки работы: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2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</a:rPr>
                        <a:t>Грамотно сформулированные цели и задачи исследования.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2743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2. Соответствие </a:t>
                      </a:r>
                      <a:r>
                        <a:rPr lang="ru-RU" sz="2400" dirty="0">
                          <a:effectLst/>
                        </a:rPr>
                        <a:t>логики исследования поставленным задачам.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7119">
                <a:tc>
                  <a:txBody>
                    <a:bodyPr/>
                    <a:lstStyle/>
                    <a:p>
                      <a:pPr marL="0" lvl="0" indent="0" algn="l" fontAlgn="auto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40385" algn="l"/>
                        </a:tabLst>
                      </a:pPr>
                      <a:r>
                        <a:rPr lang="ru-RU" sz="2400" dirty="0" smtClean="0">
                          <a:effectLst/>
                        </a:rPr>
                        <a:t>3. Полученные </a:t>
                      </a:r>
                      <a:r>
                        <a:rPr lang="ru-RU" sz="2400" dirty="0">
                          <a:effectLst/>
                        </a:rPr>
                        <a:t>на настоящий момент данные и выводы грамотно представлены. </a:t>
                      </a:r>
                      <a:endParaRPr lang="ru-RU" sz="2400" dirty="0">
                        <a:effectLst/>
                        <a:latin typeface="Garamond"/>
                        <a:ea typeface="Arial Unicode MS"/>
                        <a:cs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3214" y="99886"/>
            <a:ext cx="89132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оценки исследовательской работы экспертной комиссией (10 класс)</a:t>
            </a: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72390"/>
              </p:ext>
            </p:extLst>
          </p:nvPr>
        </p:nvGraphicFramePr>
        <p:xfrm>
          <a:off x="251520" y="1570816"/>
          <a:ext cx="8769267" cy="524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3643"/>
                <a:gridCol w="465624"/>
              </a:tblGrid>
              <a:tr h="467680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Глубина проработанности исследования: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736">
                <a:tc>
                  <a:txBody>
                    <a:bodyPr/>
                    <a:lstStyle/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40385" algn="l"/>
                        </a:tabLs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Полнота списка источников и литературы для достижения цели исследования. 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</a:tr>
              <a:tr h="3993976">
                <a:tc>
                  <a:txBody>
                    <a:bodyPr/>
                    <a:lstStyle/>
                    <a:p>
                      <a:pPr marL="0" lvl="0" indent="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Полученные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результаты включают минимум один из следующих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компонентов: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самостоятельный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эксперимент и анализ его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результатов;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творческое осмысление прочитанной литературы;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самостоятельный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источников;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прикладного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приложения;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социально-экономической, политической и статистической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информации</a:t>
                      </a:r>
                    </a:p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6600"/>
                        </a:buClr>
                        <a:buFont typeface="Wingdings" pitchFamily="2" charset="2"/>
                        <a:buChar char="§"/>
                        <a:tabLst>
                          <a:tab pos="540385" algn="l"/>
                        </a:tabLst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самостоятельное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математической задачи, определение различных способов решения, предложение алгоритмов для решения серий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задач.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1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5" y="164191"/>
            <a:ext cx="89132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оценки исследовательской работы экспертной комиссией (10 класс)</a:t>
            </a: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39341"/>
              </p:ext>
            </p:extLst>
          </p:nvPr>
        </p:nvGraphicFramePr>
        <p:xfrm>
          <a:off x="251520" y="1733851"/>
          <a:ext cx="8769267" cy="4863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3643"/>
                <a:gridCol w="465624"/>
              </a:tblGrid>
              <a:tr h="114305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работы на научной конференции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228">
                <a:tc>
                  <a:txBody>
                    <a:bodyPr/>
                    <a:lstStyle/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40385" algn="l"/>
                        </a:tabLs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устного выступления (свободное изложение материала).</a:t>
                      </a:r>
                    </a:p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презентации (в случае её наличия) и её адекватность докладу. </a:t>
                      </a:r>
                    </a:p>
                    <a:p>
                      <a:pPr indent="450215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Ответы на вопросы.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</a:tr>
              <a:tr h="57152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Перспективы исследовательской работы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5691">
                <a:tc>
                  <a:txBody>
                    <a:bodyPr/>
                    <a:lstStyle/>
                    <a:p>
                      <a:pPr marL="342900" lvl="0" indent="-342900" algn="just" fontAlgn="auto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40385" algn="l"/>
                        </a:tabLs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и проработанность Программы продолжения исследования</a:t>
                      </a: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823" marR="31823" marT="0" marB="0">
                    <a:solidFill>
                      <a:srgbClr val="0099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4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3211" y="1469757"/>
            <a:ext cx="88975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r>
              <a:rPr lang="ru-RU" sz="2800" b="1" dirty="0" smtClean="0">
                <a:ln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Исследовательские задачи для дальнейшей работы. </a:t>
            </a:r>
          </a:p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r>
              <a:rPr lang="ru-RU" sz="2800" b="1" dirty="0">
                <a:ln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Углубление или расширение базы исследования, в т. ч.:</a:t>
            </a:r>
          </a:p>
          <a:p>
            <a:pPr marL="342900" indent="-342900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расширение экспериментальной базы,</a:t>
            </a:r>
          </a:p>
          <a:p>
            <a:pPr marL="342900" indent="-342900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увеличение объемов анкетирования, контингента анкетируемых,</a:t>
            </a:r>
          </a:p>
          <a:p>
            <a:pPr marL="342900" indent="-342900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более детальный анализ данных,</a:t>
            </a:r>
          </a:p>
          <a:p>
            <a:pPr marL="342900" indent="-342900">
              <a:spcAft>
                <a:spcPts val="6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привлечение и анализ новых источников и т.п.</a:t>
            </a:r>
          </a:p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r>
              <a:rPr lang="ru-RU" sz="2800" b="1" dirty="0" smtClean="0">
                <a:ln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2800" b="1" dirty="0">
                <a:ln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Перечень источников и научной литературы для дальнейшего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изучения.</a:t>
            </a:r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Clr>
                <a:srgbClr val="FF6600"/>
              </a:buClr>
              <a:buSzPct val="100000"/>
            </a:pPr>
            <a:r>
              <a:rPr lang="ru-RU" sz="2800" b="1" dirty="0">
                <a:ln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IV. </a:t>
            </a: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Техническая доработка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текста.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5" y="164191"/>
            <a:ext cx="891328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ПРОДОЛЖЕНИЯ ИССЛЕДОВАНИЯ</a:t>
            </a: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5" y="164191"/>
            <a:ext cx="89132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оценки исследовательской работы экспертной комиссией (11 класс)</a:t>
            </a: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782" y="2060848"/>
            <a:ext cx="858714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Соответствие целей полученным выводам.</a:t>
            </a:r>
          </a:p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Полученные результаты позволяют сделать обоснованные выводы и свидетельствуют о завершенности исследования .</a:t>
            </a:r>
          </a:p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Качество презентации и её адекватность  докладу.</a:t>
            </a:r>
          </a:p>
          <a:p>
            <a:pPr marL="449263" indent="-449263">
              <a:spcAft>
                <a:spcPts val="2400"/>
              </a:spcAft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Наличие тезисов исследования. </a:t>
            </a:r>
            <a:endParaRPr lang="ru-RU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9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323" y="3068960"/>
            <a:ext cx="86733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за курс ОИД</a:t>
            </a:r>
            <a:r>
              <a:rPr lang="ru-RU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6600"/>
              </a:buClr>
              <a:buSzPct val="100000"/>
            </a:pPr>
            <a:endParaRPr lang="ru-RU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за проект</a:t>
            </a:r>
            <a:r>
              <a:rPr lang="ru-RU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складывается из оценок за защиты курсовой работы и оценки научного руководителя (средняя).</a:t>
            </a:r>
            <a:endParaRPr lang="ru-RU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921" y="154667"/>
            <a:ext cx="867336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универсальный учебных действий</a:t>
            </a:r>
            <a:endParaRPr lang="ru-RU" sz="3600" b="1" cap="all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323" y="1372594"/>
            <a:ext cx="8875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6600"/>
              </a:buClr>
              <a:buSzPct val="100000"/>
            </a:pPr>
            <a:r>
              <a:rPr lang="ru-RU" sz="3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аттестат о среднем общем образовании вносятся:</a:t>
            </a:r>
            <a:endParaRPr lang="ru-RU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9532" y="134076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Три </a:t>
            </a:r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особенности реализации ФГОС СОО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влияющие на систему оценивания образовательных результатов.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8920" y="2276872"/>
            <a:ext cx="867336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3600" b="1" cap="all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379" y="112965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МОУ «Средняя  школа с углубленным изучением отдельных предметов «Провинциальный колледж»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4010" y="1988840"/>
            <a:ext cx="8175979" cy="2308324"/>
          </a:xfrm>
          <a:prstGeom prst="rect">
            <a:avLst/>
          </a:prstGeom>
          <a:effectLst>
            <a:glow rad="101600">
              <a:schemeClr val="accent5">
                <a:lumMod val="40000"/>
                <a:lumOff val="60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b="1" cap="all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Подходы к оцениванию образовательных результатов школьников в соответствии с ФГОС СОО</a:t>
            </a:r>
            <a:endParaRPr lang="ru-RU" sz="3600" b="1" cap="all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9981" y="5388024"/>
            <a:ext cx="5930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Семко Елена Романовна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9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32656"/>
            <a:ext cx="8568952" cy="6432530"/>
          </a:xfrm>
          <a:prstGeom prst="rect">
            <a:avLst/>
          </a:prstGeom>
          <a:effectLst>
            <a:glow rad="254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Старшеклассником уже проявлена образовательная инициатива, самостоятельность и ответственность:</a:t>
            </a: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270000" indent="-457200">
              <a:lnSpc>
                <a:spcPct val="150000"/>
              </a:lnSpc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осуществлен выбор профиля;</a:t>
            </a:r>
          </a:p>
          <a:p>
            <a:pPr marL="1270000" indent="-457200">
              <a:lnSpc>
                <a:spcPct val="150000"/>
              </a:lnSpc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формирован индивидуальный учебный план;</a:t>
            </a:r>
          </a:p>
          <a:p>
            <a:pPr marL="1270000" indent="-457200">
              <a:lnSpc>
                <a:spcPct val="150000"/>
              </a:lnSpc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ыбрана тема индивидуального проекта. 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22332" y="1849346"/>
            <a:ext cx="761495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060575" algn="l"/>
              </a:tabLst>
            </a:pPr>
            <a:r>
              <a:rPr lang="ru-RU" sz="3600" b="1" i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Учебный план профиля строится с ориентацией на будущую сферу профессиональной деятельности, </a:t>
            </a:r>
            <a:r>
              <a:rPr lang="ru-RU" sz="3200" b="1" i="1" spc="50" dirty="0" smtClean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 учетом предполагаемого продолжения образования обучающихся.</a:t>
            </a:r>
          </a:p>
        </p:txBody>
      </p:sp>
      <p:sp>
        <p:nvSpPr>
          <p:cNvPr id="7" name="Прямоугольник 6"/>
          <p:cNvSpPr/>
          <p:nvPr/>
        </p:nvSpPr>
        <p:spPr>
          <a:xfrm rot="20215484">
            <a:off x="112391" y="670675"/>
            <a:ext cx="2780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060575" algn="l"/>
              </a:tabLst>
            </a:pPr>
            <a:r>
              <a:rPr lang="ru-RU" sz="3600" b="1" i="1" dirty="0" smtClean="0">
                <a:ln w="3175">
                  <a:solidFill>
                    <a:srgbClr val="FF66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Замечание</a:t>
            </a:r>
            <a:endParaRPr lang="ru-RU" sz="3200" b="1" i="1" spc="50" dirty="0" smtClean="0">
              <a:ln w="12700" cmpd="sng">
                <a:noFill/>
                <a:prstDash val="solid"/>
              </a:ln>
              <a:solidFill>
                <a:srgbClr val="FFC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867336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Ставится </a:t>
            </a:r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«задача </a:t>
            </a:r>
            <a:r>
              <a:rPr lang="ru-RU" sz="4000" b="1" dirty="0" err="1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доращивания</a:t>
            </a:r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компетенций» </a:t>
            </a:r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старшеклассника с учетом существующих дефицитов</a:t>
            </a:r>
          </a:p>
          <a:p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 точки зрения </a:t>
            </a:r>
            <a:r>
              <a:rPr lang="ru-RU" sz="3600" b="1" spc="50" dirty="0" err="1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компетентностного</a:t>
            </a:r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развития. </a:t>
            </a: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867336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Внеурочная деятельность </a:t>
            </a:r>
            <a:r>
              <a:rPr lang="ru-RU" sz="40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неотъемлемая часть образовательной программы – </a:t>
            </a:r>
            <a:r>
              <a:rPr lang="ru-RU" sz="4000" b="1" dirty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осуществляется в ситуации загруженности старшеклассников </a:t>
            </a:r>
            <a:r>
              <a:rPr lang="ru-RU" sz="3600" b="1" spc="50" dirty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и особой их нацеленности на предметные результаты</a:t>
            </a:r>
            <a:r>
              <a:rPr lang="ru-RU" sz="3600" b="1" spc="50" dirty="0" smtClean="0">
                <a:ln w="12700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endParaRPr lang="ru-RU" sz="3600" b="1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5108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704011"/>
            <a:ext cx="867336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сопровождение психолога: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тренинги, 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игры, индивидуальные консультации;</a:t>
            </a:r>
          </a:p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сопровождение в учебной и внеурочной  деятельности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(классный руководитель – </a:t>
            </a:r>
            <a:r>
              <a:rPr lang="ru-RU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тьютор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3200" b="1" dirty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сопровождение индивидуального исследовательского проекта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(научный руководитель).</a:t>
            </a: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921" y="154667"/>
            <a:ext cx="867336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УСЛОВИЯ ДЛЯ ФОРМИРОВАНИЯ ЛИЧНОСТНЫХ РЕЗУЛЬТАТОВ</a:t>
            </a:r>
            <a:endParaRPr lang="ru-RU" sz="3600" b="1" spc="50" dirty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8921" y="881211"/>
            <a:ext cx="889757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6600"/>
              </a:buClr>
              <a:buSzPct val="100000"/>
            </a:pPr>
            <a:r>
              <a:rPr lang="ru-RU" sz="32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Фиксируются с помощью традиционной системы оценивания. </a:t>
            </a:r>
          </a:p>
          <a:p>
            <a:pPr>
              <a:lnSpc>
                <a:spcPct val="150000"/>
              </a:lnSpc>
              <a:buClr>
                <a:srgbClr val="FF6600"/>
              </a:buClr>
              <a:buSzPct val="100000"/>
            </a:pPr>
            <a:endParaRPr lang="ru-RU" sz="1600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FF6600"/>
              </a:buClr>
              <a:buSzPct val="100000"/>
            </a:pPr>
            <a:r>
              <a:rPr lang="ru-RU" sz="32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Отмечаем:</a:t>
            </a:r>
          </a:p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Улучшение результатов по предметам углублённого уровня изучения.</a:t>
            </a:r>
          </a:p>
          <a:p>
            <a:pPr>
              <a:buClr>
                <a:srgbClr val="FF6600"/>
              </a:buClr>
              <a:buSzPct val="100000"/>
            </a:pPr>
            <a:endParaRPr lang="ru-RU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49263" indent="-449263">
              <a:buClr>
                <a:srgbClr val="FF6600"/>
              </a:buClr>
              <a:buSzPct val="100000"/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Возможность использования </a:t>
            </a:r>
          </a:p>
          <a:p>
            <a:pPr marL="449263">
              <a:buClr>
                <a:srgbClr val="FF6600"/>
              </a:buClr>
              <a:buSzPct val="100000"/>
            </a:pPr>
            <a:r>
              <a:rPr lang="ru-RU" sz="2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ейтингово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-балльной системы для получения интегрированной оценки промежуточной аттестации. 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921" y="154667"/>
            <a:ext cx="867336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Предметные результаты</a:t>
            </a:r>
            <a:endParaRPr lang="ru-RU" sz="3600" b="1" cap="all" spc="50" dirty="0" smtClean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Емко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2672" y="1196752"/>
            <a:ext cx="889757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6600"/>
              </a:buClr>
              <a:buSzPct val="100000"/>
            </a:pPr>
            <a:r>
              <a:rPr lang="ru-RU" sz="40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основе формирования УУД - </a:t>
            </a:r>
            <a:r>
              <a:rPr lang="ru-RU" sz="36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организации исследовательской деятельности учащихся, результатом которой является </a:t>
            </a:r>
            <a:r>
              <a:rPr lang="ru-RU" sz="36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написание и защита индивидуальной исследовательской (курсовой) работы</a:t>
            </a:r>
            <a:r>
              <a:rPr lang="ru-RU" sz="3200" b="1" dirty="0" smtClean="0">
                <a:ln>
                  <a:solidFill>
                    <a:srgbClr val="FF99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  <a:buClr>
                <a:srgbClr val="FF6600"/>
              </a:buClr>
              <a:buSzPct val="100000"/>
            </a:pPr>
            <a:endParaRPr lang="ru-RU" sz="1600" b="1" dirty="0" smtClean="0">
              <a:ln>
                <a:solidFill>
                  <a:srgbClr val="FF9900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921" y="154667"/>
            <a:ext cx="90050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err="1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4000" b="1" cap="all" dirty="0" smtClean="0">
                <a:ln w="3175">
                  <a:solidFill>
                    <a:srgbClr val="FF6600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результаты</a:t>
            </a:r>
            <a:endParaRPr lang="ru-RU" sz="3600" b="1" cap="all" spc="50" dirty="0" smtClean="0">
              <a:ln w="12700" cmpd="sng">
                <a:noFill/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803</Words>
  <Application>Microsoft Office PowerPoint</Application>
  <PresentationFormat>Экран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  <vt:lpstr>Емко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Николаевна</dc:creator>
  <cp:lastModifiedBy>Анна Николаевна</cp:lastModifiedBy>
  <cp:revision>22</cp:revision>
  <dcterms:created xsi:type="dcterms:W3CDTF">2017-04-25T04:13:43Z</dcterms:created>
  <dcterms:modified xsi:type="dcterms:W3CDTF">2017-04-25T09:03:43Z</dcterms:modified>
</cp:coreProperties>
</file>