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06BB-8394-4A48-A39E-C9AF701A33C4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0F19C-BDFE-4F62-83EA-827B74007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0F64-B295-4D1A-86B2-51B56EF95BD4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87D5-49E0-4C44-A4C5-27F56CAF2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59E8-602F-4480-ABB2-3C522FA6487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6DAA-E1BA-4F30-BF80-CCBA506B2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F6C29-7483-45E6-A292-7DA41A012931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D32F-75BC-4088-8864-5FB320616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1169-E9C1-41A3-A977-913C08F01529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8225-2BEC-4787-9D0D-6D9EF3AE2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7774-351E-4883-9834-CAC0BB518C8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663B-F5D5-4F8C-BFE5-09B20ABEC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F64C-741A-4DFC-903F-4491F7ABA951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43E1-AF65-4D59-BBBF-29204D9D6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64D3-E3AC-41D1-B220-769F6963130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34E6-B217-4E96-AF79-D412064E8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3B92-F52F-44FA-9B7F-1AB716E9421B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6082-6F0A-4998-AC46-4C09F9239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5883-FA66-4C98-B690-E2242478B574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B4FF-BB36-4BFC-AEBE-0DB6A4263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6ACF-F1BD-43F0-9AF4-5EB1F261CD2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7D48B-00D6-4AB0-9097-5C6555E55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7A7A82-142F-4E62-B935-D828E33CCD2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559EA2-89E4-4F8D-920A-6ED41BDDB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23728" y="980728"/>
            <a:ext cx="5622875" cy="5622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388" y="115888"/>
            <a:ext cx="8799512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975769" y="3420269"/>
            <a:ext cx="6480175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25" y="260350"/>
            <a:ext cx="8799513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-2800350" y="3248025"/>
            <a:ext cx="6480175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755650" y="836613"/>
            <a:ext cx="7777163" cy="6186487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Консультирование муниципальных образовательных систем на основе данных региональной оценки качества образования</a:t>
            </a:r>
          </a:p>
          <a:p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  <a:p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  <a:p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  <a:p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  <a:p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  <a:p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  <a:p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320" name="TextBox 16"/>
          <p:cNvSpPr txBox="1">
            <a:spLocks noChangeArrowheads="1"/>
          </p:cNvSpPr>
          <p:nvPr/>
        </p:nvSpPr>
        <p:spPr bwMode="auto">
          <a:xfrm>
            <a:off x="2159000" y="5589588"/>
            <a:ext cx="698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C00000"/>
                </a:solidFill>
              </a:rPr>
              <a:t>Михайлова Александра Андреевна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,</a:t>
            </a:r>
          </a:p>
          <a:p>
            <a:pPr algn="r"/>
            <a:r>
              <a:rPr lang="ru-RU" b="1">
                <a:solidFill>
                  <a:srgbClr val="C00000"/>
                </a:solidFill>
              </a:rPr>
              <a:t>главный специалист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b="1">
              <a:solidFill>
                <a:srgbClr val="C00000"/>
              </a:solidFill>
            </a:endParaRPr>
          </a:p>
          <a:p>
            <a:pPr algn="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отдела мониторинга и анализа </a:t>
            </a:r>
            <a:br>
              <a:rPr lang="ru-RU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8799512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975769" y="3420269"/>
            <a:ext cx="6480175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25" y="260350"/>
            <a:ext cx="8799513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-2800350" y="3248025"/>
            <a:ext cx="6480175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2" name="Picture 4" descr="http://publichnaya-kadastrovaya-karta.ru/wp-content/uploads/2016/07/r76_-jshibqqccmzxeothxmcobqu-udcu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98575"/>
            <a:ext cx="4722812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771775" y="2738438"/>
            <a:ext cx="3816350" cy="28733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771775" y="2954338"/>
            <a:ext cx="3816350" cy="11525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684213" y="665163"/>
            <a:ext cx="727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Запрос на диагностику и консультирование</a:t>
            </a:r>
          </a:p>
        </p:txBody>
      </p:sp>
      <p:pic>
        <p:nvPicPr>
          <p:cNvPr id="14346" name="Picture 2" descr="http://www.admrmr.ru/images/gerb_rm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2363" y="2524125"/>
            <a:ext cx="5699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8" descr="http://www.hrono.ru/heraldicum/russia/subjects/towns/images/borisg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789363"/>
            <a:ext cx="561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014538"/>
            <a:ext cx="1782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076251" y="1484784"/>
            <a:ext cx="27465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ЦОиККО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02053" y="5013176"/>
            <a:ext cx="1878459" cy="187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8799512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975769" y="3420269"/>
            <a:ext cx="6480175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25" y="260350"/>
            <a:ext cx="8799513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-2800350" y="3248025"/>
            <a:ext cx="6480175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6" name="Заголовок 8"/>
          <p:cNvSpPr>
            <a:spLocks noGrp="1"/>
          </p:cNvSpPr>
          <p:nvPr>
            <p:ph type="title"/>
          </p:nvPr>
        </p:nvSpPr>
        <p:spPr>
          <a:xfrm>
            <a:off x="1476375" y="765175"/>
            <a:ext cx="6911975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</a:rPr>
              <a:t>Диагностика</a:t>
            </a:r>
          </a:p>
        </p:txBody>
      </p:sp>
      <p:sp>
        <p:nvSpPr>
          <p:cNvPr id="15367" name="Содержимое 9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r>
              <a:rPr lang="ru-RU" smtClean="0"/>
              <a:t>Социокультурные условия</a:t>
            </a:r>
          </a:p>
          <a:p>
            <a:r>
              <a:rPr lang="en-US" smtClean="0"/>
              <a:t>SWOT – </a:t>
            </a:r>
            <a:r>
              <a:rPr lang="ru-RU" smtClean="0"/>
              <a:t>анализ, интервью с руководством органа управления образованием МР</a:t>
            </a:r>
          </a:p>
          <a:p>
            <a:r>
              <a:rPr lang="ru-RU" smtClean="0"/>
              <a:t>Психологическое тестирование учителей (содержание организационной культуры школ, потребности учителей, образ ученика и т.д.)</a:t>
            </a:r>
          </a:p>
          <a:p>
            <a:r>
              <a:rPr lang="ru-RU" smtClean="0"/>
              <a:t>Анкетирование обучающихся и родителей</a:t>
            </a:r>
          </a:p>
          <a:p>
            <a:endParaRPr lang="ru-RU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02053" y="5013176"/>
            <a:ext cx="1878459" cy="187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8799512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975769" y="3420269"/>
            <a:ext cx="6480175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25" y="260350"/>
            <a:ext cx="8799513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-2800350" y="3248025"/>
            <a:ext cx="6480175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0" name="Заголовок 8"/>
          <p:cNvSpPr>
            <a:spLocks noGrp="1"/>
          </p:cNvSpPr>
          <p:nvPr>
            <p:ph type="title"/>
          </p:nvPr>
        </p:nvSpPr>
        <p:spPr>
          <a:xfrm>
            <a:off x="1476375" y="765175"/>
            <a:ext cx="6911975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</a:rPr>
              <a:t>Одновременно с этим</a:t>
            </a:r>
          </a:p>
        </p:txBody>
      </p:sp>
      <p:sp>
        <p:nvSpPr>
          <p:cNvPr id="16391" name="Содержимое 9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r>
              <a:rPr lang="ru-RU" smtClean="0"/>
              <a:t>Проводится серия семинаров с директорами школ по примерной тематике:</a:t>
            </a:r>
          </a:p>
          <a:p>
            <a:pPr lvl="1"/>
            <a:r>
              <a:rPr lang="ru-RU" smtClean="0"/>
              <a:t>Детальный анализ результатов ЕГЭ по ряду предметов.</a:t>
            </a:r>
          </a:p>
          <a:p>
            <a:pPr lvl="1"/>
            <a:r>
              <a:rPr lang="ru-RU" smtClean="0"/>
              <a:t>Модели организации образовательного процесса и модели управления.</a:t>
            </a:r>
          </a:p>
          <a:p>
            <a:pPr lvl="1"/>
            <a:r>
              <a:rPr lang="ru-RU" smtClean="0"/>
              <a:t>Организационная культура школы.</a:t>
            </a:r>
          </a:p>
          <a:p>
            <a:pPr lvl="1"/>
            <a:r>
              <a:rPr lang="ru-RU" smtClean="0"/>
              <a:t>Модели индивидуализации образования и т.д. </a:t>
            </a:r>
          </a:p>
          <a:p>
            <a:endParaRPr lang="ru-RU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02053" y="5013176"/>
            <a:ext cx="1878459" cy="187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8799512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975769" y="3420269"/>
            <a:ext cx="6480175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25" y="260350"/>
            <a:ext cx="8799513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-2800350" y="3248025"/>
            <a:ext cx="6480175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Заголовок 8"/>
          <p:cNvSpPr>
            <a:spLocks noGrp="1"/>
          </p:cNvSpPr>
          <p:nvPr>
            <p:ph type="title"/>
          </p:nvPr>
        </p:nvSpPr>
        <p:spPr>
          <a:xfrm>
            <a:off x="1476375" y="333375"/>
            <a:ext cx="7343775" cy="1439863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</a:rPr>
              <a:t>По результатам диагностики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Формулируется основная проблема муниципальной системы образования в отношении качества образования.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Проводятся дискуссии с руководством муниципального органа управления образованием по отношении к этой проблеме.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Намечается направление развития муниципальной системы образования с целью разрешения сформулированной проблемы и цели на перспективу и на ближайший год.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02053" y="5013176"/>
            <a:ext cx="1878459" cy="187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8799512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975769" y="3420269"/>
            <a:ext cx="6480175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25" y="260350"/>
            <a:ext cx="8799513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-2800350" y="3248025"/>
            <a:ext cx="6480175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02053" y="5013176"/>
            <a:ext cx="1878459" cy="1878459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39552" y="476672"/>
          <a:ext cx="8280921" cy="5778105"/>
        </p:xfrm>
        <a:graphic>
          <a:graphicData uri="http://schemas.openxmlformats.org/drawingml/2006/table">
            <a:tbl>
              <a:tblPr/>
              <a:tblGrid>
                <a:gridCol w="1039635"/>
                <a:gridCol w="424894"/>
                <a:gridCol w="433935"/>
                <a:gridCol w="424894"/>
                <a:gridCol w="307371"/>
                <a:gridCol w="578580"/>
                <a:gridCol w="433935"/>
                <a:gridCol w="289289"/>
                <a:gridCol w="289289"/>
                <a:gridCol w="415854"/>
                <a:gridCol w="334492"/>
                <a:gridCol w="325451"/>
                <a:gridCol w="307371"/>
                <a:gridCol w="370653"/>
                <a:gridCol w="316411"/>
                <a:gridCol w="325451"/>
                <a:gridCol w="415854"/>
                <a:gridCol w="379692"/>
                <a:gridCol w="397774"/>
                <a:gridCol w="470096"/>
              </a:tblGrid>
              <a:tr h="3910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Обязательные предметы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Предметы по выбору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целом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4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Муниципальный район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Русский язык 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ранг по русскому языку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Математика  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ранг по математике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 баллов (обязательные предметы)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рейтинг (обязательные предметы)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Физика (ранг)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Химия (ранг)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Информатика (ранг)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Биология (ранг)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История (ранг)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География (ранг)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Анлийский язык (ранг)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Обществознание (ранг)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Литература (ранг)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 баллов по выбору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рейтинг (предметы по выбору)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Общая сумма баллов </a:t>
                      </a: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рейтинг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5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73,14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7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10,5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4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20,5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36" marR="6636" marT="6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36" marR="6636" marT="66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8799512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975769" y="3420269"/>
            <a:ext cx="6480175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25" y="260350"/>
            <a:ext cx="8799513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-2800350" y="3248025"/>
            <a:ext cx="6480175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02053" y="5013176"/>
            <a:ext cx="1878459" cy="1878459"/>
          </a:xfrm>
          <a:prstGeom prst="rect">
            <a:avLst/>
          </a:prstGeom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39750" y="333375"/>
            <a:ext cx="8604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Значимость элементов содержания по математике (профильной)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и результаты по значимым элементам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содержания (Ярославская область)</a:t>
            </a: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684213" y="1412875"/>
          <a:ext cx="5761037" cy="5445125"/>
        </p:xfrm>
        <a:graphic>
          <a:graphicData uri="http://schemas.openxmlformats.org/presentationml/2006/ole">
            <p:oleObj spid="_x0000_s19465" name="Диаграмма" r:id="rId4" imgW="5686311" imgH="569591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150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Тема Office</vt:lpstr>
      <vt:lpstr>Диаграмма Microsoft Office Excel</vt:lpstr>
      <vt:lpstr>Слайд 1</vt:lpstr>
      <vt:lpstr>Слайд 2</vt:lpstr>
      <vt:lpstr>Диагностика</vt:lpstr>
      <vt:lpstr>Одновременно с этим</vt:lpstr>
      <vt:lpstr>По результатам диагностики 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321</dc:creator>
  <cp:lastModifiedBy>Александра</cp:lastModifiedBy>
  <cp:revision>25</cp:revision>
  <dcterms:created xsi:type="dcterms:W3CDTF">2016-11-24T12:41:28Z</dcterms:created>
  <dcterms:modified xsi:type="dcterms:W3CDTF">2017-04-25T07:19:19Z</dcterms:modified>
</cp:coreProperties>
</file>