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74" r:id="rId4"/>
    <p:sldId id="261" r:id="rId5"/>
    <p:sldId id="292" r:id="rId6"/>
    <p:sldId id="293" r:id="rId7"/>
    <p:sldId id="290" r:id="rId8"/>
    <p:sldId id="288" r:id="rId9"/>
    <p:sldId id="289" r:id="rId10"/>
    <p:sldId id="276" r:id="rId11"/>
    <p:sldId id="277" r:id="rId12"/>
    <p:sldId id="294" r:id="rId13"/>
    <p:sldId id="295" r:id="rId14"/>
    <p:sldId id="278" r:id="rId15"/>
    <p:sldId id="279" r:id="rId16"/>
    <p:sldId id="280" r:id="rId17"/>
    <p:sldId id="281" r:id="rId18"/>
    <p:sldId id="296" r:id="rId19"/>
    <p:sldId id="297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1350" y="-6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4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3;&#1048;&#1050;&#1054;-&#1042;&#1055;&#1056;\&#1080;&#1085;&#1103;&#1079;\&#1089;&#1090;&#1072;&#1090;&#1080;&#1089;&#1090;&#1080;&#1082;&#1072;\&#1040;&#1071;\&#1040;&#1071;_8\FirstData\&#1060;10%20&#1043;&#1080;&#1089;&#1090;&#1086;&#1075;&#1088;&#1072;&#1084;&#1084;&#1072;%20&#1073;&#1072;&#1083;&#1083;&#1086;&#1074;_&#1040;&#1085;&#1075;&#1083;&#1080;&#1081;&#1089;&#1082;&#1080;&#1081;%20&#1103;&#1079;&#1099;&#1082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cuments\INTLINE,%20&#1052;&#1062;&#1053;&#1052;&#1054;\2014-2015%20&#1053;&#1048;&#1050;&#1054;\&#1053;&#1072;&#1095;&#1072;&#1083;&#1100;&#1085;&#1072;&#1103;%20&#1096;&#1082;&#1086;&#1083;&#1072;%202015\&#1056;&#1077;&#1079;&#1091;&#1083;&#1100;&#1090;&#1072;&#1090;&#1099;\&#1052;&#1040;-4\&#1060;10%20&#1043;&#1080;&#1089;&#1090;&#1086;&#1075;&#1088;&#1072;&#1084;&#1084;&#1072;%20&#1073;&#1072;&#1083;&#1083;&#1086;&#1074;_&#1052;&#1072;&#1090;&#1077;&#1084;&#1072;&#1090;&#1080;&#1082;&#1072;.xlsx" TargetMode="External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AppData\Local\Temp\Temp1_&#1056;&#1059;_Niko4.zip\&#1056;&#1059;_32\FirstData\&#1060;10%20&#1043;&#1080;&#1089;&#1090;&#1086;&#1075;&#1088;&#1072;&#1084;&#1084;&#1072;%20&#1073;&#1072;&#1083;&#1083;&#1086;&#1074;_&#1056;&#1091;&#1089;&#1089;&#1082;&#1080;&#1081;%20&#1103;&#1079;&#1099;&#1082;.xlsx" TargetMode="External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AppData\Local\Temp\Temp1_&#1054;&#1052;_Niko4.zip\&#1054;&#1052;_32\FirstData\&#1060;10%20&#1043;&#1080;&#1089;&#1090;&#1086;&#1075;&#1088;&#1072;&#1084;&#1084;&#1072;%20&#1073;&#1072;&#1083;&#1083;&#1086;&#1074;_&#1054;&#1082;&#1088;&#1091;&#1078;&#1072;&#1102;&#1097;&#1080;&#1081;%20&#1084;&#1080;&#1088;.xlsx" TargetMode="External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&#1060;&#1048;&#1055;&#1048;\2016\&#1042;&#1055;&#1056;\Attachments_olg2603@yandex.ru_2016-11-15_08-11-02\&#1042;&#1055;&#1056;5&#1082;&#1083;&#1072;&#1089;&#1089;_&#1056;&#1059;\&#1056;&#1059;_143\FirstData\&#1060;10%20&#1043;&#1080;&#1089;&#1090;&#1086;&#1075;&#1088;&#1072;&#1084;&#1084;&#1072;%20&#1073;&#1072;&#1083;&#1083;&#1086;&#1074;_&#1056;&#1091;&#1089;&#1089;&#1082;&#1080;&#1081;%20&#1103;&#1079;&#1099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48;&#1050;&#1054;-&#1042;&#1055;&#1056;\&#1048;&#1057;%20&#1054;&#1041;\&#1089;&#1090;&#1072;&#1090;&#1080;&#1089;&#1090;&#1080;&#1082;&#1072;\&#1048;&#1057;\FirstData_Hist6\&#1060;10%20&#1043;&#1080;&#1089;&#1090;&#1086;&#1075;&#1088;&#1072;&#1084;&#1084;&#1072;%20&#1073;&#1072;&#1083;&#1083;&#1086;&#1074;_&#1048;&#1089;&#1090;&#1086;&#1088;&#1080;&#1103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48;&#1050;&#1054;-&#1042;&#1055;&#1056;\&#1048;&#1057;%20&#1054;&#1041;\&#1089;&#1090;&#1072;&#1090;&#1080;&#1089;&#1090;&#1080;&#1082;&#1072;\&#1048;&#1057;\&#1085;&#1086;&#1074;&#1099;&#1081;%208%20&#1082;&#1083;&#1072;&#1089;&#1089;%20FirstData\&#1060;10%20&#1043;&#1080;&#1089;&#1090;&#1086;&#1075;&#1088;&#1072;&#1084;&#1084;&#1072;%20&#1073;&#1072;&#1083;&#1083;&#1086;&#1074;_&#1048;&#1089;&#1090;&#1086;&#1088;&#1080;&#1103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48;&#1050;&#1054;-&#1042;&#1055;&#1056;\&#1048;&#1057;%20&#1054;&#1041;\&#1089;&#1090;&#1072;&#1090;&#1080;&#1089;&#1090;&#1080;&#1082;&#1072;\&#1085;&#1086;&#1074;&#1072;&#1103;%20&#1089;&#1090;&#1072;&#1090;%20&#1054;&#1041;\FirstData_&#1054;&#1073;6\&#1060;10%20&#1043;&#1080;&#1089;&#1090;&#1086;&#1075;&#1088;&#1072;&#1084;&#1084;&#1072;%20&#1073;&#1072;&#1083;&#1083;&#1086;&#1074;_&#1054;&#1073;&#1097;&#1077;&#1089;&#1090;&#1074;&#1086;&#1079;&#1085;&#1072;&#1085;&#1080;&#1077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48;&#1050;&#1054;-&#1042;&#1055;&#1056;\&#1048;&#1057;%20&#1054;&#1041;\&#1089;&#1090;&#1072;&#1090;&#1080;&#1089;&#1090;&#1080;&#1082;&#1072;\&#1085;&#1086;&#1074;&#1072;&#1103;%20&#1089;&#1090;&#1072;&#1090;%20&#1054;&#1041;\FirstData_&#1054;&#1073;8\&#1060;10%20&#1043;&#1080;&#1089;&#1090;&#1086;&#1075;&#1088;&#1072;&#1084;&#1084;&#1072;%20&#1073;&#1072;&#1083;&#1083;&#1086;&#1074;_&#1054;&#1073;&#1097;&#1077;&#1089;&#1090;&#1074;&#1086;&#1079;&#1085;&#1072;&#1085;&#1080;&#1077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3;&#1048;&#1050;&#1054;-&#1042;&#1055;&#1056;\&#1080;&#1085;&#1103;&#1079;\&#1089;&#1090;&#1072;&#1090;&#1080;&#1089;&#1090;&#1080;&#1082;&#1072;\&#1040;&#1071;\&#1040;&#1071;_5\FirstData\&#1060;10%20&#1043;&#1080;&#1089;&#1090;&#1086;&#1075;&#1088;&#1072;&#1084;&#1084;&#1072;%20&#1073;&#1072;&#1083;&#1083;&#1086;&#1074;_&#1040;&#1085;&#1075;&#1083;&#1080;&#1081;&#1089;&#1082;&#1080;&#1081;%20&#1103;&#1079;&#1099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МАТЕМАТИКА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532</c:v>
                </c:pt>
                <c:pt idx="1">
                  <c:v>542</c:v>
                </c:pt>
                <c:pt idx="2">
                  <c:v>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B1-42FE-8582-B1BC3A6EE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507328"/>
        <c:axId val="80163904"/>
      </c:barChart>
      <c:catAx>
        <c:axId val="8950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0163904"/>
        <c:crosses val="autoZero"/>
        <c:auto val="1"/>
        <c:lblAlgn val="ctr"/>
        <c:lblOffset val="100"/>
        <c:noMultiLvlLbl val="0"/>
      </c:catAx>
      <c:valAx>
        <c:axId val="8016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950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Английский язык (16564уч.). 8 класс</a:t>
            </a:r>
            <a:endParaRPr lang="en-US" dirty="0"/>
          </a:p>
        </c:rich>
      </c:tx>
      <c:layout>
        <c:manualLayout>
          <c:xMode val="edge"/>
          <c:yMode val="edge"/>
          <c:x val="0.14443457549556984"/>
          <c:y val="6.59092154284462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727177484914757E-2"/>
          <c:y val="0.14688909793312188"/>
          <c:w val="0.86300086160504708"/>
          <c:h val="0.68041093295307309"/>
        </c:manualLayout>
      </c:layout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31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</c:numLit>
          </c:cat>
          <c:val>
            <c:numRef>
              <c:f>Лист1!$C$23:$AG$23</c:f>
              <c:numCache>
                <c:formatCode>General</c:formatCode>
                <c:ptCount val="31"/>
                <c:pt idx="0">
                  <c:v>0.25</c:v>
                </c:pt>
                <c:pt idx="1">
                  <c:v>1.2</c:v>
                </c:pt>
                <c:pt idx="2">
                  <c:v>2.7</c:v>
                </c:pt>
                <c:pt idx="3">
                  <c:v>4.3</c:v>
                </c:pt>
                <c:pt idx="4">
                  <c:v>5.8</c:v>
                </c:pt>
                <c:pt idx="5">
                  <c:v>6.4</c:v>
                </c:pt>
                <c:pt idx="6">
                  <c:v>6.2</c:v>
                </c:pt>
                <c:pt idx="7">
                  <c:v>6.3</c:v>
                </c:pt>
                <c:pt idx="8">
                  <c:v>5.4</c:v>
                </c:pt>
                <c:pt idx="9">
                  <c:v>5.5</c:v>
                </c:pt>
                <c:pt idx="10">
                  <c:v>4.8</c:v>
                </c:pt>
                <c:pt idx="11">
                  <c:v>4.7</c:v>
                </c:pt>
                <c:pt idx="12">
                  <c:v>4.5999999999999996</c:v>
                </c:pt>
                <c:pt idx="13">
                  <c:v>4.4000000000000004</c:v>
                </c:pt>
                <c:pt idx="14">
                  <c:v>4.2</c:v>
                </c:pt>
                <c:pt idx="15">
                  <c:v>4.0999999999999996</c:v>
                </c:pt>
                <c:pt idx="16">
                  <c:v>3.8</c:v>
                </c:pt>
                <c:pt idx="17">
                  <c:v>3.5</c:v>
                </c:pt>
                <c:pt idx="18">
                  <c:v>3.4</c:v>
                </c:pt>
                <c:pt idx="19">
                  <c:v>3</c:v>
                </c:pt>
                <c:pt idx="20">
                  <c:v>2.5</c:v>
                </c:pt>
                <c:pt idx="21">
                  <c:v>2.2000000000000002</c:v>
                </c:pt>
                <c:pt idx="22">
                  <c:v>2.1</c:v>
                </c:pt>
                <c:pt idx="23">
                  <c:v>1.9</c:v>
                </c:pt>
                <c:pt idx="24">
                  <c:v>1.8</c:v>
                </c:pt>
                <c:pt idx="25">
                  <c:v>1.6</c:v>
                </c:pt>
                <c:pt idx="26">
                  <c:v>1.1000000000000001</c:v>
                </c:pt>
                <c:pt idx="27">
                  <c:v>0.91</c:v>
                </c:pt>
                <c:pt idx="28">
                  <c:v>0.79</c:v>
                </c:pt>
                <c:pt idx="29">
                  <c:v>0.48</c:v>
                </c:pt>
                <c:pt idx="3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14432"/>
        <c:axId val="84890688"/>
      </c:barChart>
      <c:catAx>
        <c:axId val="9211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890688"/>
        <c:crosses val="autoZero"/>
        <c:auto val="1"/>
        <c:lblAlgn val="ctr"/>
        <c:lblOffset val="100"/>
        <c:noMultiLvlLbl val="0"/>
      </c:catAx>
      <c:valAx>
        <c:axId val="8489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1144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Математика НИКО 4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23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</c:numLit>
          </c:cat>
          <c:val>
            <c:numRef>
              <c:f>'[Ф10 Гистограмма баллов_Математика.xlsx]Лист1'!$C$15:$Y$15</c:f>
              <c:numCache>
                <c:formatCode>General</c:formatCode>
                <c:ptCount val="23"/>
                <c:pt idx="0">
                  <c:v>0.09</c:v>
                </c:pt>
                <c:pt idx="1">
                  <c:v>0.14000000000000001</c:v>
                </c:pt>
                <c:pt idx="2">
                  <c:v>0.27</c:v>
                </c:pt>
                <c:pt idx="3">
                  <c:v>0.53</c:v>
                </c:pt>
                <c:pt idx="4">
                  <c:v>0.99</c:v>
                </c:pt>
                <c:pt idx="5">
                  <c:v>1.71</c:v>
                </c:pt>
                <c:pt idx="6">
                  <c:v>2.1800000000000002</c:v>
                </c:pt>
                <c:pt idx="7">
                  <c:v>3.03</c:v>
                </c:pt>
                <c:pt idx="8">
                  <c:v>4.28</c:v>
                </c:pt>
                <c:pt idx="9">
                  <c:v>4.84</c:v>
                </c:pt>
                <c:pt idx="10">
                  <c:v>6.29</c:v>
                </c:pt>
                <c:pt idx="11">
                  <c:v>7.53</c:v>
                </c:pt>
                <c:pt idx="12">
                  <c:v>8.39</c:v>
                </c:pt>
                <c:pt idx="13">
                  <c:v>8.85</c:v>
                </c:pt>
                <c:pt idx="14">
                  <c:v>9.67</c:v>
                </c:pt>
                <c:pt idx="15">
                  <c:v>9.48</c:v>
                </c:pt>
                <c:pt idx="16">
                  <c:v>9.2799999999999994</c:v>
                </c:pt>
                <c:pt idx="17">
                  <c:v>7.77</c:v>
                </c:pt>
                <c:pt idx="18">
                  <c:v>6.22</c:v>
                </c:pt>
                <c:pt idx="19">
                  <c:v>4.7300000000000004</c:v>
                </c:pt>
                <c:pt idx="20">
                  <c:v>2.08</c:v>
                </c:pt>
                <c:pt idx="21">
                  <c:v>1.1599999999999999</c:v>
                </c:pt>
                <c:pt idx="22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66144"/>
        <c:axId val="85239488"/>
      </c:barChart>
      <c:catAx>
        <c:axId val="921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239488"/>
        <c:crosses val="autoZero"/>
        <c:auto val="1"/>
        <c:lblAlgn val="ctr"/>
        <c:lblOffset val="100"/>
        <c:noMultiLvlLbl val="0"/>
      </c:catAx>
      <c:valAx>
        <c:axId val="8523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1661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Русский язык </a:t>
            </a:r>
            <a:r>
              <a:rPr lang="ru-RU" dirty="0" smtClean="0"/>
              <a:t>НИКО. 4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39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pt idx="31">
                <c:v>31</c:v>
              </c:pt>
              <c:pt idx="32">
                <c:v>32</c:v>
              </c:pt>
              <c:pt idx="33">
                <c:v>33</c:v>
              </c:pt>
              <c:pt idx="34">
                <c:v>34</c:v>
              </c:pt>
              <c:pt idx="35">
                <c:v>35</c:v>
              </c:pt>
              <c:pt idx="36">
                <c:v>36</c:v>
              </c:pt>
              <c:pt idx="37">
                <c:v>37</c:v>
              </c:pt>
              <c:pt idx="38">
                <c:v>38</c:v>
              </c:pt>
            </c:numLit>
          </c:cat>
          <c:val>
            <c:numRef>
              <c:f>'[Ф10 Гистограмма баллов_Русский язык.xlsx]Лист1'!$C$15:$AO$15</c:f>
              <c:numCache>
                <c:formatCode>General</c:formatCode>
                <c:ptCount val="39"/>
                <c:pt idx="0">
                  <c:v>0.06</c:v>
                </c:pt>
                <c:pt idx="1">
                  <c:v>0.15</c:v>
                </c:pt>
                <c:pt idx="2">
                  <c:v>0.26</c:v>
                </c:pt>
                <c:pt idx="3">
                  <c:v>0.44</c:v>
                </c:pt>
                <c:pt idx="4">
                  <c:v>0.52</c:v>
                </c:pt>
                <c:pt idx="5">
                  <c:v>0.83</c:v>
                </c:pt>
                <c:pt idx="6">
                  <c:v>0.93</c:v>
                </c:pt>
                <c:pt idx="7">
                  <c:v>1.1599999999999999</c:v>
                </c:pt>
                <c:pt idx="8">
                  <c:v>1.4</c:v>
                </c:pt>
                <c:pt idx="9">
                  <c:v>1.67</c:v>
                </c:pt>
                <c:pt idx="10">
                  <c:v>1.87</c:v>
                </c:pt>
                <c:pt idx="11">
                  <c:v>2.35</c:v>
                </c:pt>
                <c:pt idx="12">
                  <c:v>2.3199999999999998</c:v>
                </c:pt>
                <c:pt idx="13">
                  <c:v>2.68</c:v>
                </c:pt>
                <c:pt idx="14">
                  <c:v>3.3</c:v>
                </c:pt>
                <c:pt idx="15">
                  <c:v>3.39</c:v>
                </c:pt>
                <c:pt idx="16">
                  <c:v>3.72</c:v>
                </c:pt>
                <c:pt idx="17">
                  <c:v>4.13</c:v>
                </c:pt>
                <c:pt idx="18">
                  <c:v>4.59</c:v>
                </c:pt>
                <c:pt idx="19">
                  <c:v>4.78</c:v>
                </c:pt>
                <c:pt idx="20">
                  <c:v>4.72</c:v>
                </c:pt>
                <c:pt idx="21">
                  <c:v>5.45</c:v>
                </c:pt>
                <c:pt idx="22">
                  <c:v>5.51</c:v>
                </c:pt>
                <c:pt idx="23">
                  <c:v>5.45</c:v>
                </c:pt>
                <c:pt idx="24">
                  <c:v>5.6</c:v>
                </c:pt>
                <c:pt idx="25">
                  <c:v>5.74</c:v>
                </c:pt>
                <c:pt idx="26">
                  <c:v>5.13</c:v>
                </c:pt>
                <c:pt idx="27">
                  <c:v>4.92</c:v>
                </c:pt>
                <c:pt idx="28">
                  <c:v>4.21</c:v>
                </c:pt>
                <c:pt idx="29">
                  <c:v>3.47</c:v>
                </c:pt>
                <c:pt idx="30">
                  <c:v>3.08</c:v>
                </c:pt>
                <c:pt idx="31">
                  <c:v>2.2000000000000002</c:v>
                </c:pt>
                <c:pt idx="32">
                  <c:v>1.53</c:v>
                </c:pt>
                <c:pt idx="33">
                  <c:v>1.1499999999999999</c:v>
                </c:pt>
                <c:pt idx="34">
                  <c:v>0.67</c:v>
                </c:pt>
                <c:pt idx="35">
                  <c:v>0.34</c:v>
                </c:pt>
                <c:pt idx="36">
                  <c:v>0.16</c:v>
                </c:pt>
                <c:pt idx="37">
                  <c:v>0.08</c:v>
                </c:pt>
                <c:pt idx="38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67680"/>
        <c:axId val="85238336"/>
      </c:barChart>
      <c:catAx>
        <c:axId val="9216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238336"/>
        <c:crosses val="autoZero"/>
        <c:auto val="1"/>
        <c:lblAlgn val="ctr"/>
        <c:lblOffset val="100"/>
        <c:noMultiLvlLbl val="0"/>
      </c:catAx>
      <c:valAx>
        <c:axId val="8523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1676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Окружающий </a:t>
            </a:r>
            <a:r>
              <a:rPr lang="ru-RU" dirty="0" smtClean="0"/>
              <a:t>мир</a:t>
            </a:r>
            <a:r>
              <a:rPr lang="ru-RU" baseline="0" dirty="0" smtClean="0"/>
              <a:t> </a:t>
            </a:r>
            <a:r>
              <a:rPr lang="ru-RU" dirty="0" smtClean="0"/>
              <a:t>НИКО. 4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38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pt idx="31">
                <c:v>31</c:v>
              </c:pt>
              <c:pt idx="32">
                <c:v>32</c:v>
              </c:pt>
              <c:pt idx="33">
                <c:v>33</c:v>
              </c:pt>
              <c:pt idx="34">
                <c:v>34</c:v>
              </c:pt>
              <c:pt idx="35">
                <c:v>35</c:v>
              </c:pt>
              <c:pt idx="36">
                <c:v>36</c:v>
              </c:pt>
              <c:pt idx="37">
                <c:v>37</c:v>
              </c:pt>
            </c:numLit>
          </c:cat>
          <c:val>
            <c:numRef>
              <c:f>'[Ф10 Гистограмма баллов_Окружающий мир.xlsx]Лист1'!$C$15:$AN$15</c:f>
              <c:numCache>
                <c:formatCode>General</c:formatCode>
                <c:ptCount val="38"/>
                <c:pt idx="0">
                  <c:v>0.13</c:v>
                </c:pt>
                <c:pt idx="1">
                  <c:v>0.02</c:v>
                </c:pt>
                <c:pt idx="2">
                  <c:v>0.02</c:v>
                </c:pt>
                <c:pt idx="3">
                  <c:v>7.0000000000000007E-2</c:v>
                </c:pt>
                <c:pt idx="4">
                  <c:v>0.12</c:v>
                </c:pt>
                <c:pt idx="5">
                  <c:v>0.11</c:v>
                </c:pt>
                <c:pt idx="6">
                  <c:v>0.28000000000000003</c:v>
                </c:pt>
                <c:pt idx="7">
                  <c:v>0.27</c:v>
                </c:pt>
                <c:pt idx="8">
                  <c:v>0.33</c:v>
                </c:pt>
                <c:pt idx="9">
                  <c:v>0.44</c:v>
                </c:pt>
                <c:pt idx="10">
                  <c:v>0.63</c:v>
                </c:pt>
                <c:pt idx="11">
                  <c:v>0.85</c:v>
                </c:pt>
                <c:pt idx="12">
                  <c:v>1</c:v>
                </c:pt>
                <c:pt idx="13">
                  <c:v>1.33</c:v>
                </c:pt>
                <c:pt idx="14">
                  <c:v>1.45</c:v>
                </c:pt>
                <c:pt idx="15">
                  <c:v>1.75</c:v>
                </c:pt>
                <c:pt idx="16">
                  <c:v>1.97</c:v>
                </c:pt>
                <c:pt idx="17">
                  <c:v>2.52</c:v>
                </c:pt>
                <c:pt idx="18">
                  <c:v>2.82</c:v>
                </c:pt>
                <c:pt idx="19">
                  <c:v>3.35</c:v>
                </c:pt>
                <c:pt idx="20">
                  <c:v>3.9</c:v>
                </c:pt>
                <c:pt idx="21">
                  <c:v>4.47</c:v>
                </c:pt>
                <c:pt idx="22">
                  <c:v>5.44</c:v>
                </c:pt>
                <c:pt idx="23">
                  <c:v>5.75</c:v>
                </c:pt>
                <c:pt idx="24">
                  <c:v>6.35</c:v>
                </c:pt>
                <c:pt idx="25">
                  <c:v>6.64</c:v>
                </c:pt>
                <c:pt idx="26">
                  <c:v>7.11</c:v>
                </c:pt>
                <c:pt idx="27">
                  <c:v>7.44</c:v>
                </c:pt>
                <c:pt idx="28">
                  <c:v>6.78</c:v>
                </c:pt>
                <c:pt idx="29">
                  <c:v>6.65</c:v>
                </c:pt>
                <c:pt idx="30">
                  <c:v>5.93</c:v>
                </c:pt>
                <c:pt idx="31">
                  <c:v>4.92</c:v>
                </c:pt>
                <c:pt idx="32">
                  <c:v>3.77</c:v>
                </c:pt>
                <c:pt idx="33">
                  <c:v>2.72</c:v>
                </c:pt>
                <c:pt idx="34">
                  <c:v>1.6</c:v>
                </c:pt>
                <c:pt idx="35">
                  <c:v>0.76</c:v>
                </c:pt>
                <c:pt idx="36">
                  <c:v>0.27</c:v>
                </c:pt>
                <c:pt idx="37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34752"/>
        <c:axId val="85241792"/>
      </c:barChart>
      <c:catAx>
        <c:axId val="9223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241792"/>
        <c:crosses val="autoZero"/>
        <c:auto val="1"/>
        <c:lblAlgn val="ctr"/>
        <c:lblOffset val="100"/>
        <c:noMultiLvlLbl val="0"/>
      </c:catAx>
      <c:valAx>
        <c:axId val="8524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2347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Распределение баллов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317191689008043"/>
          <c:y val="0.15446046356881513"/>
          <c:w val="0.84331117813523981"/>
          <c:h val="0.62762042068685353"/>
        </c:manualLayout>
      </c:layout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22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</c:numLit>
          </c:cat>
          <c:val>
            <c:numRef>
              <c:f>Лист1!$C$15:$X$15</c:f>
              <c:numCache>
                <c:formatCode>General</c:formatCode>
                <c:ptCount val="22"/>
                <c:pt idx="0">
                  <c:v>0.56999999999999995</c:v>
                </c:pt>
                <c:pt idx="1">
                  <c:v>8.0000000000000224E-2</c:v>
                </c:pt>
                <c:pt idx="2">
                  <c:v>0.13</c:v>
                </c:pt>
                <c:pt idx="3">
                  <c:v>0.18000000000000024</c:v>
                </c:pt>
                <c:pt idx="4">
                  <c:v>0.26</c:v>
                </c:pt>
                <c:pt idx="5">
                  <c:v>0.38000000000000095</c:v>
                </c:pt>
                <c:pt idx="6">
                  <c:v>0.56999999999999995</c:v>
                </c:pt>
                <c:pt idx="7">
                  <c:v>1.1000000000000001</c:v>
                </c:pt>
                <c:pt idx="8">
                  <c:v>1.3</c:v>
                </c:pt>
                <c:pt idx="9">
                  <c:v>1.7000000000000013</c:v>
                </c:pt>
                <c:pt idx="10">
                  <c:v>2.1</c:v>
                </c:pt>
                <c:pt idx="11">
                  <c:v>2.8</c:v>
                </c:pt>
                <c:pt idx="12">
                  <c:v>4.0999999999999996</c:v>
                </c:pt>
                <c:pt idx="13">
                  <c:v>4.2</c:v>
                </c:pt>
                <c:pt idx="14">
                  <c:v>5.3</c:v>
                </c:pt>
                <c:pt idx="15">
                  <c:v>6.7</c:v>
                </c:pt>
                <c:pt idx="16">
                  <c:v>8.2000000000000011</c:v>
                </c:pt>
                <c:pt idx="17">
                  <c:v>10.1</c:v>
                </c:pt>
                <c:pt idx="18">
                  <c:v>10.8</c:v>
                </c:pt>
                <c:pt idx="19">
                  <c:v>12.4</c:v>
                </c:pt>
                <c:pt idx="20">
                  <c:v>13.5</c:v>
                </c:pt>
                <c:pt idx="21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64608"/>
        <c:axId val="89579520"/>
      </c:barChart>
      <c:catAx>
        <c:axId val="9216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579520"/>
        <c:crosses val="autoZero"/>
        <c:auto val="1"/>
        <c:lblAlgn val="ctr"/>
        <c:lblOffset val="100"/>
        <c:noMultiLvlLbl val="0"/>
      </c:catAx>
      <c:valAx>
        <c:axId val="89579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Доля участников,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1646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600">
          <a:ln>
            <a:noFill/>
          </a:ln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Распределение баллов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16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</c:numLit>
          </c:cat>
          <c:val>
            <c:numRef>
              <c:f>Лист1!$C$15:$R$15</c:f>
              <c:numCache>
                <c:formatCode>General</c:formatCode>
                <c:ptCount val="16"/>
                <c:pt idx="0">
                  <c:v>0.48000000000000015</c:v>
                </c:pt>
                <c:pt idx="1">
                  <c:v>0.52</c:v>
                </c:pt>
                <c:pt idx="2">
                  <c:v>0.92</c:v>
                </c:pt>
                <c:pt idx="3">
                  <c:v>1.3</c:v>
                </c:pt>
                <c:pt idx="4">
                  <c:v>1.6</c:v>
                </c:pt>
                <c:pt idx="5">
                  <c:v>3.5</c:v>
                </c:pt>
                <c:pt idx="6">
                  <c:v>3.9</c:v>
                </c:pt>
                <c:pt idx="7">
                  <c:v>4.8</c:v>
                </c:pt>
                <c:pt idx="8">
                  <c:v>6.3</c:v>
                </c:pt>
                <c:pt idx="9">
                  <c:v>7</c:v>
                </c:pt>
                <c:pt idx="10">
                  <c:v>8.8000000000000007</c:v>
                </c:pt>
                <c:pt idx="11">
                  <c:v>10.6</c:v>
                </c:pt>
                <c:pt idx="12">
                  <c:v>12.6</c:v>
                </c:pt>
                <c:pt idx="13">
                  <c:v>13</c:v>
                </c:pt>
                <c:pt idx="14">
                  <c:v>13.6</c:v>
                </c:pt>
                <c:pt idx="15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16512"/>
        <c:axId val="89580096"/>
      </c:barChart>
      <c:catAx>
        <c:axId val="89216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580096"/>
        <c:crosses val="autoZero"/>
        <c:auto val="1"/>
        <c:lblAlgn val="ctr"/>
        <c:lblOffset val="100"/>
        <c:noMultiLvlLbl val="0"/>
      </c:catAx>
      <c:valAx>
        <c:axId val="89580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 участников,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2165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ЕСТЕСТВОЗНАНИЕ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ЕСТЕСТВОЗНАНИЕ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Лист1!$B$7:$D$7</c:f>
              <c:numCache>
                <c:formatCode>General</c:formatCode>
                <c:ptCount val="3"/>
                <c:pt idx="0">
                  <c:v>2003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526</c:v>
                </c:pt>
                <c:pt idx="1">
                  <c:v>552</c:v>
                </c:pt>
                <c:pt idx="2">
                  <c:v>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30-4D35-954F-F185BCFEF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507840"/>
        <c:axId val="80165632"/>
      </c:barChart>
      <c:catAx>
        <c:axId val="895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0165632"/>
        <c:crosses val="autoZero"/>
        <c:auto val="1"/>
        <c:lblAlgn val="ctr"/>
        <c:lblOffset val="100"/>
        <c:noMultiLvlLbl val="0"/>
      </c:catAx>
      <c:valAx>
        <c:axId val="8016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950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МАТЕМАТИКА</a:t>
            </a:r>
          </a:p>
        </c:rich>
      </c:tx>
      <c:layout>
        <c:manualLayout>
          <c:xMode val="edge"/>
          <c:yMode val="edge"/>
          <c:x val="6.5639649954446599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Лист1!$B$4:$D$4</c:f>
              <c:numCache>
                <c:formatCode>General</c:formatCode>
                <c:ptCount val="3"/>
                <c:pt idx="0">
                  <c:v>2003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508</c:v>
                </c:pt>
                <c:pt idx="1">
                  <c:v>539</c:v>
                </c:pt>
                <c:pt idx="2">
                  <c:v>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60-47D4-9ABB-4FEF48D94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75072"/>
        <c:axId val="80161600"/>
      </c:barChart>
      <c:catAx>
        <c:axId val="9107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0161600"/>
        <c:crosses val="autoZero"/>
        <c:auto val="1"/>
        <c:lblAlgn val="ctr"/>
        <c:lblOffset val="100"/>
        <c:noMultiLvlLbl val="0"/>
      </c:catAx>
      <c:valAx>
        <c:axId val="8016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107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ЕСТЕСТВОЗНАНИЕ</a:t>
            </a:r>
          </a:p>
        </c:rich>
      </c:tx>
      <c:layout>
        <c:manualLayout>
          <c:xMode val="edge"/>
          <c:yMode val="edge"/>
          <c:x val="5.973123496825225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</c:f>
              <c:strCache>
                <c:ptCount val="1"/>
                <c:pt idx="0">
                  <c:v>ЕСТЕСТВОЗНАНИЕ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Лист1!$B$10:$D$10</c:f>
              <c:numCache>
                <c:formatCode>General</c:formatCode>
                <c:ptCount val="3"/>
                <c:pt idx="0">
                  <c:v>2003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Лист1!$B$11:$D$11</c:f>
              <c:numCache>
                <c:formatCode>General</c:formatCode>
                <c:ptCount val="3"/>
                <c:pt idx="0">
                  <c:v>514</c:v>
                </c:pt>
                <c:pt idx="1">
                  <c:v>542</c:v>
                </c:pt>
                <c:pt idx="2">
                  <c:v>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CF-4F61-A143-BB04E00BA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76096"/>
        <c:axId val="89910080"/>
      </c:barChart>
      <c:catAx>
        <c:axId val="9107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9910080"/>
        <c:crosses val="autoZero"/>
        <c:auto val="1"/>
        <c:lblAlgn val="ctr"/>
        <c:lblOffset val="100"/>
        <c:noMultiLvlLbl val="0"/>
      </c:catAx>
      <c:valAx>
        <c:axId val="8991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107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История (13335 участников)
6 класс  (макс. балл - 16)</a:t>
            </a:r>
            <a:endParaRPr lang="en-US"/>
          </a:p>
        </c:rich>
      </c:tx>
      <c:layout>
        <c:manualLayout>
          <c:xMode val="edge"/>
          <c:yMode val="edge"/>
          <c:x val="0.199563634104867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31200559682363"/>
          <c:y val="0.25377810939510503"/>
          <c:w val="0.86314569374480365"/>
          <c:h val="0.60640571553104594"/>
        </c:manualLayout>
      </c:layout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17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</c:numLit>
          </c:cat>
          <c:val>
            <c:numRef>
              <c:f>Лист1!$C$15:$S$15</c:f>
              <c:numCache>
                <c:formatCode>General</c:formatCode>
                <c:ptCount val="17"/>
                <c:pt idx="0">
                  <c:v>2.4</c:v>
                </c:pt>
                <c:pt idx="1">
                  <c:v>7.2</c:v>
                </c:pt>
                <c:pt idx="2">
                  <c:v>11.2</c:v>
                </c:pt>
                <c:pt idx="3">
                  <c:v>12.4</c:v>
                </c:pt>
                <c:pt idx="4">
                  <c:v>11.3</c:v>
                </c:pt>
                <c:pt idx="5">
                  <c:v>10.1</c:v>
                </c:pt>
                <c:pt idx="6">
                  <c:v>9.8000000000000007</c:v>
                </c:pt>
                <c:pt idx="7">
                  <c:v>8.1</c:v>
                </c:pt>
                <c:pt idx="8">
                  <c:v>7.5</c:v>
                </c:pt>
                <c:pt idx="9">
                  <c:v>6.6</c:v>
                </c:pt>
                <c:pt idx="10">
                  <c:v>5.4</c:v>
                </c:pt>
                <c:pt idx="11">
                  <c:v>3.9</c:v>
                </c:pt>
                <c:pt idx="12">
                  <c:v>2.2999999999999998</c:v>
                </c:pt>
                <c:pt idx="13">
                  <c:v>1.3</c:v>
                </c:pt>
                <c:pt idx="14">
                  <c:v>0.5</c:v>
                </c:pt>
                <c:pt idx="15">
                  <c:v>0.13</c:v>
                </c:pt>
                <c:pt idx="16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20032"/>
        <c:axId val="89914112"/>
      </c:barChart>
      <c:catAx>
        <c:axId val="9182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914112"/>
        <c:crosses val="autoZero"/>
        <c:auto val="1"/>
        <c:lblAlgn val="ctr"/>
        <c:lblOffset val="100"/>
        <c:noMultiLvlLbl val="0"/>
      </c:catAx>
      <c:valAx>
        <c:axId val="8991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8200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История (11676 участников)
8 класс (макс. балл - 20)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66174747024547"/>
          <c:y val="0.28323375308423526"/>
          <c:w val="0.8620043249310817"/>
          <c:h val="0.59166435656217131"/>
        </c:manualLayout>
      </c:layout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21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</c:numLit>
          </c:cat>
          <c:val>
            <c:numRef>
              <c:f>Лист1!$C$15:$W$15</c:f>
              <c:numCache>
                <c:formatCode>General</c:formatCode>
                <c:ptCount val="21"/>
                <c:pt idx="0">
                  <c:v>5.6</c:v>
                </c:pt>
                <c:pt idx="1">
                  <c:v>10.3</c:v>
                </c:pt>
                <c:pt idx="2">
                  <c:v>11.7</c:v>
                </c:pt>
                <c:pt idx="3">
                  <c:v>10.5</c:v>
                </c:pt>
                <c:pt idx="4">
                  <c:v>9.6</c:v>
                </c:pt>
                <c:pt idx="5">
                  <c:v>8.9</c:v>
                </c:pt>
                <c:pt idx="6">
                  <c:v>8</c:v>
                </c:pt>
                <c:pt idx="7">
                  <c:v>7.6</c:v>
                </c:pt>
                <c:pt idx="8">
                  <c:v>6.8</c:v>
                </c:pt>
                <c:pt idx="9">
                  <c:v>5.3</c:v>
                </c:pt>
                <c:pt idx="10">
                  <c:v>4.7</c:v>
                </c:pt>
                <c:pt idx="11">
                  <c:v>3.9</c:v>
                </c:pt>
                <c:pt idx="12">
                  <c:v>2.9</c:v>
                </c:pt>
                <c:pt idx="13">
                  <c:v>2.1</c:v>
                </c:pt>
                <c:pt idx="14">
                  <c:v>1.1000000000000001</c:v>
                </c:pt>
                <c:pt idx="15">
                  <c:v>0.67</c:v>
                </c:pt>
                <c:pt idx="16">
                  <c:v>0.34</c:v>
                </c:pt>
                <c:pt idx="17">
                  <c:v>0.09</c:v>
                </c:pt>
                <c:pt idx="18">
                  <c:v>0.02</c:v>
                </c:pt>
                <c:pt idx="19">
                  <c:v>0.01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20544"/>
        <c:axId val="89910656"/>
      </c:barChart>
      <c:catAx>
        <c:axId val="9182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910656"/>
        <c:crosses val="autoZero"/>
        <c:auto val="1"/>
        <c:lblAlgn val="ctr"/>
        <c:lblOffset val="100"/>
        <c:noMultiLvlLbl val="0"/>
      </c:catAx>
      <c:valAx>
        <c:axId val="8991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8205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Обществознание (</a:t>
            </a:r>
            <a:r>
              <a:rPr lang="ru-RU" dirty="0" smtClean="0"/>
              <a:t>13351 участник)</a:t>
            </a:r>
            <a:r>
              <a:rPr lang="ru-RU" dirty="0"/>
              <a:t>
</a:t>
            </a:r>
            <a:r>
              <a:rPr lang="ru-RU" dirty="0" smtClean="0"/>
              <a:t>6 </a:t>
            </a:r>
            <a:r>
              <a:rPr lang="ru-RU" dirty="0"/>
              <a:t>класс </a:t>
            </a:r>
            <a:r>
              <a:rPr lang="ru-RU" dirty="0" smtClean="0"/>
              <a:t>(</a:t>
            </a:r>
            <a:r>
              <a:rPr lang="ru-RU" dirty="0"/>
              <a:t>макс</a:t>
            </a:r>
            <a:r>
              <a:rPr lang="ru-RU" dirty="0" smtClean="0"/>
              <a:t>. балл </a:t>
            </a:r>
            <a:r>
              <a:rPr lang="ru-RU" dirty="0"/>
              <a:t>- 19)</a:t>
            </a:r>
            <a:endParaRPr lang="en-US" dirty="0"/>
          </a:p>
        </c:rich>
      </c:tx>
      <c:layout>
        <c:manualLayout>
          <c:xMode val="edge"/>
          <c:yMode val="edge"/>
          <c:x val="0.1092274363945712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48142286234323"/>
          <c:y val="0.24812825478423969"/>
          <c:w val="0.87360661161305764"/>
          <c:h val="0.59089832899532113"/>
        </c:manualLayout>
      </c:layout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20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</c:numLit>
          </c:cat>
          <c:val>
            <c:numRef>
              <c:f>Лист1!$C$15:$V$15</c:f>
              <c:numCache>
                <c:formatCode>General</c:formatCode>
                <c:ptCount val="20"/>
                <c:pt idx="0">
                  <c:v>0.64</c:v>
                </c:pt>
                <c:pt idx="1">
                  <c:v>1.3</c:v>
                </c:pt>
                <c:pt idx="2">
                  <c:v>2</c:v>
                </c:pt>
                <c:pt idx="3">
                  <c:v>3.2</c:v>
                </c:pt>
                <c:pt idx="4">
                  <c:v>4.5</c:v>
                </c:pt>
                <c:pt idx="5">
                  <c:v>5.4</c:v>
                </c:pt>
                <c:pt idx="6">
                  <c:v>7.4</c:v>
                </c:pt>
                <c:pt idx="7">
                  <c:v>8.1999999999999993</c:v>
                </c:pt>
                <c:pt idx="8">
                  <c:v>9.6</c:v>
                </c:pt>
                <c:pt idx="9">
                  <c:v>10.7</c:v>
                </c:pt>
                <c:pt idx="10">
                  <c:v>11.1</c:v>
                </c:pt>
                <c:pt idx="11">
                  <c:v>10.6</c:v>
                </c:pt>
                <c:pt idx="12">
                  <c:v>9.1</c:v>
                </c:pt>
                <c:pt idx="13">
                  <c:v>6.9</c:v>
                </c:pt>
                <c:pt idx="14">
                  <c:v>4.5999999999999996</c:v>
                </c:pt>
                <c:pt idx="15">
                  <c:v>3</c:v>
                </c:pt>
                <c:pt idx="16">
                  <c:v>1.2</c:v>
                </c:pt>
                <c:pt idx="17">
                  <c:v>0.48</c:v>
                </c:pt>
                <c:pt idx="18">
                  <c:v>7.0000000000000007E-2</c:v>
                </c:pt>
                <c:pt idx="19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21056"/>
        <c:axId val="89914688"/>
      </c:barChart>
      <c:catAx>
        <c:axId val="9182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914688"/>
        <c:crosses val="autoZero"/>
        <c:auto val="1"/>
        <c:lblAlgn val="ctr"/>
        <c:lblOffset val="100"/>
        <c:noMultiLvlLbl val="0"/>
      </c:catAx>
      <c:valAx>
        <c:axId val="8991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8210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Обществознание (</a:t>
            </a:r>
            <a:r>
              <a:rPr lang="ru-RU" dirty="0" smtClean="0"/>
              <a:t>11806 участников)</a:t>
            </a:r>
            <a:r>
              <a:rPr lang="ru-RU" dirty="0"/>
              <a:t>
</a:t>
            </a:r>
            <a:r>
              <a:rPr lang="ru-RU" dirty="0" smtClean="0"/>
              <a:t>8 класс (</a:t>
            </a:r>
            <a:r>
              <a:rPr lang="ru-RU" dirty="0"/>
              <a:t>макс</a:t>
            </a:r>
            <a:r>
              <a:rPr lang="ru-RU" dirty="0" smtClean="0"/>
              <a:t>. балл </a:t>
            </a:r>
            <a:r>
              <a:rPr lang="ru-RU" dirty="0"/>
              <a:t>- 23)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54209163451889E-2"/>
          <c:y val="0.2553681900168509"/>
          <c:w val="0.85631124838676931"/>
          <c:h val="0.58999164430288908"/>
        </c:manualLayout>
      </c:layout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2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</c:numLit>
          </c:cat>
          <c:val>
            <c:numRef>
              <c:f>Лист1!$C$15:$Z$15</c:f>
              <c:numCache>
                <c:formatCode>General</c:formatCode>
                <c:ptCount val="24"/>
                <c:pt idx="0">
                  <c:v>1.8</c:v>
                </c:pt>
                <c:pt idx="1">
                  <c:v>2.7</c:v>
                </c:pt>
                <c:pt idx="2">
                  <c:v>3.9</c:v>
                </c:pt>
                <c:pt idx="3">
                  <c:v>5.3</c:v>
                </c:pt>
                <c:pt idx="4">
                  <c:v>6.9</c:v>
                </c:pt>
                <c:pt idx="5">
                  <c:v>8.1999999999999993</c:v>
                </c:pt>
                <c:pt idx="6">
                  <c:v>9</c:v>
                </c:pt>
                <c:pt idx="7">
                  <c:v>9.6</c:v>
                </c:pt>
                <c:pt idx="8">
                  <c:v>9.8000000000000007</c:v>
                </c:pt>
                <c:pt idx="9">
                  <c:v>9.6</c:v>
                </c:pt>
                <c:pt idx="10">
                  <c:v>8.6</c:v>
                </c:pt>
                <c:pt idx="11">
                  <c:v>7</c:v>
                </c:pt>
                <c:pt idx="12">
                  <c:v>5.8</c:v>
                </c:pt>
                <c:pt idx="13">
                  <c:v>4.3</c:v>
                </c:pt>
                <c:pt idx="14">
                  <c:v>3</c:v>
                </c:pt>
                <c:pt idx="15">
                  <c:v>2.1</c:v>
                </c:pt>
                <c:pt idx="16">
                  <c:v>1.3</c:v>
                </c:pt>
                <c:pt idx="17">
                  <c:v>0.74</c:v>
                </c:pt>
                <c:pt idx="18">
                  <c:v>0.22</c:v>
                </c:pt>
                <c:pt idx="19">
                  <c:v>0.2</c:v>
                </c:pt>
                <c:pt idx="20">
                  <c:v>0.01</c:v>
                </c:pt>
                <c:pt idx="21">
                  <c:v>0.02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23104"/>
        <c:axId val="84887808"/>
      </c:barChart>
      <c:catAx>
        <c:axId val="9182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887808"/>
        <c:crosses val="autoZero"/>
        <c:auto val="1"/>
        <c:lblAlgn val="ctr"/>
        <c:lblOffset val="100"/>
        <c:noMultiLvlLbl val="0"/>
      </c:catAx>
      <c:valAx>
        <c:axId val="8488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8231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Английский язык (16874уч.). 5 класс </a:t>
            </a:r>
            <a:endParaRPr lang="en-US"/>
          </a:p>
        </c:rich>
      </c:tx>
      <c:layout>
        <c:manualLayout>
          <c:xMode val="edge"/>
          <c:yMode val="edge"/>
          <c:x val="0.1322193774857897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404138291239812E-2"/>
          <c:y val="9.5214004187013965E-2"/>
          <c:w val="0.88292126906518975"/>
          <c:h val="0.72554439068580945"/>
        </c:manualLayout>
      </c:layout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31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</c:numLit>
          </c:cat>
          <c:val>
            <c:numRef>
              <c:f>Лист1!$C$23:$AG$23</c:f>
              <c:numCache>
                <c:formatCode>General</c:formatCode>
                <c:ptCount val="31"/>
                <c:pt idx="0">
                  <c:v>0.23</c:v>
                </c:pt>
                <c:pt idx="1">
                  <c:v>0.78</c:v>
                </c:pt>
                <c:pt idx="2">
                  <c:v>1.8</c:v>
                </c:pt>
                <c:pt idx="3">
                  <c:v>2.8</c:v>
                </c:pt>
                <c:pt idx="4">
                  <c:v>3.9</c:v>
                </c:pt>
                <c:pt idx="5">
                  <c:v>4.3</c:v>
                </c:pt>
                <c:pt idx="6">
                  <c:v>5</c:v>
                </c:pt>
                <c:pt idx="7">
                  <c:v>5.3</c:v>
                </c:pt>
                <c:pt idx="8">
                  <c:v>5.7</c:v>
                </c:pt>
                <c:pt idx="9">
                  <c:v>5.5</c:v>
                </c:pt>
                <c:pt idx="10">
                  <c:v>5.4</c:v>
                </c:pt>
                <c:pt idx="11">
                  <c:v>5.0999999999999996</c:v>
                </c:pt>
                <c:pt idx="12">
                  <c:v>5</c:v>
                </c:pt>
                <c:pt idx="13">
                  <c:v>4.4000000000000004</c:v>
                </c:pt>
                <c:pt idx="14">
                  <c:v>4.0999999999999996</c:v>
                </c:pt>
                <c:pt idx="15">
                  <c:v>4.3</c:v>
                </c:pt>
                <c:pt idx="16">
                  <c:v>3.9</c:v>
                </c:pt>
                <c:pt idx="17">
                  <c:v>4.2</c:v>
                </c:pt>
                <c:pt idx="18">
                  <c:v>4.0999999999999996</c:v>
                </c:pt>
                <c:pt idx="19">
                  <c:v>3.6</c:v>
                </c:pt>
                <c:pt idx="20">
                  <c:v>3.5</c:v>
                </c:pt>
                <c:pt idx="21">
                  <c:v>2.5</c:v>
                </c:pt>
                <c:pt idx="22">
                  <c:v>2.2999999999999998</c:v>
                </c:pt>
                <c:pt idx="23">
                  <c:v>2.5</c:v>
                </c:pt>
                <c:pt idx="24">
                  <c:v>2.2000000000000002</c:v>
                </c:pt>
                <c:pt idx="25">
                  <c:v>2.5</c:v>
                </c:pt>
                <c:pt idx="26">
                  <c:v>2.1</c:v>
                </c:pt>
                <c:pt idx="27">
                  <c:v>1.5</c:v>
                </c:pt>
                <c:pt idx="28">
                  <c:v>1.1000000000000001</c:v>
                </c:pt>
                <c:pt idx="29">
                  <c:v>0.42</c:v>
                </c:pt>
                <c:pt idx="3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13408"/>
        <c:axId val="84888960"/>
      </c:barChart>
      <c:catAx>
        <c:axId val="9211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888960"/>
        <c:crosses val="autoZero"/>
        <c:auto val="1"/>
        <c:lblAlgn val="ctr"/>
        <c:lblOffset val="100"/>
        <c:noMultiLvlLbl val="0"/>
      </c:catAx>
      <c:valAx>
        <c:axId val="8488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1134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58E8-2A30-492C-B7A7-DBD6BFD5EDDA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5B28-0DCF-46A5-96D5-8259DDA9C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8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2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2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2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2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E71350-22AC-407B-B51E-CBF39719EB9C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D022789-D981-4BE3-884F-39E272D6F5A8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437FBF2-A298-4EAC-82A7-164F680372A5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19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0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4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9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6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9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4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5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8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5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1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A3FE-B539-4069-B7DF-F168F043E9B5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5832F-4622-44A2-9B35-F2CDA844E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6484" y="2582076"/>
            <a:ext cx="10282989" cy="8088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НИКО-ВПР-МСИ-2016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334" y="143676"/>
            <a:ext cx="10282989" cy="516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НИКО по истории и обществознанию. Результаты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36573549"/>
              </p:ext>
            </p:extLst>
          </p:nvPr>
        </p:nvGraphicFramePr>
        <p:xfrm>
          <a:off x="673100" y="850899"/>
          <a:ext cx="5022849" cy="252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98561383"/>
              </p:ext>
            </p:extLst>
          </p:nvPr>
        </p:nvGraphicFramePr>
        <p:xfrm>
          <a:off x="6337300" y="748664"/>
          <a:ext cx="5403850" cy="261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71383708"/>
              </p:ext>
            </p:extLst>
          </p:nvPr>
        </p:nvGraphicFramePr>
        <p:xfrm>
          <a:off x="711200" y="3708400"/>
          <a:ext cx="5156200" cy="2494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50542101"/>
              </p:ext>
            </p:extLst>
          </p:nvPr>
        </p:nvGraphicFramePr>
        <p:xfrm>
          <a:off x="6432550" y="3587750"/>
          <a:ext cx="5416549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02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334" y="143676"/>
            <a:ext cx="10282989" cy="516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НИКО по истории. Выполнение заданий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296" y="1244198"/>
            <a:ext cx="98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8 класс</a:t>
            </a:r>
            <a:endParaRPr lang="ru-RU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83844"/>
            <a:ext cx="9611700" cy="199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4191"/>
              </p:ext>
            </p:extLst>
          </p:nvPr>
        </p:nvGraphicFramePr>
        <p:xfrm>
          <a:off x="388312" y="4047158"/>
          <a:ext cx="11318888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85288"/>
                <a:gridCol w="1180800"/>
                <a:gridCol w="12528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Проверяемые виды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6 </a:t>
                      </a:r>
                      <a:r>
                        <a:rPr lang="ru-RU" sz="2000" dirty="0" smtClean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8 класс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Работа с иллюстративным материалом (установление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соответствия между изображениями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и историческими эпохами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48,3%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49,5%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Анализ исторического источника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55,5%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73,3%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Владение исторической фактурой (об исторических деятелях)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29,8%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29,1%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Умение устанавливать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значение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важнейших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исторических событий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(процессов)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7,1%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4,1%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2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334" y="143676"/>
            <a:ext cx="10282989" cy="516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НИКО по истории. Выводы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6400" y="989749"/>
            <a:ext cx="10612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Ни </a:t>
            </a:r>
            <a:r>
              <a:rPr lang="ru-RU" sz="2200" dirty="0"/>
              <a:t>одно из ключевых направлений изучения истории, отмеченных в Историко-культурном стандарте, не реализовано должным образом. </a:t>
            </a:r>
            <a:endParaRPr lang="ru-RU" sz="2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/>
              <a:t>Отмечаются </a:t>
            </a:r>
            <a:r>
              <a:rPr lang="ru-RU" sz="2200" dirty="0"/>
              <a:t>серьезные пробелы </a:t>
            </a:r>
            <a:endParaRPr lang="ru-RU" sz="22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200" dirty="0"/>
              <a:t>	</a:t>
            </a:r>
            <a:r>
              <a:rPr lang="ru-RU" sz="2200" dirty="0" smtClean="0"/>
              <a:t>в </a:t>
            </a:r>
            <a:r>
              <a:rPr lang="ru-RU" sz="2200" dirty="0"/>
              <a:t>освоении исторической фактуры, </a:t>
            </a:r>
            <a:r>
              <a:rPr lang="ru-RU" sz="2200" dirty="0" smtClean="0"/>
              <a:t>в том числе, связанной с ролью исторических личностей  в конкретных событиях и процессах</a:t>
            </a:r>
            <a:r>
              <a:rPr lang="ru-RU" sz="2200" dirty="0"/>
              <a:t>	</a:t>
            </a:r>
            <a:endParaRPr lang="ru-RU" sz="22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200" dirty="0"/>
              <a:t>	</a:t>
            </a:r>
            <a:r>
              <a:rPr lang="ru-RU" sz="2200" dirty="0" smtClean="0"/>
              <a:t>в установлении </a:t>
            </a:r>
            <a:r>
              <a:rPr lang="ru-RU" sz="2200" dirty="0"/>
              <a:t>связей </a:t>
            </a:r>
            <a:r>
              <a:rPr lang="ru-RU" sz="2200" dirty="0" smtClean="0"/>
              <a:t>между событиями </a:t>
            </a:r>
            <a:r>
              <a:rPr lang="ru-RU" sz="2200" dirty="0"/>
              <a:t>и </a:t>
            </a:r>
            <a:r>
              <a:rPr lang="ru-RU" sz="2200" dirty="0" smtClean="0"/>
              <a:t>явлениями,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200" dirty="0"/>
              <a:t>	</a:t>
            </a:r>
            <a:r>
              <a:rPr lang="ru-RU" sz="2200" dirty="0" smtClean="0"/>
              <a:t>в историко-географических </a:t>
            </a:r>
            <a:r>
              <a:rPr lang="ru-RU" sz="2200" dirty="0"/>
              <a:t>знаниях и умениях, </a:t>
            </a:r>
            <a:endParaRPr lang="ru-RU" sz="22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200" dirty="0" smtClean="0"/>
              <a:t>	в сформированности </a:t>
            </a:r>
            <a:r>
              <a:rPr lang="ru-RU" sz="2200" dirty="0"/>
              <a:t>аналитических </a:t>
            </a:r>
            <a:r>
              <a:rPr lang="ru-RU" sz="2200" dirty="0" smtClean="0"/>
              <a:t>умений,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200" dirty="0"/>
              <a:t>	</a:t>
            </a:r>
            <a:r>
              <a:rPr lang="ru-RU" sz="2200" dirty="0" smtClean="0"/>
              <a:t>в </a:t>
            </a:r>
            <a:r>
              <a:rPr lang="ru-RU" sz="2200" dirty="0"/>
              <a:t>освоении истории </a:t>
            </a:r>
            <a:r>
              <a:rPr lang="ru-RU" sz="2200" dirty="0" smtClean="0"/>
              <a:t>культуры,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200" dirty="0"/>
              <a:t>	</a:t>
            </a:r>
            <a:r>
              <a:rPr lang="ru-RU" sz="2200" dirty="0" smtClean="0"/>
              <a:t>в выполнении заданий по краеведению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Результаты </a:t>
            </a:r>
            <a:r>
              <a:rPr lang="ru-RU" sz="2200" dirty="0"/>
              <a:t>НИКО по истории коррелируют с невысокими результатами ЕГЭ и отражают те же </a:t>
            </a:r>
            <a:r>
              <a:rPr lang="ru-RU" sz="2200" dirty="0" smtClean="0"/>
              <a:t>проблемы </a:t>
            </a:r>
            <a:r>
              <a:rPr lang="ru-RU" sz="2200" dirty="0"/>
              <a:t>школьного исторического </a:t>
            </a:r>
            <a:r>
              <a:rPr lang="ru-RU" sz="2200" dirty="0" smtClean="0"/>
              <a:t>образования, что и в ЕГЭ.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Можно </a:t>
            </a:r>
            <a:r>
              <a:rPr lang="ru-RU" sz="2200" dirty="0"/>
              <a:t>предположить, что решение этих проблем связано с внедрением в практику работы школ Историко-культурного стандарта и е</a:t>
            </a:r>
            <a:r>
              <a:rPr lang="ru-RU" sz="2200" dirty="0" smtClean="0"/>
              <a:t>диного </a:t>
            </a:r>
            <a:r>
              <a:rPr lang="ru-RU" sz="2200" dirty="0"/>
              <a:t>учебника по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16430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334" y="143676"/>
            <a:ext cx="10282989" cy="516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НИКО по обществознанию. Выполнение заданий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5496" y="734400"/>
            <a:ext cx="98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6 класс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63074"/>
              </p:ext>
            </p:extLst>
          </p:nvPr>
        </p:nvGraphicFramePr>
        <p:xfrm>
          <a:off x="452296" y="4471200"/>
          <a:ext cx="10836000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1095"/>
                <a:gridCol w="1476274"/>
                <a:gridCol w="1648631"/>
              </a:tblGrid>
              <a:tr h="155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Умение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6 класс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8 класс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Составлять план текста 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47%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effectLst/>
                        </a:rPr>
                        <a:t>38%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Извлекать информацию, представленную в явном виде 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Привлекать контекстные знания, личный социальный опыт 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Анализировать несложные статистические данные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effectLst/>
                        </a:rPr>
                        <a:t>52%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smtClean="0">
                          <a:solidFill>
                            <a:schemeClr val="tx1"/>
                          </a:solidFill>
                          <a:effectLst/>
                        </a:rPr>
                        <a:t>Ориентироваться в социальных ситуациях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1"/>
                          </a:solidFill>
                          <a:effectLst/>
                        </a:rPr>
                        <a:t>47%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38%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00" y="734401"/>
            <a:ext cx="7785858" cy="33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2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334" y="143676"/>
            <a:ext cx="10282989" cy="516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НИКО по обществознанию. Выводы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000" y="1028343"/>
            <a:ext cx="113904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Можно констатировать невысокое </a:t>
            </a:r>
            <a:r>
              <a:rPr lang="ru-RU" sz="2200" dirty="0"/>
              <a:t>качество обществоведческого образования в основной </a:t>
            </a:r>
            <a:r>
              <a:rPr lang="ru-RU" sz="2200" dirty="0" smtClean="0"/>
              <a:t>школе.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Результаты 8-х классов в целом ниже, чем 6-х, можно говорить о </a:t>
            </a:r>
            <a:r>
              <a:rPr lang="ru-RU" sz="2400" dirty="0"/>
              <a:t>потере уровня развития важнейших </a:t>
            </a:r>
            <a:r>
              <a:rPr lang="ru-RU" sz="2400" dirty="0" err="1"/>
              <a:t>общеучебных</a:t>
            </a:r>
            <a:r>
              <a:rPr lang="ru-RU" sz="2400" dirty="0"/>
              <a:t> и логических универсальных учебных действий</a:t>
            </a:r>
            <a:endParaRPr lang="ru-RU" sz="2200" dirty="0" smtClean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Выявлены проблемы </a:t>
            </a:r>
            <a:r>
              <a:rPr lang="ru-RU" sz="2200" dirty="0"/>
              <a:t>социализации школьников как граждан России. Наблюдается непонимание прав и обязанностей граждан нашей страны, важнейших основ государственного </a:t>
            </a:r>
            <a:r>
              <a:rPr lang="ru-RU" sz="2200" dirty="0" smtClean="0"/>
              <a:t>устройства.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Зафиксирован низкий уровень осведомленности о </a:t>
            </a:r>
            <a:r>
              <a:rPr lang="ru-RU" sz="2400" dirty="0" smtClean="0"/>
              <a:t>массовых профессиях.</a:t>
            </a:r>
            <a:endParaRPr lang="ru-RU" sz="22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/>
              <a:t>Результаты НИКО по обществознанию в 6 и 8 классах позволяют выявить истоки проблем, фиксируемых ОГЭ и </a:t>
            </a:r>
            <a:r>
              <a:rPr lang="ru-RU" sz="2200" dirty="0" smtClean="0"/>
              <a:t>ЕГЭ.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 smtClean="0"/>
              <a:t>Необходим поворот </a:t>
            </a:r>
            <a:r>
              <a:rPr lang="ru-RU" sz="2200" dirty="0"/>
              <a:t>от абстрактного, умозрительного изучения обществознания в основной школе к </a:t>
            </a:r>
            <a:r>
              <a:rPr lang="ru-RU" sz="2200" dirty="0" err="1"/>
              <a:t>практикоориентированному</a:t>
            </a:r>
            <a:r>
              <a:rPr lang="ru-RU" sz="2200" dirty="0"/>
              <a:t>, нацеленному на обучение применению элементарных социально-гуманитарных знаний для рефлексии личного социального опыта, анализа явлений и процессов общественной </a:t>
            </a:r>
            <a:r>
              <a:rPr lang="ru-RU" sz="2200" dirty="0" smtClean="0"/>
              <a:t>жизни.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202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334" y="143676"/>
            <a:ext cx="10282989" cy="516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НИКО по иностранным языкам. Общие сведения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46926247"/>
              </p:ext>
            </p:extLst>
          </p:nvPr>
        </p:nvGraphicFramePr>
        <p:xfrm>
          <a:off x="447894" y="1363132"/>
          <a:ext cx="5319305" cy="329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61167258"/>
              </p:ext>
            </p:extLst>
          </p:nvPr>
        </p:nvGraphicFramePr>
        <p:xfrm>
          <a:off x="6148800" y="1173600"/>
          <a:ext cx="5558399" cy="355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02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334" y="143676"/>
            <a:ext cx="10282989" cy="516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НИКО по иностранным языкам. Выполнение заданий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92604"/>
              </p:ext>
            </p:extLst>
          </p:nvPr>
        </p:nvGraphicFramePr>
        <p:xfrm>
          <a:off x="489600" y="4563113"/>
          <a:ext cx="1129680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7200"/>
                <a:gridCol w="1447200"/>
                <a:gridCol w="1202400"/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Критерий </a:t>
                      </a:r>
                      <a:r>
                        <a:rPr lang="ru-RU" sz="1800" dirty="0" smtClean="0">
                          <a:effectLst/>
                        </a:rPr>
                        <a:t>оценивания (говорение)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 выполнения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Решение коммуникативной задачи (соответствует ли содержание высказывания выбранной фотографии)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22,2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18,6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Организация высказывания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18,3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16,3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Лексико-грамматическая правильность речи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24,9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14,8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Произносительная сторона речи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31,6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27,1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0" y="715875"/>
            <a:ext cx="10209750" cy="82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0" y="1707600"/>
            <a:ext cx="7609350" cy="19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99" y="2135214"/>
            <a:ext cx="3647475" cy="129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4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334" y="143676"/>
            <a:ext cx="10282989" cy="516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НИКО по иностранным языкам. Выводы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600" y="1171670"/>
            <a:ext cx="10267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Наиболее </a:t>
            </a:r>
            <a:r>
              <a:rPr lang="ru-RU" sz="2000" dirty="0"/>
              <a:t>сложными для </a:t>
            </a:r>
            <a:r>
              <a:rPr lang="ru-RU" sz="2000" dirty="0" smtClean="0"/>
              <a:t>учащихся являются задания </a:t>
            </a:r>
            <a:r>
              <a:rPr lang="ru-RU" sz="2000" dirty="0"/>
              <a:t>на осмысленное чтение вслух и </a:t>
            </a:r>
            <a:r>
              <a:rPr lang="ru-RU" sz="2000" dirty="0" smtClean="0"/>
              <a:t>говорение, то есть на важнейшие коммуникативные умения.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Уровень владения иностранным языком у восьмиклассников в целом ниже, чем у пятиклассников, за исключением грамматических навыков. Это означает, что в школе ведется только изучение основ грамматики и не уделяется внимания развитию коммуникативных умений – важнейших для использования иностранного языка.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Дефициты</a:t>
            </a:r>
            <a:r>
              <a:rPr lang="ru-RU" sz="2000" dirty="0"/>
              <a:t>, которые образовались у детей в начальной школе при усвоении базового материала, не дали им возможности овладеть более сложными навыками и умениями </a:t>
            </a:r>
            <a:r>
              <a:rPr lang="ru-RU" sz="2000" dirty="0" smtClean="0"/>
              <a:t>по иностранному языку и </a:t>
            </a:r>
            <a:r>
              <a:rPr lang="ru-RU" sz="2000" dirty="0"/>
              <a:t>усвоить более сложный материал в основной </a:t>
            </a:r>
            <a:r>
              <a:rPr lang="ru-RU" sz="2000" dirty="0" smtClean="0"/>
              <a:t>школе.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Без существенных мер по перестройке преподавания иностранного языка проведение обязательной государственной итоговой аттестации по иностранным языкам представляется крайне проблематичным.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Качество </a:t>
            </a:r>
            <a:r>
              <a:rPr lang="ru-RU" sz="2000" dirty="0"/>
              <a:t>преподавания иностранных языков не соответствует современным требованиям</a:t>
            </a:r>
            <a:r>
              <a:rPr lang="ru-RU" sz="2000" dirty="0" smtClean="0"/>
              <a:t>. Необходим переход </a:t>
            </a:r>
            <a:r>
              <a:rPr lang="ru-RU" sz="2000" dirty="0"/>
              <a:t>на активные </a:t>
            </a:r>
            <a:r>
              <a:rPr lang="ru-RU" sz="2000" dirty="0" smtClean="0"/>
              <a:t>методы </a:t>
            </a:r>
            <a:r>
              <a:rPr lang="ru-RU" sz="2000" dirty="0"/>
              <a:t>обучения </a:t>
            </a:r>
            <a:r>
              <a:rPr lang="ru-RU" sz="2000" dirty="0" smtClean="0"/>
              <a:t>с </a:t>
            </a:r>
            <a:r>
              <a:rPr lang="ru-RU" sz="2000" dirty="0"/>
              <a:t>вовлечением всех учащихся в </a:t>
            </a:r>
            <a:r>
              <a:rPr lang="ru-RU" sz="2000" dirty="0" smtClean="0"/>
              <a:t>учебный </a:t>
            </a:r>
            <a:r>
              <a:rPr lang="ru-RU" sz="2000" dirty="0"/>
              <a:t>процесс, в ходе которого только и возможно формирование и развитие </a:t>
            </a:r>
            <a:r>
              <a:rPr lang="ru-RU" sz="2000" dirty="0" smtClean="0"/>
              <a:t>устойчивых и разнообразных навыков владения иностранным языком.</a:t>
            </a:r>
          </a:p>
        </p:txBody>
      </p:sp>
    </p:spTree>
    <p:extLst>
      <p:ext uri="{BB962C8B-B14F-4D97-AF65-F5344CB8AC3E}">
        <p14:creationId xmlns:p14="http://schemas.microsoft.com/office/powerpoint/2010/main" val="21144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46618" y="3939117"/>
            <a:ext cx="2372783" cy="11006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Школьный уровень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3918" y="1413933"/>
            <a:ext cx="2372783" cy="11027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Общероссийский уровень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1800" y="2690285"/>
            <a:ext cx="2372784" cy="1102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2100" dirty="0">
                <a:solidFill>
                  <a:schemeClr val="tx1"/>
                </a:solidFill>
              </a:rPr>
              <a:t>Региональный уровень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48667" y="3939117"/>
            <a:ext cx="7516284" cy="11006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2100" dirty="0">
                <a:solidFill>
                  <a:schemeClr val="tx1"/>
                </a:solidFill>
              </a:rPr>
              <a:t>Самодиагностика, повышение квалификации учителей, </a:t>
            </a:r>
            <a:r>
              <a:rPr lang="ru-RU" sz="2100" b="1" dirty="0">
                <a:solidFill>
                  <a:schemeClr val="tx1"/>
                </a:solidFill>
              </a:rPr>
              <a:t>Отметки не ставятся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25385" y="1413933"/>
            <a:ext cx="7539567" cy="11027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Мониторинг введения ФГОС, формирование единых ориентиров в оценке результатов обучения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48667" y="2660651"/>
            <a:ext cx="7516284" cy="11281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Диагностика качества образования, формирование программ повышения квалификации учителей,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управленческие решения по низким результатам не принимаются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997200" y="1775884"/>
            <a:ext cx="958851" cy="438149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997201" y="3035300"/>
            <a:ext cx="960967" cy="4402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997200" y="4298951"/>
            <a:ext cx="958851" cy="4402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6618" y="5209117"/>
            <a:ext cx="2374900" cy="110066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Родители, школьники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50784" y="5209117"/>
            <a:ext cx="7514167" cy="110066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2100" b="1" dirty="0">
                <a:solidFill>
                  <a:schemeClr val="tx1"/>
                </a:solidFill>
              </a:rPr>
              <a:t>Выявление склонностей, проблемных зон,</a:t>
            </a:r>
          </a:p>
          <a:p>
            <a:pPr algn="ctr" eaLnBrk="1" hangingPunct="1">
              <a:defRPr/>
            </a:pPr>
            <a:r>
              <a:rPr lang="ru-RU" sz="2100" b="1" dirty="0">
                <a:solidFill>
                  <a:schemeClr val="tx1"/>
                </a:solidFill>
              </a:rPr>
              <a:t>планирование повторения, получение ориентиров </a:t>
            </a:r>
          </a:p>
          <a:p>
            <a:pPr algn="ctr" eaLnBrk="1" hangingPunct="1">
              <a:defRPr/>
            </a:pPr>
            <a:r>
              <a:rPr lang="ru-RU" sz="2100" b="1" dirty="0">
                <a:solidFill>
                  <a:schemeClr val="tx1"/>
                </a:solidFill>
              </a:rPr>
              <a:t>для построения </a:t>
            </a:r>
            <a:r>
              <a:rPr lang="ru-RU" sz="2100" b="1">
                <a:solidFill>
                  <a:schemeClr val="tx1"/>
                </a:solidFill>
              </a:rPr>
              <a:t>образовательных траекторий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997200" y="5568951"/>
            <a:ext cx="958851" cy="4402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16335" y="143676"/>
            <a:ext cx="10143666" cy="5167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Главное про ВПР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154081"/>
              </p:ext>
            </p:extLst>
          </p:nvPr>
        </p:nvGraphicFramePr>
        <p:xfrm>
          <a:off x="4271798" y="1572218"/>
          <a:ext cx="3446071" cy="20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094232"/>
              </p:ext>
            </p:extLst>
          </p:nvPr>
        </p:nvGraphicFramePr>
        <p:xfrm>
          <a:off x="527382" y="1618559"/>
          <a:ext cx="3355943" cy="19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993676"/>
              </p:ext>
            </p:extLst>
          </p:nvPr>
        </p:nvGraphicFramePr>
        <p:xfrm>
          <a:off x="8208235" y="1611541"/>
          <a:ext cx="3532223" cy="193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342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5"/>
          <a:stretch>
            <a:fillRect/>
          </a:stretch>
        </p:blipFill>
        <p:spPr bwMode="auto">
          <a:xfrm>
            <a:off x="624417" y="4182133"/>
            <a:ext cx="3350683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5"/>
          <a:stretch>
            <a:fillRect/>
          </a:stretch>
        </p:blipFill>
        <p:spPr bwMode="auto">
          <a:xfrm>
            <a:off x="4656667" y="4182133"/>
            <a:ext cx="3251200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5"/>
          <a:stretch>
            <a:fillRect/>
          </a:stretch>
        </p:blipFill>
        <p:spPr bwMode="auto">
          <a:xfrm>
            <a:off x="8496301" y="4182133"/>
            <a:ext cx="3263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857251" y="3727051"/>
            <a:ext cx="2880783" cy="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b="1" dirty="0"/>
              <a:t>Русский язык ВПР 2016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842933" y="3727051"/>
            <a:ext cx="2878667" cy="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b="1"/>
              <a:t>Математика ВПР 2016</a:t>
            </a:r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8688917" y="3680484"/>
            <a:ext cx="3071283" cy="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b="1"/>
              <a:t>Окружающий мир ВПР 2016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16334" y="143676"/>
            <a:ext cx="10282989" cy="5167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ВПР-4 (май 2016). Общие сведения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6801" y="5810400"/>
            <a:ext cx="46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Около 1 млн 300 тыс. участников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975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146" y="137264"/>
            <a:ext cx="7070124" cy="6672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Результаты </a:t>
            </a:r>
            <a:r>
              <a:rPr lang="en-US" sz="3600" b="1" dirty="0">
                <a:solidFill>
                  <a:srgbClr val="0070C0"/>
                </a:solidFill>
              </a:rPr>
              <a:t>TIMSS </a:t>
            </a:r>
            <a:r>
              <a:rPr lang="ru-RU" sz="3600" b="1" dirty="0">
                <a:solidFill>
                  <a:srgbClr val="0070C0"/>
                </a:solidFill>
              </a:rPr>
              <a:t>в 4-м </a:t>
            </a:r>
            <a:r>
              <a:rPr lang="ru-RU" sz="3600" b="1" dirty="0" smtClean="0">
                <a:solidFill>
                  <a:srgbClr val="0070C0"/>
                </a:solidFill>
              </a:rPr>
              <a:t>классе</a:t>
            </a:r>
            <a:endParaRPr lang="ru-RU" sz="2700" b="1" dirty="0">
              <a:solidFill>
                <a:srgbClr val="0070C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6266" y="4771175"/>
            <a:ext cx="4583632" cy="164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Опережаем</a:t>
            </a:r>
            <a:r>
              <a:rPr lang="ru-RU" sz="2000" dirty="0"/>
              <a:t>: США, Норвегия, Франция, Италия, Германия, Финляндия, Канада, Швеция, Нидерланды, Венгрия</a:t>
            </a:r>
          </a:p>
          <a:p>
            <a:pPr marL="0" indent="0">
              <a:buNone/>
            </a:pPr>
            <a:r>
              <a:rPr lang="ru-RU" sz="2000" b="1" dirty="0"/>
              <a:t>Уступаем</a:t>
            </a:r>
            <a:r>
              <a:rPr lang="ru-RU" sz="2000" dirty="0"/>
              <a:t>: Сингапур, Гонконг, Корея, Тайвань, Япония, Северная Ирландия</a:t>
            </a:r>
          </a:p>
        </p:txBody>
      </p:sp>
      <p:sp>
        <p:nvSpPr>
          <p:cNvPr id="12" name="Объект 9"/>
          <p:cNvSpPr txBox="1">
            <a:spLocks/>
          </p:cNvSpPr>
          <p:nvPr/>
        </p:nvSpPr>
        <p:spPr>
          <a:xfrm>
            <a:off x="6767181" y="4771175"/>
            <a:ext cx="4583632" cy="164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Опережаем</a:t>
            </a:r>
            <a:r>
              <a:rPr lang="ru-RU" sz="2000" dirty="0"/>
              <a:t>: Гонконг, США, Норвегия, Франция, Италия, Германия, Финляндия, Канада, Швеция, Нидерланды, Венгрия</a:t>
            </a:r>
          </a:p>
          <a:p>
            <a:pPr marL="0" indent="0">
              <a:buNone/>
            </a:pPr>
            <a:r>
              <a:rPr lang="ru-RU" sz="2000" b="1" dirty="0"/>
              <a:t>Уступаем</a:t>
            </a:r>
            <a:r>
              <a:rPr lang="ru-RU" sz="2000" dirty="0"/>
              <a:t>: Сингапур, Корея, Япония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621D5A0A-88B8-4AB1-B5D2-F9ECDB3AF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615801"/>
              </p:ext>
            </p:extLst>
          </p:nvPr>
        </p:nvGraphicFramePr>
        <p:xfrm>
          <a:off x="836266" y="1510681"/>
          <a:ext cx="4400752" cy="312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1C5EC1D1-255F-445D-BF6F-48D12B3B9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655191"/>
              </p:ext>
            </p:extLst>
          </p:nvPr>
        </p:nvGraphicFramePr>
        <p:xfrm>
          <a:off x="6767181" y="1510681"/>
          <a:ext cx="4401805" cy="326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9"/>
          <p:cNvSpPr txBox="1">
            <a:spLocks/>
          </p:cNvSpPr>
          <p:nvPr/>
        </p:nvSpPr>
        <p:spPr>
          <a:xfrm>
            <a:off x="1916266" y="2397801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9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Объект 9"/>
          <p:cNvSpPr txBox="1">
            <a:spLocks/>
          </p:cNvSpPr>
          <p:nvPr/>
        </p:nvSpPr>
        <p:spPr>
          <a:xfrm>
            <a:off x="3017866" y="2091801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10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Объект 9"/>
          <p:cNvSpPr txBox="1">
            <a:spLocks/>
          </p:cNvSpPr>
          <p:nvPr/>
        </p:nvSpPr>
        <p:spPr>
          <a:xfrm>
            <a:off x="4148266" y="1369207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7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Объект 9"/>
          <p:cNvSpPr txBox="1">
            <a:spLocks/>
          </p:cNvSpPr>
          <p:nvPr/>
        </p:nvSpPr>
        <p:spPr>
          <a:xfrm>
            <a:off x="7849066" y="2643607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9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Объект 9"/>
          <p:cNvSpPr txBox="1">
            <a:spLocks/>
          </p:cNvSpPr>
          <p:nvPr/>
        </p:nvSpPr>
        <p:spPr>
          <a:xfrm>
            <a:off x="8950666" y="1894807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5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Объект 9"/>
          <p:cNvSpPr txBox="1">
            <a:spLocks/>
          </p:cNvSpPr>
          <p:nvPr/>
        </p:nvSpPr>
        <p:spPr>
          <a:xfrm>
            <a:off x="10088266" y="1466408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4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334" y="143676"/>
            <a:ext cx="10282989" cy="516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ВПР-2;5 (ноябрь 2016). Общие сведения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5567504"/>
              </p:ext>
            </p:extLst>
          </p:nvPr>
        </p:nvGraphicFramePr>
        <p:xfrm>
          <a:off x="518400" y="1663200"/>
          <a:ext cx="5371200" cy="339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99371968"/>
              </p:ext>
            </p:extLst>
          </p:nvPr>
        </p:nvGraphicFramePr>
        <p:xfrm>
          <a:off x="6307200" y="1626620"/>
          <a:ext cx="5488915" cy="355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9201" y="5220000"/>
            <a:ext cx="50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Более 400 тыс. участников из 85 регионов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45600" y="5184000"/>
            <a:ext cx="5096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Около 370 тыс. участников из 85 регионов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475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334" y="143676"/>
            <a:ext cx="10282989" cy="516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ВПР. Основные выводы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800" y="1489143"/>
            <a:ext cx="106344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ru-RU" sz="2400" dirty="0" smtClean="0"/>
              <a:t>Сравнение результатов выполнения схожих заданий НИКО и ВПР показывает, что уровень объективности результатов ВПР весьма низкий. </a:t>
            </a:r>
            <a:endParaRPr lang="ru-RU" sz="2400" dirty="0"/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ru-RU" sz="2400" dirty="0" smtClean="0"/>
              <a:t>Сравнение результатов ВПР, проведенных по 1 и 2 моделям, показывает, что основное искажение результатов происходит в аудитории во время проведения работы, то есть в результате сговора учителей и учеников.</a:t>
            </a:r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ru-RU" sz="2400" dirty="0" smtClean="0"/>
              <a:t>Массовое проведение ВПР без принятия каких-либо дополнительных мер приведёт к формированию у обучающихся чувства вседозволенности и пренебрежения к процедурам объективной оценки уровня их подготовки, что негативно скажется впоследствии на проведении ОГЭ и ЕГЭ. При этом необходимо учитывать масштабы ВПР.</a:t>
            </a:r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ru-RU" sz="2400" dirty="0" smtClean="0"/>
              <a:t>Необходимы меры по перестройке порядка проведения ВПР.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97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334" y="143676"/>
            <a:ext cx="10282989" cy="5167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ВПР. Направления развития проекта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3600" y="1186743"/>
            <a:ext cx="1044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Введение рекомендованного порядка проведения ВПР, включая обязательства школы по обеспечению объективности результатов, привлечение </a:t>
            </a:r>
            <a:r>
              <a:rPr lang="ru-RU" sz="2000" dirty="0"/>
              <a:t>независимых и общественных </a:t>
            </a:r>
            <a:r>
              <a:rPr lang="ru-RU" sz="2000" dirty="0" smtClean="0"/>
              <a:t>наблюдателей, а также родителей </a:t>
            </a:r>
            <a:r>
              <a:rPr lang="ru-RU" sz="2000" dirty="0"/>
              <a:t>к участию в проведении процедур </a:t>
            </a:r>
            <a:r>
              <a:rPr lang="ru-RU" sz="2000" dirty="0" smtClean="0"/>
              <a:t>ВПР.</a:t>
            </a:r>
            <a:endParaRPr lang="ru-RU" sz="2000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Формирование на каждой ВПР контрольной </a:t>
            </a:r>
            <a:r>
              <a:rPr lang="ru-RU" sz="2000" dirty="0"/>
              <a:t>репрезентативной </a:t>
            </a:r>
            <a:r>
              <a:rPr lang="ru-RU" sz="2000" dirty="0" smtClean="0"/>
              <a:t>выборки с целью получения объективных результатов и проведения дальнейшей аналитической работы по выявлению школ с необъективными результатами.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Введение управленческих мер для школ, показывающих необъективные результаты.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Включение ВПР </a:t>
            </a:r>
            <a:r>
              <a:rPr lang="ru-RU" sz="2000" dirty="0"/>
              <a:t>в </a:t>
            </a:r>
            <a:r>
              <a:rPr lang="ru-RU" sz="2000" dirty="0" smtClean="0"/>
              <a:t>практику </a:t>
            </a:r>
            <a:r>
              <a:rPr lang="ru-RU" sz="2000" dirty="0"/>
              <a:t>проведения региональных мероприятий по контролю и надзору в сфере образования (для этого требуется заранее синхронизировать расписание проведения контрольных мероприятий с расписанием </a:t>
            </a:r>
            <a:r>
              <a:rPr lang="ru-RU" sz="2000" dirty="0" smtClean="0"/>
              <a:t>ВПР);</a:t>
            </a:r>
            <a:endParaRPr lang="ru-RU" sz="2000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Стимулирование ОИВ к созданию строгих региональных механизмов контроля за объективностью результатов ВПР, предполагающих развитие аналитической базы системы образования, риск-ориентированной модели контроля, механизмов комплексного мониторинга качества работы школ, механизмов помощи школам и организации эффективной системы </a:t>
            </a:r>
            <a:r>
              <a:rPr lang="ru-RU" sz="2000" smtClean="0"/>
              <a:t>повышения квалификации.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9697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146" y="92875"/>
            <a:ext cx="7070124" cy="6672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Результаты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TIMSS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 8-м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классе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6266" y="4795075"/>
            <a:ext cx="4583632" cy="164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Опережаем</a:t>
            </a:r>
            <a:r>
              <a:rPr lang="ru-RU" sz="2000" dirty="0"/>
              <a:t>: США, Норвегия, Италия,  Канада, Швеция, Нидерланды, Венгрия</a:t>
            </a:r>
          </a:p>
          <a:p>
            <a:pPr marL="0" indent="0">
              <a:buNone/>
            </a:pPr>
            <a:r>
              <a:rPr lang="ru-RU" sz="2000" b="1" dirty="0"/>
              <a:t>Уступаем</a:t>
            </a:r>
            <a:r>
              <a:rPr lang="ru-RU" sz="2000" dirty="0"/>
              <a:t>: Сингапур, Гонконг, Корея, Тайвань, Япония </a:t>
            </a:r>
          </a:p>
        </p:txBody>
      </p:sp>
      <p:sp>
        <p:nvSpPr>
          <p:cNvPr id="12" name="Объект 9"/>
          <p:cNvSpPr txBox="1">
            <a:spLocks/>
          </p:cNvSpPr>
          <p:nvPr/>
        </p:nvSpPr>
        <p:spPr>
          <a:xfrm>
            <a:off x="6767181" y="4795075"/>
            <a:ext cx="4583632" cy="164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000" b="1" dirty="0"/>
              <a:t>Опережаем</a:t>
            </a:r>
            <a:r>
              <a:rPr lang="ru-RU" sz="2000" dirty="0"/>
              <a:t>: США, Норвегия, Италия, Канада, Швеция, Нидерланды, Венгрия</a:t>
            </a:r>
          </a:p>
          <a:p>
            <a:pPr marL="0" indent="0">
              <a:buNone/>
            </a:pPr>
            <a:r>
              <a:rPr lang="ru-RU" sz="2000" b="1" dirty="0"/>
              <a:t>Уступаем</a:t>
            </a:r>
            <a:r>
              <a:rPr lang="ru-RU" sz="2000" dirty="0"/>
              <a:t>: Сингапур, Япония, Тайвань, Корея, Словения, Гонконг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18485079-C074-4A95-B2AE-5F7A7BBC6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507988"/>
              </p:ext>
            </p:extLst>
          </p:nvPr>
        </p:nvGraphicFramePr>
        <p:xfrm>
          <a:off x="836266" y="1533893"/>
          <a:ext cx="4583632" cy="326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5E3CEB3-BB2C-45B7-AD15-8B71DAE39C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029504"/>
              </p:ext>
            </p:extLst>
          </p:nvPr>
        </p:nvGraphicFramePr>
        <p:xfrm>
          <a:off x="6767181" y="1533893"/>
          <a:ext cx="4583632" cy="326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Объект 9"/>
          <p:cNvSpPr txBox="1">
            <a:spLocks/>
          </p:cNvSpPr>
          <p:nvPr/>
        </p:nvSpPr>
        <p:spPr>
          <a:xfrm>
            <a:off x="1916266" y="2580101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12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Объект 9"/>
          <p:cNvSpPr txBox="1">
            <a:spLocks/>
          </p:cNvSpPr>
          <p:nvPr/>
        </p:nvSpPr>
        <p:spPr>
          <a:xfrm>
            <a:off x="3104266" y="1528901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Объект 9"/>
          <p:cNvSpPr txBox="1">
            <a:spLocks/>
          </p:cNvSpPr>
          <p:nvPr/>
        </p:nvSpPr>
        <p:spPr>
          <a:xfrm>
            <a:off x="4241866" y="1528902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6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Объект 9"/>
          <p:cNvSpPr txBox="1">
            <a:spLocks/>
          </p:cNvSpPr>
          <p:nvPr/>
        </p:nvSpPr>
        <p:spPr>
          <a:xfrm>
            <a:off x="7892266" y="2443302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17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Объект 9"/>
          <p:cNvSpPr txBox="1">
            <a:spLocks/>
          </p:cNvSpPr>
          <p:nvPr/>
        </p:nvSpPr>
        <p:spPr>
          <a:xfrm>
            <a:off x="9058997" y="1435302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7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Объект 9"/>
          <p:cNvSpPr txBox="1">
            <a:spLocks/>
          </p:cNvSpPr>
          <p:nvPr/>
        </p:nvSpPr>
        <p:spPr>
          <a:xfrm>
            <a:off x="10182197" y="1388319"/>
            <a:ext cx="826934" cy="6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7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73250" y="190518"/>
            <a:ext cx="8489949" cy="7034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Результаты </a:t>
            </a:r>
            <a:r>
              <a:rPr lang="en-US" sz="3200" b="1" dirty="0" smtClean="0">
                <a:solidFill>
                  <a:srgbClr val="0070C0"/>
                </a:solidFill>
              </a:rPr>
              <a:t>PISA</a:t>
            </a:r>
            <a:r>
              <a:rPr lang="ru-RU" sz="3200" b="1" dirty="0" smtClean="0">
                <a:solidFill>
                  <a:srgbClr val="0070C0"/>
                </a:solidFill>
              </a:rPr>
              <a:t>-2015. Читательская грамотность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466850"/>
            <a:ext cx="10958512" cy="459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0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62100" y="190518"/>
            <a:ext cx="9201150" cy="7034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Результаты </a:t>
            </a:r>
            <a:r>
              <a:rPr lang="en-US" sz="3200" b="1" dirty="0" smtClean="0">
                <a:solidFill>
                  <a:srgbClr val="0070C0"/>
                </a:solidFill>
              </a:rPr>
              <a:t>PISA</a:t>
            </a:r>
            <a:r>
              <a:rPr lang="ru-RU" sz="3200" b="1" dirty="0" smtClean="0">
                <a:solidFill>
                  <a:srgbClr val="0070C0"/>
                </a:solidFill>
              </a:rPr>
              <a:t>-2015. Математическая грамотность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68450"/>
            <a:ext cx="10881074" cy="44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1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2700" y="190518"/>
            <a:ext cx="9683750" cy="7034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Результаты </a:t>
            </a:r>
            <a:r>
              <a:rPr lang="en-US" sz="3200" b="1" dirty="0" smtClean="0">
                <a:solidFill>
                  <a:srgbClr val="0070C0"/>
                </a:solidFill>
              </a:rPr>
              <a:t>PISA</a:t>
            </a:r>
            <a:r>
              <a:rPr lang="ru-RU" sz="3200" b="1" dirty="0" smtClean="0">
                <a:solidFill>
                  <a:srgbClr val="0070C0"/>
                </a:solidFill>
              </a:rPr>
              <a:t>-2015. Естественнонаучная грамотность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446213"/>
            <a:ext cx="10814050" cy="458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8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73250" y="190518"/>
            <a:ext cx="8489949" cy="7034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Результаты </a:t>
            </a:r>
            <a:r>
              <a:rPr lang="en-US" sz="3200" b="1" dirty="0" smtClean="0">
                <a:solidFill>
                  <a:srgbClr val="0070C0"/>
                </a:solidFill>
              </a:rPr>
              <a:t>PISA</a:t>
            </a:r>
            <a:r>
              <a:rPr lang="ru-RU" sz="3200" b="1" dirty="0" smtClean="0">
                <a:solidFill>
                  <a:srgbClr val="0070C0"/>
                </a:solidFill>
              </a:rPr>
              <a:t>-2015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40093"/>
              </p:ext>
            </p:extLst>
          </p:nvPr>
        </p:nvGraphicFramePr>
        <p:xfrm>
          <a:off x="889000" y="1717849"/>
          <a:ext cx="10584000" cy="4086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000"/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81391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Читательская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aseline="0" dirty="0" smtClean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грамотность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Естественнонаучная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грамотность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50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2009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2006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Место в рейтинге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Было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41-43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19-30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Было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31-39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Было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33-38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30-34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459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482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494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479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Увеличение балла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36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12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 8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334" y="200826"/>
            <a:ext cx="10282989" cy="10437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Международные сравнительные исследования.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Факторы повышения результатов (с 2003 года)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82700" y="1574800"/>
            <a:ext cx="9645649" cy="4584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n-lt"/>
              </a:rPr>
              <a:t>Введение ФГОС, развитие умений и навыков, способствующих повышению информационной и читательской грамотности;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n-lt"/>
              </a:rPr>
              <a:t>Введение ЕГЭ и ГИА-9, развитие системы педагогических измерений, объективной оценки уровня подготовки обучающихся;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n-lt"/>
              </a:rPr>
              <a:t>Постепенное увеличение в ЕГЭ и ГИА заданий, ориентированных на работу с контекстной информацией, </a:t>
            </a:r>
            <a:r>
              <a:rPr lang="ru-RU" sz="2400" dirty="0" err="1" smtClean="0">
                <a:latin typeface="+mn-lt"/>
              </a:rPr>
              <a:t>практикоориентированных</a:t>
            </a:r>
            <a:r>
              <a:rPr lang="ru-RU" sz="2400" dirty="0" smtClean="0">
                <a:latin typeface="+mn-lt"/>
              </a:rPr>
              <a:t> заданий;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n-lt"/>
              </a:rPr>
              <a:t>Постановка проблемы и принятие ряда предметных концепций;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n-lt"/>
              </a:rPr>
              <a:t>Повышение престижа и востребованности образования, в том числе, внимание к развитию одарённости.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9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6618" y="3119967"/>
            <a:ext cx="408516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6618" y="3119967"/>
            <a:ext cx="408516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434" y="1509184"/>
            <a:ext cx="5761567" cy="6498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6484" y="5027084"/>
            <a:ext cx="5367867" cy="641349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900" b="1" dirty="0">
                <a:solidFill>
                  <a:srgbClr val="FF0000"/>
                </a:solidFill>
              </a:rPr>
              <a:t>Не предусмотрена оценка деятельности ОО, ОИВ, учителей и т.п.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6484" y="2969684"/>
            <a:ext cx="5359400" cy="9652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900" dirty="0">
                <a:solidFill>
                  <a:schemeClr val="tx2"/>
                </a:solidFill>
              </a:rPr>
              <a:t>Соответствие программным документам образовательной политики РФ, традициям российского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76484" y="4148667"/>
            <a:ext cx="5359400" cy="670984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900" dirty="0">
                <a:solidFill>
                  <a:schemeClr val="tx2"/>
                </a:solidFill>
              </a:rPr>
              <a:t>Выборка репрезентативна по РФ и по группам субъектов РФ (с учетом ВРП и результатов ЕГЭ)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434" y="2967567"/>
            <a:ext cx="5761567" cy="2286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spcAft>
                <a:spcPts val="800"/>
              </a:spcAft>
              <a:defRPr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Содействие: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реализации образовательной политики РФ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развитию единого образовательного пространства РФ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формированию общероссийской системы оценки качества образования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434" y="5490634"/>
            <a:ext cx="5761567" cy="105833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Анализ состояния российской, региональных и муниципальных систем образования,  формирование программ развития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2969685" y="2180167"/>
            <a:ext cx="442383" cy="768351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107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1" y="76200"/>
            <a:ext cx="990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6576484" y="1509184"/>
            <a:ext cx="5367867" cy="6498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Принципы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9033934" y="2209802"/>
            <a:ext cx="442383" cy="768349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6484" y="5875867"/>
            <a:ext cx="5367867" cy="6731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900" dirty="0">
                <a:solidFill>
                  <a:schemeClr val="tx2"/>
                </a:solidFill>
              </a:rPr>
              <a:t>Публичное обсуждение результатов исследований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993901" y="143676"/>
            <a:ext cx="8356599" cy="5167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Главное про НИКО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1299</Words>
  <Application>Microsoft Office PowerPoint</Application>
  <PresentationFormat>Произвольный</PresentationFormat>
  <Paragraphs>232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НИКО-ВПР-МСИ-2016</vt:lpstr>
      <vt:lpstr>Результаты TIMSS в 4-м классе</vt:lpstr>
      <vt:lpstr>Результаты TIMSS в 8-м классе</vt:lpstr>
      <vt:lpstr>Результаты PISA-2015. Читательская грамотность</vt:lpstr>
      <vt:lpstr>Результаты PISA-2015. Математическая грамотность</vt:lpstr>
      <vt:lpstr>Результаты PISA-2015. Естественнонаучная грамотность</vt:lpstr>
      <vt:lpstr>Результаты PISA-2015</vt:lpstr>
      <vt:lpstr>Международные сравнительные исследования.  Факторы повышения результатов (с 2003 года)</vt:lpstr>
      <vt:lpstr>Презентация PowerPoint</vt:lpstr>
      <vt:lpstr>НИКО по истории и обществознанию. Результаты</vt:lpstr>
      <vt:lpstr>НИКО по истории. Выполнение заданий</vt:lpstr>
      <vt:lpstr>НИКО по истории. Выводы</vt:lpstr>
      <vt:lpstr>НИКО по обществознанию. Выполнение заданий</vt:lpstr>
      <vt:lpstr>НИКО по обществознанию. Выводы</vt:lpstr>
      <vt:lpstr>НИКО по иностранным языкам. Общие сведения</vt:lpstr>
      <vt:lpstr>НИКО по иностранным языкам. Выполнение заданий</vt:lpstr>
      <vt:lpstr>НИКО по иностранным языкам. Выводы</vt:lpstr>
      <vt:lpstr>Презентация PowerPoint</vt:lpstr>
      <vt:lpstr>Презентация PowerPoint</vt:lpstr>
      <vt:lpstr>ВПР-2;5 (ноябрь 2016). Общие сведения</vt:lpstr>
      <vt:lpstr>ВПР. Основные выводы</vt:lpstr>
      <vt:lpstr>ВПР. Направления развития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исследования качества образования в московских школах по стандартам международного исследования PISA</dc:title>
  <dc:creator>Никита П. Акимов</dc:creator>
  <cp:lastModifiedBy>Лях Юлия Анатольевна</cp:lastModifiedBy>
  <cp:revision>61</cp:revision>
  <dcterms:created xsi:type="dcterms:W3CDTF">2016-11-29T12:57:36Z</dcterms:created>
  <dcterms:modified xsi:type="dcterms:W3CDTF">2017-04-19T07:45:50Z</dcterms:modified>
</cp:coreProperties>
</file>