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5" r:id="rId3"/>
    <p:sldId id="331" r:id="rId4"/>
    <p:sldId id="301" r:id="rId5"/>
    <p:sldId id="292" r:id="rId6"/>
    <p:sldId id="299" r:id="rId7"/>
    <p:sldId id="317" r:id="rId8"/>
    <p:sldId id="291" r:id="rId9"/>
    <p:sldId id="320" r:id="rId10"/>
    <p:sldId id="321" r:id="rId11"/>
    <p:sldId id="324" r:id="rId12"/>
    <p:sldId id="327" r:id="rId13"/>
    <p:sldId id="328" r:id="rId14"/>
    <p:sldId id="330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йоров" initials="А.Н." lastIdx="21" clrIdx="0">
    <p:extLst/>
  </p:cmAuthor>
  <p:cmAuthor id="2" name="Максим Лозовский" initials="МЛ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zovskiy.MB\Documents\Work\&#1056;&#1077;&#1081;&#1090;&#1080;&#1085;&#1075;%20&#1086;&#1073;&#1088;&#1072;&#1079;&#1086;&#1074;&#1072;&#1090;&#1077;&#1083;&#1100;&#1085;&#1099;&#1093;%20&#1089;&#1080;&#1089;&#1090;&#1077;&#1084;\&#1054;&#1090;%20&#1042;&#1064;&#1069;_&#1047;&#1072;&#1080;&#1088;-&#1041;&#1077;&#1082;\&#1056;&#1072;&#1089;&#1095;&#1077;&#1090;&#1099;\&#1050;&#1086;&#1087;&#1080;&#1103;%20&#1082;&#1083;&#1072;&#1089;&#1090;&#1077;&#1088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Распределение индекса образовательной инфраструктуры общего образования по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экономико-демографическим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кластерам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смешанная!$G$3</c:f>
              <c:strCache>
                <c:ptCount val="1"/>
                <c:pt idx="0">
                  <c:v>Индекс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</c:marker>
          <c:cat>
            <c:strRef>
              <c:f>смешанная!$F$4:$F$86</c:f>
              <c:strCache>
                <c:ptCount val="83"/>
                <c:pt idx="0">
                  <c:v>Воронежская область</c:v>
                </c:pt>
                <c:pt idx="1">
                  <c:v>Ставропольский край</c:v>
                </c:pt>
                <c:pt idx="2">
                  <c:v>Калужская область</c:v>
                </c:pt>
                <c:pt idx="3">
                  <c:v>Липецкая область</c:v>
                </c:pt>
                <c:pt idx="4">
                  <c:v>Кабардино-Балкарская Республика</c:v>
                </c:pt>
                <c:pt idx="5">
                  <c:v>Ульяновская область</c:v>
                </c:pt>
                <c:pt idx="6">
                  <c:v>Карачаево-Черкесская Республика</c:v>
                </c:pt>
                <c:pt idx="7">
                  <c:v>Волгоградская область</c:v>
                </c:pt>
                <c:pt idx="8">
                  <c:v>Республика Калмыкия</c:v>
                </c:pt>
                <c:pt idx="9">
                  <c:v>Курганская область</c:v>
                </c:pt>
                <c:pt idx="10">
                  <c:v>Костромская область</c:v>
                </c:pt>
                <c:pt idx="11">
                  <c:v>Иркутская область</c:v>
                </c:pt>
                <c:pt idx="12">
                  <c:v>Кировская область</c:v>
                </c:pt>
                <c:pt idx="13">
                  <c:v>Курская область</c:v>
                </c:pt>
                <c:pt idx="14">
                  <c:v>Республика Алтай</c:v>
                </c:pt>
                <c:pt idx="15">
                  <c:v>Республика Тыва</c:v>
                </c:pt>
                <c:pt idx="16">
                  <c:v>Республика Ингушетия</c:v>
                </c:pt>
                <c:pt idx="17">
                  <c:v>Чеченская Республика</c:v>
                </c:pt>
                <c:pt idx="18">
                  <c:v>Республика Дагестан</c:v>
                </c:pt>
                <c:pt idx="19">
                  <c:v>Тюменская область</c:v>
                </c:pt>
                <c:pt idx="20">
                  <c:v>Республика Саха (Якутия)</c:v>
                </c:pt>
                <c:pt idx="21">
                  <c:v>Ханты-Мансийский автономный округ - Югра</c:v>
                </c:pt>
                <c:pt idx="22">
                  <c:v>Ямало-Ненецкий автономный округ</c:v>
                </c:pt>
                <c:pt idx="23">
                  <c:v>Камчатский край</c:v>
                </c:pt>
                <c:pt idx="24">
                  <c:v>Чукотский автономный округ</c:v>
                </c:pt>
                <c:pt idx="25">
                  <c:v>Сахалинская область</c:v>
                </c:pt>
                <c:pt idx="26">
                  <c:v>Магаданская область</c:v>
                </c:pt>
                <c:pt idx="27">
                  <c:v>Ненецкий автономный округ</c:v>
                </c:pt>
                <c:pt idx="28">
                  <c:v>Санкт-Петербург</c:v>
                </c:pt>
                <c:pt idx="29">
                  <c:v>Ленинградская область</c:v>
                </c:pt>
                <c:pt idx="30">
                  <c:v>Мурманская область</c:v>
                </c:pt>
                <c:pt idx="31">
                  <c:v>Московская область</c:v>
                </c:pt>
                <c:pt idx="32">
                  <c:v>Хабаровский край</c:v>
                </c:pt>
                <c:pt idx="33">
                  <c:v>Новосибирская область</c:v>
                </c:pt>
                <c:pt idx="34">
                  <c:v>Свердловская область</c:v>
                </c:pt>
                <c:pt idx="35">
                  <c:v>Республика Карелия</c:v>
                </c:pt>
                <c:pt idx="36">
                  <c:v>Еврейская автономная область</c:v>
                </c:pt>
                <c:pt idx="37">
                  <c:v>Приморский край</c:v>
                </c:pt>
                <c:pt idx="38">
                  <c:v>Красноярский край</c:v>
                </c:pt>
                <c:pt idx="39">
                  <c:v>Республика Коми</c:v>
                </c:pt>
                <c:pt idx="40">
                  <c:v>Архангельская область</c:v>
                </c:pt>
                <c:pt idx="41">
                  <c:v>Чувашская Республика</c:v>
                </c:pt>
                <c:pt idx="42">
                  <c:v>Краснодарский край</c:v>
                </c:pt>
                <c:pt idx="43">
                  <c:v>Омская область</c:v>
                </c:pt>
                <c:pt idx="44">
                  <c:v>Республика Татарстан</c:v>
                </c:pt>
                <c:pt idx="45">
                  <c:v>Республика Северная Осетия - Алания</c:v>
                </c:pt>
                <c:pt idx="46">
                  <c:v>Республика Башкортостан</c:v>
                </c:pt>
                <c:pt idx="47">
                  <c:v>Республика Хакасия</c:v>
                </c:pt>
                <c:pt idx="48">
                  <c:v>Оренбургская область</c:v>
                </c:pt>
                <c:pt idx="49">
                  <c:v>Республика Марий Эл</c:v>
                </c:pt>
                <c:pt idx="50">
                  <c:v>Ростовская область</c:v>
                </c:pt>
                <c:pt idx="51">
                  <c:v>Удмуртская Республика</c:v>
                </c:pt>
                <c:pt idx="52">
                  <c:v>Республика Адыгея</c:v>
                </c:pt>
                <c:pt idx="53">
                  <c:v>Пермский край</c:v>
                </c:pt>
                <c:pt idx="54">
                  <c:v>Томская область</c:v>
                </c:pt>
                <c:pt idx="55">
                  <c:v>Амурская область</c:v>
                </c:pt>
                <c:pt idx="56">
                  <c:v>Астраханская область</c:v>
                </c:pt>
                <c:pt idx="57">
                  <c:v>Забайкальский край</c:v>
                </c:pt>
                <c:pt idx="58">
                  <c:v>Алтайский край</c:v>
                </c:pt>
                <c:pt idx="59">
                  <c:v>Республика Бурятия</c:v>
                </c:pt>
                <c:pt idx="60">
                  <c:v>Новгородская область</c:v>
                </c:pt>
                <c:pt idx="61">
                  <c:v>Нижегородская область</c:v>
                </c:pt>
                <c:pt idx="62">
                  <c:v>Ярославская область</c:v>
                </c:pt>
                <c:pt idx="63">
                  <c:v>Белгородская область</c:v>
                </c:pt>
                <c:pt idx="64">
                  <c:v>Пензенская область</c:v>
                </c:pt>
                <c:pt idx="65">
                  <c:v>Калининградская область</c:v>
                </c:pt>
                <c:pt idx="66">
                  <c:v>Тамбовская область</c:v>
                </c:pt>
                <c:pt idx="67">
                  <c:v>Самарская область</c:v>
                </c:pt>
                <c:pt idx="68">
                  <c:v>Республика Мордовия</c:v>
                </c:pt>
                <c:pt idx="69">
                  <c:v>Тульская область</c:v>
                </c:pt>
                <c:pt idx="70">
                  <c:v>Ивановская область</c:v>
                </c:pt>
                <c:pt idx="71">
                  <c:v>Владимирская область</c:v>
                </c:pt>
                <c:pt idx="72">
                  <c:v>Саратовская область</c:v>
                </c:pt>
                <c:pt idx="73">
                  <c:v>Кемеровская область</c:v>
                </c:pt>
                <c:pt idx="74">
                  <c:v>Челябинская область</c:v>
                </c:pt>
                <c:pt idx="75">
                  <c:v>Вологодская область</c:v>
                </c:pt>
                <c:pt idx="76">
                  <c:v>Рязанская область</c:v>
                </c:pt>
                <c:pt idx="77">
                  <c:v>Псковская область</c:v>
                </c:pt>
                <c:pt idx="78">
                  <c:v>Тверская область</c:v>
                </c:pt>
                <c:pt idx="79">
                  <c:v>Орловская область</c:v>
                </c:pt>
                <c:pt idx="80">
                  <c:v>Смоленская область</c:v>
                </c:pt>
                <c:pt idx="81">
                  <c:v>Брянская область</c:v>
                </c:pt>
                <c:pt idx="82">
                  <c:v>Москва</c:v>
                </c:pt>
              </c:strCache>
            </c:strRef>
          </c:cat>
          <c:val>
            <c:numRef>
              <c:f>смешанная!$G$4:$G$86</c:f>
              <c:numCache>
                <c:formatCode>0.000</c:formatCode>
                <c:ptCount val="83"/>
                <c:pt idx="0">
                  <c:v>0.47941933858706831</c:v>
                </c:pt>
                <c:pt idx="1">
                  <c:v>0.47848282188893421</c:v>
                </c:pt>
                <c:pt idx="2">
                  <c:v>0.47645402123301506</c:v>
                </c:pt>
                <c:pt idx="3">
                  <c:v>0.46799942443357634</c:v>
                </c:pt>
                <c:pt idx="4">
                  <c:v>0.46720059840994232</c:v>
                </c:pt>
                <c:pt idx="5">
                  <c:v>0.4666895488133489</c:v>
                </c:pt>
                <c:pt idx="6">
                  <c:v>0.45996370630856126</c:v>
                </c:pt>
                <c:pt idx="7">
                  <c:v>0.39911813648455124</c:v>
                </c:pt>
                <c:pt idx="8">
                  <c:v>0.3978773806443664</c:v>
                </c:pt>
                <c:pt idx="9">
                  <c:v>0.38502362895714981</c:v>
                </c:pt>
                <c:pt idx="10">
                  <c:v>0.37177160164604245</c:v>
                </c:pt>
                <c:pt idx="11">
                  <c:v>0.34865770993656142</c:v>
                </c:pt>
                <c:pt idx="12">
                  <c:v>0.34251195863800094</c:v>
                </c:pt>
                <c:pt idx="13">
                  <c:v>0.32430317682485305</c:v>
                </c:pt>
                <c:pt idx="14">
                  <c:v>0.47912719482342891</c:v>
                </c:pt>
                <c:pt idx="15">
                  <c:v>0.46213209299420949</c:v>
                </c:pt>
                <c:pt idx="16">
                  <c:v>0.4579479522951897</c:v>
                </c:pt>
                <c:pt idx="17">
                  <c:v>0.44576000533436494</c:v>
                </c:pt>
                <c:pt idx="18">
                  <c:v>0.39116089286986777</c:v>
                </c:pt>
                <c:pt idx="19">
                  <c:v>0.54502290390978281</c:v>
                </c:pt>
                <c:pt idx="20">
                  <c:v>0.51031445360104311</c:v>
                </c:pt>
                <c:pt idx="21">
                  <c:v>0.50681371561565958</c:v>
                </c:pt>
                <c:pt idx="22">
                  <c:v>0.5008491428838685</c:v>
                </c:pt>
                <c:pt idx="23">
                  <c:v>0.48356948337079936</c:v>
                </c:pt>
                <c:pt idx="24">
                  <c:v>0.47514466811385814</c:v>
                </c:pt>
                <c:pt idx="25">
                  <c:v>0.43824350800752554</c:v>
                </c:pt>
                <c:pt idx="26">
                  <c:v>0.39116691305263118</c:v>
                </c:pt>
                <c:pt idx="27">
                  <c:v>0.27467908750452164</c:v>
                </c:pt>
                <c:pt idx="28">
                  <c:v>0.62377916595116367</c:v>
                </c:pt>
                <c:pt idx="29">
                  <c:v>0.54817438076664371</c:v>
                </c:pt>
                <c:pt idx="30">
                  <c:v>0.53025031264792988</c:v>
                </c:pt>
                <c:pt idx="31">
                  <c:v>0.5221564966738339</c:v>
                </c:pt>
                <c:pt idx="32">
                  <c:v>0.51726843336587747</c:v>
                </c:pt>
                <c:pt idx="33">
                  <c:v>0.45854976986492579</c:v>
                </c:pt>
                <c:pt idx="34">
                  <c:v>0.45177175859165331</c:v>
                </c:pt>
                <c:pt idx="35">
                  <c:v>0.44520362699131455</c:v>
                </c:pt>
                <c:pt idx="36">
                  <c:v>0.44474429279696315</c:v>
                </c:pt>
                <c:pt idx="37">
                  <c:v>0.39977353049402553</c:v>
                </c:pt>
                <c:pt idx="38">
                  <c:v>0.39563912071796803</c:v>
                </c:pt>
                <c:pt idx="39">
                  <c:v>0.37984699869556726</c:v>
                </c:pt>
                <c:pt idx="40">
                  <c:v>0.34807525744727058</c:v>
                </c:pt>
                <c:pt idx="41">
                  <c:v>0.5405260142842877</c:v>
                </c:pt>
                <c:pt idx="42">
                  <c:v>0.51341496275908272</c:v>
                </c:pt>
                <c:pt idx="43">
                  <c:v>0.50116413675522953</c:v>
                </c:pt>
                <c:pt idx="44">
                  <c:v>0.49490286651814708</c:v>
                </c:pt>
                <c:pt idx="45">
                  <c:v>0.49376131740652229</c:v>
                </c:pt>
                <c:pt idx="46">
                  <c:v>0.49224556924201845</c:v>
                </c:pt>
                <c:pt idx="47">
                  <c:v>0.4901047171508231</c:v>
                </c:pt>
                <c:pt idx="48">
                  <c:v>0.48944626832866445</c:v>
                </c:pt>
                <c:pt idx="49">
                  <c:v>0.48376020854331653</c:v>
                </c:pt>
                <c:pt idx="50">
                  <c:v>0.45340182568460763</c:v>
                </c:pt>
                <c:pt idx="51">
                  <c:v>0.45067434572439635</c:v>
                </c:pt>
                <c:pt idx="52">
                  <c:v>0.43286434527629625</c:v>
                </c:pt>
                <c:pt idx="53">
                  <c:v>0.43066795700932126</c:v>
                </c:pt>
                <c:pt idx="54">
                  <c:v>0.41540393674331039</c:v>
                </c:pt>
                <c:pt idx="55">
                  <c:v>0.41337243635876647</c:v>
                </c:pt>
                <c:pt idx="56">
                  <c:v>0.40680471409095742</c:v>
                </c:pt>
                <c:pt idx="57">
                  <c:v>0.37773606124687698</c:v>
                </c:pt>
                <c:pt idx="58">
                  <c:v>0.36472273124269938</c:v>
                </c:pt>
                <c:pt idx="59">
                  <c:v>0.35734713291990428</c:v>
                </c:pt>
                <c:pt idx="60">
                  <c:v>0.54845735563759712</c:v>
                </c:pt>
                <c:pt idx="61">
                  <c:v>0.52794024831969233</c:v>
                </c:pt>
                <c:pt idx="62">
                  <c:v>0.52701686749514165</c:v>
                </c:pt>
                <c:pt idx="63">
                  <c:v>0.52085605668175661</c:v>
                </c:pt>
                <c:pt idx="64">
                  <c:v>0.51428461606756748</c:v>
                </c:pt>
                <c:pt idx="65">
                  <c:v>0.51212100601582344</c:v>
                </c:pt>
                <c:pt idx="66">
                  <c:v>0.51166818598726627</c:v>
                </c:pt>
                <c:pt idx="67">
                  <c:v>0.47950433084950245</c:v>
                </c:pt>
                <c:pt idx="68">
                  <c:v>0.46027205515269876</c:v>
                </c:pt>
                <c:pt idx="69">
                  <c:v>0.45739421118926527</c:v>
                </c:pt>
                <c:pt idx="70">
                  <c:v>0.45061980786038169</c:v>
                </c:pt>
                <c:pt idx="71">
                  <c:v>0.44552443971522371</c:v>
                </c:pt>
                <c:pt idx="72">
                  <c:v>0.44132702877882823</c:v>
                </c:pt>
                <c:pt idx="73">
                  <c:v>0.42336181775716031</c:v>
                </c:pt>
                <c:pt idx="74">
                  <c:v>0.42228572253764862</c:v>
                </c:pt>
                <c:pt idx="75">
                  <c:v>0.42032723942513939</c:v>
                </c:pt>
                <c:pt idx="76">
                  <c:v>0.40896247109669093</c:v>
                </c:pt>
                <c:pt idx="77">
                  <c:v>0.39740192686841669</c:v>
                </c:pt>
                <c:pt idx="78">
                  <c:v>0.39440614350937209</c:v>
                </c:pt>
                <c:pt idx="79">
                  <c:v>0.36014094058586454</c:v>
                </c:pt>
                <c:pt idx="80">
                  <c:v>0.34213876270876481</c:v>
                </c:pt>
                <c:pt idx="81">
                  <c:v>0.33938154888189409</c:v>
                </c:pt>
                <c:pt idx="82">
                  <c:v>0.66025114903765769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смешанная!$H$3</c:f>
              <c:strCache>
                <c:ptCount val="1"/>
                <c:pt idx="0">
                  <c:v>Среднее по РФ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смешанная!$F$4:$F$86</c:f>
              <c:strCache>
                <c:ptCount val="83"/>
                <c:pt idx="0">
                  <c:v>Воронежская область</c:v>
                </c:pt>
                <c:pt idx="1">
                  <c:v>Ставропольский край</c:v>
                </c:pt>
                <c:pt idx="2">
                  <c:v>Калужская область</c:v>
                </c:pt>
                <c:pt idx="3">
                  <c:v>Липецкая область</c:v>
                </c:pt>
                <c:pt idx="4">
                  <c:v>Кабардино-Балкарская Республика</c:v>
                </c:pt>
                <c:pt idx="5">
                  <c:v>Ульяновская область</c:v>
                </c:pt>
                <c:pt idx="6">
                  <c:v>Карачаево-Черкесская Республика</c:v>
                </c:pt>
                <c:pt idx="7">
                  <c:v>Волгоградская область</c:v>
                </c:pt>
                <c:pt idx="8">
                  <c:v>Республика Калмыкия</c:v>
                </c:pt>
                <c:pt idx="9">
                  <c:v>Курганская область</c:v>
                </c:pt>
                <c:pt idx="10">
                  <c:v>Костромская область</c:v>
                </c:pt>
                <c:pt idx="11">
                  <c:v>Иркутская область</c:v>
                </c:pt>
                <c:pt idx="12">
                  <c:v>Кировская область</c:v>
                </c:pt>
                <c:pt idx="13">
                  <c:v>Курская область</c:v>
                </c:pt>
                <c:pt idx="14">
                  <c:v>Республика Алтай</c:v>
                </c:pt>
                <c:pt idx="15">
                  <c:v>Республика Тыва</c:v>
                </c:pt>
                <c:pt idx="16">
                  <c:v>Республика Ингушетия</c:v>
                </c:pt>
                <c:pt idx="17">
                  <c:v>Чеченская Республика</c:v>
                </c:pt>
                <c:pt idx="18">
                  <c:v>Республика Дагестан</c:v>
                </c:pt>
                <c:pt idx="19">
                  <c:v>Тюменская область</c:v>
                </c:pt>
                <c:pt idx="20">
                  <c:v>Республика Саха (Якутия)</c:v>
                </c:pt>
                <c:pt idx="21">
                  <c:v>Ханты-Мансийский автономный округ - Югра</c:v>
                </c:pt>
                <c:pt idx="22">
                  <c:v>Ямало-Ненецкий автономный округ</c:v>
                </c:pt>
                <c:pt idx="23">
                  <c:v>Камчатский край</c:v>
                </c:pt>
                <c:pt idx="24">
                  <c:v>Чукотский автономный округ</c:v>
                </c:pt>
                <c:pt idx="25">
                  <c:v>Сахалинская область</c:v>
                </c:pt>
                <c:pt idx="26">
                  <c:v>Магаданская область</c:v>
                </c:pt>
                <c:pt idx="27">
                  <c:v>Ненецкий автономный округ</c:v>
                </c:pt>
                <c:pt idx="28">
                  <c:v>Санкт-Петербург</c:v>
                </c:pt>
                <c:pt idx="29">
                  <c:v>Ленинградская область</c:v>
                </c:pt>
                <c:pt idx="30">
                  <c:v>Мурманская область</c:v>
                </c:pt>
                <c:pt idx="31">
                  <c:v>Московская область</c:v>
                </c:pt>
                <c:pt idx="32">
                  <c:v>Хабаровский край</c:v>
                </c:pt>
                <c:pt idx="33">
                  <c:v>Новосибирская область</c:v>
                </c:pt>
                <c:pt idx="34">
                  <c:v>Свердловская область</c:v>
                </c:pt>
                <c:pt idx="35">
                  <c:v>Республика Карелия</c:v>
                </c:pt>
                <c:pt idx="36">
                  <c:v>Еврейская автономная область</c:v>
                </c:pt>
                <c:pt idx="37">
                  <c:v>Приморский край</c:v>
                </c:pt>
                <c:pt idx="38">
                  <c:v>Красноярский край</c:v>
                </c:pt>
                <c:pt idx="39">
                  <c:v>Республика Коми</c:v>
                </c:pt>
                <c:pt idx="40">
                  <c:v>Архангельская область</c:v>
                </c:pt>
                <c:pt idx="41">
                  <c:v>Чувашская Республика</c:v>
                </c:pt>
                <c:pt idx="42">
                  <c:v>Краснодарский край</c:v>
                </c:pt>
                <c:pt idx="43">
                  <c:v>Омская область</c:v>
                </c:pt>
                <c:pt idx="44">
                  <c:v>Республика Татарстан</c:v>
                </c:pt>
                <c:pt idx="45">
                  <c:v>Республика Северная Осетия - Алания</c:v>
                </c:pt>
                <c:pt idx="46">
                  <c:v>Республика Башкортостан</c:v>
                </c:pt>
                <c:pt idx="47">
                  <c:v>Республика Хакасия</c:v>
                </c:pt>
                <c:pt idx="48">
                  <c:v>Оренбургская область</c:v>
                </c:pt>
                <c:pt idx="49">
                  <c:v>Республика Марий Эл</c:v>
                </c:pt>
                <c:pt idx="50">
                  <c:v>Ростовская область</c:v>
                </c:pt>
                <c:pt idx="51">
                  <c:v>Удмуртская Республика</c:v>
                </c:pt>
                <c:pt idx="52">
                  <c:v>Республика Адыгея</c:v>
                </c:pt>
                <c:pt idx="53">
                  <c:v>Пермский край</c:v>
                </c:pt>
                <c:pt idx="54">
                  <c:v>Томская область</c:v>
                </c:pt>
                <c:pt idx="55">
                  <c:v>Амурская область</c:v>
                </c:pt>
                <c:pt idx="56">
                  <c:v>Астраханская область</c:v>
                </c:pt>
                <c:pt idx="57">
                  <c:v>Забайкальский край</c:v>
                </c:pt>
                <c:pt idx="58">
                  <c:v>Алтайский край</c:v>
                </c:pt>
                <c:pt idx="59">
                  <c:v>Республика Бурятия</c:v>
                </c:pt>
                <c:pt idx="60">
                  <c:v>Новгородская область</c:v>
                </c:pt>
                <c:pt idx="61">
                  <c:v>Нижегородская область</c:v>
                </c:pt>
                <c:pt idx="62">
                  <c:v>Ярославская область</c:v>
                </c:pt>
                <c:pt idx="63">
                  <c:v>Белгородская область</c:v>
                </c:pt>
                <c:pt idx="64">
                  <c:v>Пензенская область</c:v>
                </c:pt>
                <c:pt idx="65">
                  <c:v>Калининградская область</c:v>
                </c:pt>
                <c:pt idx="66">
                  <c:v>Тамбовская область</c:v>
                </c:pt>
                <c:pt idx="67">
                  <c:v>Самарская область</c:v>
                </c:pt>
                <c:pt idx="68">
                  <c:v>Республика Мордовия</c:v>
                </c:pt>
                <c:pt idx="69">
                  <c:v>Тульская область</c:v>
                </c:pt>
                <c:pt idx="70">
                  <c:v>Ивановская область</c:v>
                </c:pt>
                <c:pt idx="71">
                  <c:v>Владимирская область</c:v>
                </c:pt>
                <c:pt idx="72">
                  <c:v>Саратовская область</c:v>
                </c:pt>
                <c:pt idx="73">
                  <c:v>Кемеровская область</c:v>
                </c:pt>
                <c:pt idx="74">
                  <c:v>Челябинская область</c:v>
                </c:pt>
                <c:pt idx="75">
                  <c:v>Вологодская область</c:v>
                </c:pt>
                <c:pt idx="76">
                  <c:v>Рязанская область</c:v>
                </c:pt>
                <c:pt idx="77">
                  <c:v>Псковская область</c:v>
                </c:pt>
                <c:pt idx="78">
                  <c:v>Тверская область</c:v>
                </c:pt>
                <c:pt idx="79">
                  <c:v>Орловская область</c:v>
                </c:pt>
                <c:pt idx="80">
                  <c:v>Смоленская область</c:v>
                </c:pt>
                <c:pt idx="81">
                  <c:v>Брянская область</c:v>
                </c:pt>
                <c:pt idx="82">
                  <c:v>Москва</c:v>
                </c:pt>
              </c:strCache>
            </c:strRef>
          </c:cat>
          <c:val>
            <c:numRef>
              <c:f>смешанная!$H$4:$H$86</c:f>
              <c:numCache>
                <c:formatCode>0.000</c:formatCode>
                <c:ptCount val="83"/>
                <c:pt idx="0">
                  <c:v>0.46587267675085442</c:v>
                </c:pt>
                <c:pt idx="1">
                  <c:v>0.46587267675085442</c:v>
                </c:pt>
                <c:pt idx="2">
                  <c:v>0.46587267675085442</c:v>
                </c:pt>
                <c:pt idx="3">
                  <c:v>0.46587267675085442</c:v>
                </c:pt>
                <c:pt idx="4">
                  <c:v>0.46587267675085442</c:v>
                </c:pt>
                <c:pt idx="5">
                  <c:v>0.46587267675085442</c:v>
                </c:pt>
                <c:pt idx="6">
                  <c:v>0.46587267675085442</c:v>
                </c:pt>
                <c:pt idx="7">
                  <c:v>0.46587267675085442</c:v>
                </c:pt>
                <c:pt idx="8">
                  <c:v>0.46587267675085442</c:v>
                </c:pt>
                <c:pt idx="9">
                  <c:v>0.46587267675085442</c:v>
                </c:pt>
                <c:pt idx="10">
                  <c:v>0.46587267675085442</c:v>
                </c:pt>
                <c:pt idx="11">
                  <c:v>0.46587267675085442</c:v>
                </c:pt>
                <c:pt idx="12">
                  <c:v>0.46587267675085442</c:v>
                </c:pt>
                <c:pt idx="13">
                  <c:v>0.46587267675085442</c:v>
                </c:pt>
                <c:pt idx="14">
                  <c:v>0.46587267675085442</c:v>
                </c:pt>
                <c:pt idx="15">
                  <c:v>0.46587267675085442</c:v>
                </c:pt>
                <c:pt idx="16">
                  <c:v>0.46587267675085442</c:v>
                </c:pt>
                <c:pt idx="17">
                  <c:v>0.46587267675085442</c:v>
                </c:pt>
                <c:pt idx="18">
                  <c:v>0.46587267675085442</c:v>
                </c:pt>
                <c:pt idx="19">
                  <c:v>0.46587267675085442</c:v>
                </c:pt>
                <c:pt idx="20">
                  <c:v>0.46587267675085442</c:v>
                </c:pt>
                <c:pt idx="21">
                  <c:v>0.46587267675085442</c:v>
                </c:pt>
                <c:pt idx="22">
                  <c:v>0.46587267675085442</c:v>
                </c:pt>
                <c:pt idx="23">
                  <c:v>0.46587267675085442</c:v>
                </c:pt>
                <c:pt idx="24">
                  <c:v>0.46587267675085442</c:v>
                </c:pt>
                <c:pt idx="25">
                  <c:v>0.46587267675085442</c:v>
                </c:pt>
                <c:pt idx="26">
                  <c:v>0.46587267675085442</c:v>
                </c:pt>
                <c:pt idx="27">
                  <c:v>0.46587267675085442</c:v>
                </c:pt>
                <c:pt idx="28">
                  <c:v>0.46587267675085442</c:v>
                </c:pt>
                <c:pt idx="29">
                  <c:v>0.46587267675085442</c:v>
                </c:pt>
                <c:pt idx="30">
                  <c:v>0.46587267675085442</c:v>
                </c:pt>
                <c:pt idx="31">
                  <c:v>0.46587267675085442</c:v>
                </c:pt>
                <c:pt idx="32">
                  <c:v>0.46587267675085442</c:v>
                </c:pt>
                <c:pt idx="33">
                  <c:v>0.46587267675085442</c:v>
                </c:pt>
                <c:pt idx="34">
                  <c:v>0.46587267675085442</c:v>
                </c:pt>
                <c:pt idx="35">
                  <c:v>0.46587267675085442</c:v>
                </c:pt>
                <c:pt idx="36">
                  <c:v>0.46587267675085442</c:v>
                </c:pt>
                <c:pt idx="37">
                  <c:v>0.46587267675085442</c:v>
                </c:pt>
                <c:pt idx="38">
                  <c:v>0.46587267675085442</c:v>
                </c:pt>
                <c:pt idx="39">
                  <c:v>0.46587267675085442</c:v>
                </c:pt>
                <c:pt idx="40">
                  <c:v>0.46587267675085442</c:v>
                </c:pt>
                <c:pt idx="41">
                  <c:v>0.46587267675085442</c:v>
                </c:pt>
                <c:pt idx="42">
                  <c:v>0.46587267675085442</c:v>
                </c:pt>
                <c:pt idx="43">
                  <c:v>0.46587267675085442</c:v>
                </c:pt>
                <c:pt idx="44">
                  <c:v>0.46587267675085442</c:v>
                </c:pt>
                <c:pt idx="45">
                  <c:v>0.46587267675085442</c:v>
                </c:pt>
                <c:pt idx="46">
                  <c:v>0.46587267675085442</c:v>
                </c:pt>
                <c:pt idx="47">
                  <c:v>0.46587267675085442</c:v>
                </c:pt>
                <c:pt idx="48">
                  <c:v>0.46587267675085442</c:v>
                </c:pt>
                <c:pt idx="49">
                  <c:v>0.46587267675085442</c:v>
                </c:pt>
                <c:pt idx="50">
                  <c:v>0.46587267675085442</c:v>
                </c:pt>
                <c:pt idx="51">
                  <c:v>0.46587267675085442</c:v>
                </c:pt>
                <c:pt idx="52">
                  <c:v>0.46587267675085442</c:v>
                </c:pt>
                <c:pt idx="53">
                  <c:v>0.46587267675085442</c:v>
                </c:pt>
                <c:pt idx="54">
                  <c:v>0.46587267675085442</c:v>
                </c:pt>
                <c:pt idx="55">
                  <c:v>0.46587267675085442</c:v>
                </c:pt>
                <c:pt idx="56">
                  <c:v>0.46587267675085442</c:v>
                </c:pt>
                <c:pt idx="57">
                  <c:v>0.46587267675085442</c:v>
                </c:pt>
                <c:pt idx="58">
                  <c:v>0.46587267675085442</c:v>
                </c:pt>
                <c:pt idx="59">
                  <c:v>0.46587267675085442</c:v>
                </c:pt>
                <c:pt idx="60">
                  <c:v>0.46587267675085442</c:v>
                </c:pt>
                <c:pt idx="61">
                  <c:v>0.46587267675085442</c:v>
                </c:pt>
                <c:pt idx="62">
                  <c:v>0.46587267675085442</c:v>
                </c:pt>
                <c:pt idx="63">
                  <c:v>0.46587267675085442</c:v>
                </c:pt>
                <c:pt idx="64">
                  <c:v>0.46587267675085442</c:v>
                </c:pt>
                <c:pt idx="65">
                  <c:v>0.46587267675085442</c:v>
                </c:pt>
                <c:pt idx="66">
                  <c:v>0.46587267675085442</c:v>
                </c:pt>
                <c:pt idx="67">
                  <c:v>0.46587267675085442</c:v>
                </c:pt>
                <c:pt idx="68">
                  <c:v>0.46587267675085442</c:v>
                </c:pt>
                <c:pt idx="69">
                  <c:v>0.46587267675085442</c:v>
                </c:pt>
                <c:pt idx="70">
                  <c:v>0.46587267675085442</c:v>
                </c:pt>
                <c:pt idx="71">
                  <c:v>0.46587267675085442</c:v>
                </c:pt>
                <c:pt idx="72">
                  <c:v>0.46587267675085442</c:v>
                </c:pt>
                <c:pt idx="73">
                  <c:v>0.46587267675085442</c:v>
                </c:pt>
                <c:pt idx="74">
                  <c:v>0.46587267675085442</c:v>
                </c:pt>
                <c:pt idx="75">
                  <c:v>0.46587267675085442</c:v>
                </c:pt>
                <c:pt idx="76">
                  <c:v>0.46587267675085442</c:v>
                </c:pt>
                <c:pt idx="77">
                  <c:v>0.46587267675085442</c:v>
                </c:pt>
                <c:pt idx="78">
                  <c:v>0.46587267675085442</c:v>
                </c:pt>
                <c:pt idx="79">
                  <c:v>0.46587267675085442</c:v>
                </c:pt>
                <c:pt idx="80">
                  <c:v>0.46587267675085442</c:v>
                </c:pt>
                <c:pt idx="81">
                  <c:v>0.46587267675085442</c:v>
                </c:pt>
                <c:pt idx="82">
                  <c:v>0.46587267675085442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001984"/>
        <c:axId val="89003520"/>
      </c:lineChart>
      <c:catAx>
        <c:axId val="8900198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c:spPr>
        <c:txPr>
          <a:bodyPr/>
          <a:lstStyle/>
          <a:p>
            <a:pPr>
              <a:defRPr sz="600"/>
            </a:pPr>
            <a:endParaRPr lang="ru-RU"/>
          </a:p>
        </c:txPr>
        <c:crossAx val="89003520"/>
        <c:crosses val="autoZero"/>
        <c:auto val="1"/>
        <c:lblAlgn val="ctr"/>
        <c:lblOffset val="100"/>
        <c:noMultiLvlLbl val="0"/>
      </c:catAx>
      <c:valAx>
        <c:axId val="89003520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9001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B6661-8BEC-4A2B-B7DC-564FAAAF141C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78509-AA73-4C02-8837-96B2EB509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310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B8488-A68B-4BAF-9415-FB3354D8AFD1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983E7-560D-4370-BB60-F935CE024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50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2565-3701-48FB-8870-8B06EA3E535E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5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3CBE-CA97-4584-AB01-75725791B2CE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5C87-E931-4EA5-9FB5-828C1E0CD5BF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87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094-9C48-46FC-AB0A-BAB33FD382FF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1" descr="http://www.hse.ru/f/src/global/i/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276" y="6190471"/>
            <a:ext cx="5797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95" y="6241983"/>
            <a:ext cx="2571390" cy="56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 descr="http://www.drofa.ru/images/logo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819" y="6237312"/>
            <a:ext cx="1728192" cy="52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55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4628-6F64-475D-848F-260878A67130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1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5D2-FAF5-4C0A-9A36-47025061339D}" type="datetime1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9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6F18-5016-4C8D-89CE-11BCFB3FE53C}" type="datetime1">
              <a:rPr lang="ru-RU" smtClean="0"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6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BFD7-88D8-49BF-86A3-F0FC42FD39A2}" type="datetime1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2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6B89-F1FA-43F4-BA99-FD2D87BC3F3B}" type="datetime1">
              <a:rPr lang="ru-RU" smtClean="0"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66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71EC-5526-4A03-9C41-A780023C4256}" type="datetime1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8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35-76BA-485D-B743-239360D700D3}" type="datetime1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1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0291-28DA-497E-BA81-4747C576773A}" type="datetime1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8800-5660-445C-B6A8-4C09145A5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ozovskiy.MB@eksmo.ru" TargetMode="External"/><Relationship Id="rId2" Type="http://schemas.openxmlformats.org/officeDocument/2006/relationships/hyperlink" Target="mailto:szair-bek@hse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152112" y="3692624"/>
            <a:ext cx="6840760" cy="744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ctr">
              <a:spcBef>
                <a:spcPct val="0"/>
              </a:spcBef>
              <a:buFont typeface="Arial" panose="020B0604020202020204" pitchFamily="34" charset="0"/>
              <a:buNone/>
              <a:defRPr sz="1600">
                <a:latin typeface="+mj-lt"/>
                <a:ea typeface="+mj-ea"/>
                <a:cs typeface="+mj-cs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Индекс образовательной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инфраструктуры регионов Российской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Федерации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Методология расчета и перспективы применения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1" descr="http://www.hse.ru/f/src/global/i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180" y="692696"/>
            <a:ext cx="913916" cy="90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3" y="691454"/>
            <a:ext cx="4151163" cy="91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 descr="http://www.drofa.ru/images/logo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541" y="764704"/>
            <a:ext cx="2245939" cy="68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538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50405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Контексты для СПО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855785"/>
              </p:ext>
            </p:extLst>
          </p:nvPr>
        </p:nvGraphicFramePr>
        <p:xfrm>
          <a:off x="395536" y="1556792"/>
          <a:ext cx="8435280" cy="374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689">
                  <a:extLst>
                    <a:ext uri="{9D8B030D-6E8A-4147-A177-3AD203B41FA5}">
                      <a16:colId xmlns:a16="http://schemas.microsoft.com/office/drawing/2014/main" xmlns="" val="1862386189"/>
                    </a:ext>
                  </a:extLst>
                </a:gridCol>
                <a:gridCol w="4745689">
                  <a:extLst>
                    <a:ext uri="{9D8B030D-6E8A-4147-A177-3AD203B41FA5}">
                      <a16:colId xmlns:a16="http://schemas.microsoft.com/office/drawing/2014/main" xmlns="" val="255764179"/>
                    </a:ext>
                  </a:extLst>
                </a:gridCol>
                <a:gridCol w="3218902">
                  <a:extLst>
                    <a:ext uri="{9D8B030D-6E8A-4147-A177-3AD203B41FA5}">
                      <a16:colId xmlns:a16="http://schemas.microsoft.com/office/drawing/2014/main" xmlns="" val="3761817536"/>
                    </a:ext>
                  </a:extLst>
                </a:gridCol>
              </a:tblGrid>
              <a:tr h="397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Источник данных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65896755"/>
                  </a:ext>
                </a:extLst>
              </a:tr>
              <a:tr h="4638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группа – показатели экономической активности населения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2687603"/>
                  </a:ext>
                </a:extLst>
              </a:tr>
              <a:tr h="12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Среднесписочная численность работников по полному кругу организаций по всем формам собственности, по видам экономической деятельности, чел.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64130891"/>
                  </a:ext>
                </a:extLst>
              </a:tr>
              <a:tr h="820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безработных от числа экономически активного населения, 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38877265"/>
                  </a:ext>
                </a:extLst>
              </a:tr>
              <a:tr h="820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экономически активного населения, 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593533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10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31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328592"/>
            <a:ext cx="21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93096"/>
            <a:ext cx="21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229200"/>
            <a:ext cx="21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4293096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5216624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5805264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648" y="890230"/>
            <a:ext cx="5544616" cy="333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258450" y="368168"/>
            <a:ext cx="8229600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Экономико-демографическая кластеризация субъектов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РФ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536" y="4221088"/>
            <a:ext cx="2592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- низкий ввп, зарпата и стоимость фикс набора товаров, низкая доля городских. При этом наибольшая доля фонда оплаты труда, наблюдается убыль населения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5194265"/>
            <a:ext cx="2664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- экономические показатели очень низкие, кроме доли фонда оплаты </a:t>
            </a:r>
            <a:r>
              <a:rPr lang="ru-RU" sz="1200" dirty="0" smtClean="0"/>
              <a:t>труда, низкая </a:t>
            </a:r>
            <a:r>
              <a:rPr lang="ru-RU" sz="1200" dirty="0"/>
              <a:t>доля городских школьнков, большой прирост населения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47865" y="4221088"/>
            <a:ext cx="3744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- после </a:t>
            </a:r>
            <a:r>
              <a:rPr lang="ru-RU" sz="1200" dirty="0" smtClean="0"/>
              <a:t>Москвы </a:t>
            </a:r>
            <a:r>
              <a:rPr lang="ru-RU" sz="1200" dirty="0"/>
              <a:t>- самый </a:t>
            </a:r>
            <a:r>
              <a:rPr lang="ru-RU" sz="1200" dirty="0" smtClean="0"/>
              <a:t>высокие ВВП, средняя зарплата </a:t>
            </a:r>
            <a:r>
              <a:rPr lang="ru-RU" sz="1200" dirty="0"/>
              <a:t>и стоимость фиксированного набора </a:t>
            </a:r>
            <a:r>
              <a:rPr lang="ru-RU" sz="1200" dirty="0" smtClean="0"/>
              <a:t>товаров; доля </a:t>
            </a:r>
            <a:r>
              <a:rPr lang="ru-RU" sz="1200" dirty="0"/>
              <a:t>фонда оплаты труда и коэффициент естественного прироста населения больше чем у </a:t>
            </a:r>
            <a:r>
              <a:rPr lang="ru-RU" sz="1200" dirty="0" smtClean="0"/>
              <a:t>Москвы</a:t>
            </a:r>
            <a:r>
              <a:rPr lang="ru-RU" sz="1200" dirty="0"/>
              <a:t>, но средняя среди кластеров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47864" y="5158933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- примерно </a:t>
            </a:r>
            <a:r>
              <a:rPr lang="ru-RU" sz="1200" dirty="0" smtClean="0"/>
              <a:t>средние </a:t>
            </a:r>
            <a:r>
              <a:rPr lang="ru-RU" sz="1200" dirty="0"/>
              <a:t>по кластерам экономические показатели, наблюдается убыль населения и большая доля </a:t>
            </a:r>
            <a:r>
              <a:rPr lang="ru-RU" sz="1200" dirty="0" smtClean="0"/>
              <a:t>городских школьников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47864" y="5733256"/>
            <a:ext cx="3600400" cy="476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- от </a:t>
            </a:r>
            <a:r>
              <a:rPr lang="ru-RU" sz="1200" dirty="0" err="1" smtClean="0"/>
              <a:t>предыдущиего</a:t>
            </a:r>
            <a:r>
              <a:rPr lang="ru-RU" sz="1200" dirty="0" smtClean="0"/>
              <a:t> отличается </a:t>
            </a:r>
            <a:r>
              <a:rPr lang="ru-RU" sz="1200" dirty="0"/>
              <a:t>большим </a:t>
            </a:r>
            <a:r>
              <a:rPr lang="ru-RU" sz="1200" dirty="0" smtClean="0"/>
              <a:t>ВВП, </a:t>
            </a:r>
            <a:r>
              <a:rPr lang="ru-RU" sz="1200" dirty="0"/>
              <a:t>меньшим приростом населения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380312" y="4149080"/>
            <a:ext cx="17636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- низкий ввп, зарпата и стоимость фикс набора товаров. При этом, намного большая доля городских детей и происхоит значительная убыль населения</a:t>
            </a:r>
          </a:p>
        </p:txBody>
      </p:sp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4238511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7311354" y="5293657"/>
            <a:ext cx="18326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- самый низкий показатель дол фонда оплаты труда, низкий коэффициент естественного прироста. В остальном - показатеи самые высокие среди кластеров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2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721692"/>
              </p:ext>
            </p:extLst>
          </p:nvPr>
        </p:nvGraphicFramePr>
        <p:xfrm>
          <a:off x="35496" y="1268760"/>
          <a:ext cx="9028509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378030"/>
            <a:ext cx="8229600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Итоговый индекс – предварительные расчеты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16208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510402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20856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16016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624720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820472" y="2060848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927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4320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Перспективы практического применения индекса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потенциала для реализации конституционных гарантий в зависимости от контекстных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условий</a:t>
            </a: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Ориентиры в планировании потребностей, особенно в процессе мероприятий по ликвидации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сменности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школ (важны не только здания, но и вся инфраструктура, в целом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Выбор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приоритетов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(в зависимости от типа инфраструктуры) в развитии или ликвидации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отставания</a:t>
            </a: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Модель для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внутрирегиональных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межмуниципальных сопоставлений (методология переносима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Учет результатов при корректировке / разработке региональных программ модернизации образовательной инфраструктуры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13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70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6646"/>
            <a:ext cx="8229600" cy="49006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С.И.Заир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-Бек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ведущий эксперт, Институт образования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НИУ-ВШЭ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szair-bek@hse.ru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М.Б. Лозовский, заместитель генерального директора издательской группы «Дрофа-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ВентанаГраф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Lozovskiy.MB@eksmo.ru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14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71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712968" cy="4949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Актуальность формирования индекса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2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95536" y="1340768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Образовательная инфраструктура регионов РФ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составляет основу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образовательной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среды,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требования к которой заданы федеральными государственными образовательными стандартами (ФГОС)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Уровень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развития образовательной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инфраструктуры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регионов РФ является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объективной существующей величиной, которая может быть определена 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измерена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Межрегиональные сравнения являются удобным инструментом оценки ситуации и планирования развития региональных систем 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Существующие системы индикаторов и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мониторинга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не позволяют проводить региональные сопоставления как по образовательной инфраструктуре в целом, так и по отдельным уровням 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Оценка уровня развития образовательной инфраструктуры регионов РФ требует разработки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комплексной методологии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учитывающей как фактическое состояние инфраструктуры, так и экономико-демографические характеристики регионов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73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712968" cy="4949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Цели и задачи проекта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3</a:t>
            </a:fld>
            <a:endParaRPr lang="ru-RU"/>
          </a:p>
        </p:txBody>
      </p:sp>
      <p:sp>
        <p:nvSpPr>
          <p:cNvPr id="14" name="Текст 8"/>
          <p:cNvSpPr txBox="1">
            <a:spLocks/>
          </p:cNvSpPr>
          <p:nvPr/>
        </p:nvSpPr>
        <p:spPr>
          <a:xfrm>
            <a:off x="467544" y="1338732"/>
            <a:ext cx="8424936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Цель: оценка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уровня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развития образовательной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инфраструктуры субъектов РФ с формированием итогового сравнительного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индекса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67544" y="2202828"/>
            <a:ext cx="8280920" cy="31703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разработка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инструментария исследования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сбор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 анализ данных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всем уровням, за исключением высшего образования и дополнительного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профессионального образования 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доработка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инструментария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пилот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по уровню высшего образования и дополнительного профессионального образования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анализ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 обобщение результатов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разработка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обобщенного комплексного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индекса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образовательной инфраструктуры субъектов РФ</a:t>
            </a:r>
          </a:p>
          <a:p>
            <a:pPr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подготовка и реализация программы распространения результатов проекта</a:t>
            </a: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разработка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рекомендаций по улучшению образовательной инфраструктуры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регионов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68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712968" cy="4949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Определение инфраструктуры для целей исследования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9512" y="17728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Образовательная инфраструктура региона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3808" y="19075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162880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Инфраструктура образовательных организаций*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80112" y="190795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0192" y="162880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Инфраструктура внешних организаций**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8104" y="2783250"/>
            <a:ext cx="3456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</a:rPr>
              <a:t>** в части сетевой формы реализации образовательных программ, организации повышения квалификации учителей, дополнительного образования детей, медико-психолого-педагогической поддержки, социального сопровождения, информационного обеспечения педагогов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436510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Внешние критерии оценки уровня развития инфраструктуры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563888" y="4437112"/>
            <a:ext cx="1152128" cy="251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563888" y="4941169"/>
            <a:ext cx="1152128" cy="214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13101" y="501317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Качество образования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6056" y="422108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Доступность образования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528" y="3717032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43808" y="2785238"/>
            <a:ext cx="2448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1">
                    <a:lumMod val="75000"/>
                  </a:schemeClr>
                </a:solidFill>
              </a:rPr>
              <a:t>* материально-техническое, информационно-методическое и кадровое обеспечение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41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8168"/>
            <a:ext cx="8712968" cy="4229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Элементы инфраструктуры для целей проекта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1305084"/>
            <a:ext cx="34563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Кадровые условия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Финансово-экономические условия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Материально-технические условия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Психолого-педагогические условия**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Информационно-методические условия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Учебно-методическое и информационное обеспечение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201554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accent1">
                    <a:lumMod val="75000"/>
                  </a:schemeClr>
                </a:solidFill>
              </a:rPr>
              <a:t>Не являются элементом, входящим в понятие инфраструктуры*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1052736"/>
            <a:ext cx="3456384" cy="423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Группы показателей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539552" y="1052736"/>
            <a:ext cx="3600400" cy="4232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Требования ФГОС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20072" y="1614027"/>
            <a:ext cx="2952328" cy="338554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Кадровое обеспечение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0072" y="2556096"/>
            <a:ext cx="2952328" cy="584775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00206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Материально-техническое оснащение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0072" y="3369670"/>
            <a:ext cx="2952328" cy="338554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00206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Кадровое обеспечение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0072" y="4356393"/>
            <a:ext cx="2952328" cy="584775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00206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Информационно-методическое обеспечение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9552" y="5364408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* финансовые условия в меньшей степени влияют на качество и доступность образования, эти условия будут оцениваться в исследовании опосредованно, через оценку остальных элементов инфраструктуры. Затраты на заработную плату в системе образования в исследовании рассматриваться не будут</a:t>
            </a:r>
          </a:p>
          <a:p>
            <a:r>
              <a:rPr lang="ru-RU" sz="1050" dirty="0">
                <a:solidFill>
                  <a:schemeClr val="accent1">
                    <a:lumMod val="75000"/>
                  </a:schemeClr>
                </a:solidFill>
              </a:rPr>
              <a:t>** для целей исследования сводятся к кадровому обеспечению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995936" y="17833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995936" y="2196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995936" y="277212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95936" y="351883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995936" y="4265548"/>
            <a:ext cx="936104" cy="243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995936" y="4797152"/>
            <a:ext cx="936104" cy="215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61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712968" cy="5669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Общая модель формирования рейтинга образовательной инфраструктуры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6</a:t>
            </a:fld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1520" y="1196752"/>
            <a:ext cx="1224136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Дошкольное образование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619672" y="1196752"/>
            <a:ext cx="1224136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Общее образование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059832" y="1196752"/>
            <a:ext cx="1296144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Дополнительное образование детей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499992" y="1196752"/>
            <a:ext cx="1368152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Среднее профессиональное образование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28184" y="1196752"/>
            <a:ext cx="1368152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Высшее </a:t>
            </a:r>
            <a:r>
              <a:rPr lang="ru-RU" sz="1200" b="1" dirty="0" smtClean="0"/>
              <a:t>образование</a:t>
            </a:r>
            <a:r>
              <a:rPr lang="en-US" sz="1200" b="1" dirty="0" smtClean="0"/>
              <a:t>*</a:t>
            </a:r>
            <a:endParaRPr lang="ru-RU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228184" y="223128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Государственные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08304" y="2231286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Частные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804248" y="1988840"/>
            <a:ext cx="0" cy="242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596336" y="1988840"/>
            <a:ext cx="0" cy="242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251520" y="2852936"/>
            <a:ext cx="5760640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Региональный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6804248" y="2466474"/>
            <a:ext cx="0" cy="242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596336" y="2466474"/>
            <a:ext cx="0" cy="242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012160" y="2852936"/>
            <a:ext cx="1368152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Федеральный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380312" y="2852936"/>
            <a:ext cx="1152128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Частный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5148064" y="19888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707904" y="19888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267744" y="19888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043608" y="19888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251520" y="4077072"/>
            <a:ext cx="8784976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Сводный рейтинг</a:t>
            </a:r>
          </a:p>
          <a:p>
            <a:pPr algn="ctr"/>
            <a:r>
              <a:rPr lang="ru-RU" sz="1600" b="1" dirty="0"/>
              <a:t>(интегральный индекс уровня развития образовательной инфраструктуры в регионе)</a:t>
            </a:r>
          </a:p>
        </p:txBody>
      </p:sp>
      <p:sp>
        <p:nvSpPr>
          <p:cNvPr id="35" name="Стрелка вправо 34"/>
          <p:cNvSpPr/>
          <p:nvPr/>
        </p:nvSpPr>
        <p:spPr>
          <a:xfrm rot="5400000">
            <a:off x="3275856" y="3681028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 rot="5400000">
            <a:off x="6984268" y="3689906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 rot="5400000">
            <a:off x="8352420" y="369878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668344" y="1196752"/>
            <a:ext cx="1403648" cy="648072"/>
          </a:xfrm>
          <a:prstGeom prst="roundRect">
            <a:avLst/>
          </a:prstGeom>
          <a:solidFill>
            <a:srgbClr val="00B0F0"/>
          </a:solid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Дополнительное профессиональное образование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5800" y="5005625"/>
            <a:ext cx="7902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Источники информации: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Федеральные статистические наблюдения – Росстат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Имеющиеся данные по другим исследованиям –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 РФ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Запросы в регионы – региональные органы управления образованием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Результаты социологических опросов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6216" y="5229200"/>
            <a:ext cx="1980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перспектива развития проекта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9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6340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Схема формирования индекса образовательной инфраструктуры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1" y="1196752"/>
            <a:ext cx="7107054" cy="467443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7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44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712968" cy="4949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Система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показателей на примере общего образования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206614"/>
            <a:ext cx="3006334" cy="3240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Инфраструктура общего образования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179512" y="1710670"/>
            <a:ext cx="2088232" cy="417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Кадровое обеспечение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2411760" y="1710670"/>
            <a:ext cx="2088232" cy="417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Материально-техническое оснащение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4644008" y="1710670"/>
            <a:ext cx="2088232" cy="417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Информационно-методическое обеспечение</a:t>
            </a:r>
          </a:p>
        </p:txBody>
      </p:sp>
      <p:cxnSp>
        <p:nvCxnSpPr>
          <p:cNvPr id="7" name="Соединительная линия уступом 6"/>
          <p:cNvCxnSpPr>
            <a:stCxn id="4" idx="2"/>
            <a:endCxn id="103" idx="0"/>
          </p:cNvCxnSpPr>
          <p:nvPr/>
        </p:nvCxnSpPr>
        <p:spPr>
          <a:xfrm rot="5400000">
            <a:off x="2911316" y="-157037"/>
            <a:ext cx="180020" cy="355539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4" idx="2"/>
            <a:endCxn id="104" idx="0"/>
          </p:cNvCxnSpPr>
          <p:nvPr/>
        </p:nvCxnSpPr>
        <p:spPr>
          <a:xfrm rot="5400000">
            <a:off x="4027440" y="959087"/>
            <a:ext cx="180020" cy="132314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Соединительная линия уступом 108"/>
          <p:cNvCxnSpPr>
            <a:stCxn id="4" idx="2"/>
            <a:endCxn id="105" idx="0"/>
          </p:cNvCxnSpPr>
          <p:nvPr/>
        </p:nvCxnSpPr>
        <p:spPr>
          <a:xfrm rot="16200000" flipH="1">
            <a:off x="5143563" y="1166109"/>
            <a:ext cx="180020" cy="90910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Прямоугольник 112"/>
          <p:cNvSpPr/>
          <p:nvPr/>
        </p:nvSpPr>
        <p:spPr>
          <a:xfrm>
            <a:off x="179512" y="2128162"/>
            <a:ext cx="2088232" cy="418115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обеспеченность учителями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уровень квалификации учителей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411760" y="2128162"/>
            <a:ext cx="2088232" cy="418115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обеспеченность и состояние школьных помещений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наличие специализированных учебных помещений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наличие современного учебного оборудования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наличие современной информационно-коммуникационной инфраструктуры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доступность среды для детей с ОВЗ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4644008" y="2128162"/>
            <a:ext cx="2088232" cy="418115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обеспеченность учебниками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обеспеченность книгами для внеклассного чтения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обеспеченность методическими пособиями для учителей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уровень использования современных технических средств обучения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уровень использования современных технических средств планирования и мониторинга образовательной деятельности </a:t>
            </a:r>
            <a:endParaRPr lang="en-U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76256" y="1722945"/>
            <a:ext cx="2088232" cy="417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Инфраструктура региональной образовательной сети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876256" y="2140439"/>
            <a:ext cx="2088232" cy="41601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наличие педагогов-психологов и социальных педагогов в муниципальных образованиях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</a:rPr>
              <a:t>региональные информационные ресурсы для педагогов</a:t>
            </a:r>
          </a:p>
        </p:txBody>
      </p:sp>
      <p:cxnSp>
        <p:nvCxnSpPr>
          <p:cNvPr id="21" name="Соединительная линия уступом 20"/>
          <p:cNvCxnSpPr>
            <a:stCxn id="4" idx="2"/>
            <a:endCxn id="18" idx="0"/>
          </p:cNvCxnSpPr>
          <p:nvPr/>
        </p:nvCxnSpPr>
        <p:spPr>
          <a:xfrm rot="16200000" flipH="1">
            <a:off x="6253550" y="56122"/>
            <a:ext cx="192295" cy="314134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3" descr="C:\Users\Lozovskiy.MB\Documents\Work\Рейтинг образовательных систем\picture-1425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5" y="2204865"/>
            <a:ext cx="1838325" cy="1272669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C:\Users\Lozovskiy.MB\Documents\Work\Рейтинг образовательных систем\shutterstock_9516355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2213256"/>
            <a:ext cx="1709379" cy="1282034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ozovskiy.MB\Documents\Work\Рейтинг образовательных систем\Niemenranta-Elementary-School-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85" y="2204864"/>
            <a:ext cx="1897169" cy="1263791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Lozovskiy.MB\Documents\Work\Рейтинг образовательных систем\сеть_lar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70" y="2213257"/>
            <a:ext cx="1709379" cy="1282034"/>
          </a:xfrm>
          <a:prstGeom prst="rect">
            <a:avLst/>
          </a:prstGeom>
          <a:noFill/>
          <a:ln w="3175">
            <a:solidFill>
              <a:schemeClr val="accent1">
                <a:shade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единительная линия 23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75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49006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Контексты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732540"/>
              </p:ext>
            </p:extLst>
          </p:nvPr>
        </p:nvGraphicFramePr>
        <p:xfrm>
          <a:off x="434044" y="1196752"/>
          <a:ext cx="8435280" cy="4923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689">
                  <a:extLst>
                    <a:ext uri="{9D8B030D-6E8A-4147-A177-3AD203B41FA5}">
                      <a16:colId xmlns:a16="http://schemas.microsoft.com/office/drawing/2014/main" xmlns="" val="905054837"/>
                    </a:ext>
                  </a:extLst>
                </a:gridCol>
                <a:gridCol w="4744001">
                  <a:extLst>
                    <a:ext uri="{9D8B030D-6E8A-4147-A177-3AD203B41FA5}">
                      <a16:colId xmlns:a16="http://schemas.microsoft.com/office/drawing/2014/main" xmlns="" val="1958959751"/>
                    </a:ext>
                  </a:extLst>
                </a:gridCol>
                <a:gridCol w="3220590">
                  <a:extLst>
                    <a:ext uri="{9D8B030D-6E8A-4147-A177-3AD203B41FA5}">
                      <a16:colId xmlns:a16="http://schemas.microsoft.com/office/drawing/2014/main" xmlns="" val="2270263931"/>
                    </a:ext>
                  </a:extLst>
                </a:gridCol>
              </a:tblGrid>
              <a:tr h="228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Показатель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Источник данных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50395772"/>
                  </a:ext>
                </a:extLst>
              </a:tr>
              <a:tr h="266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группа – финансово-экономические показатели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1138915"/>
                  </a:ext>
                </a:extLst>
              </a:tr>
              <a:tr h="6588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Валовый региональный продукт на душу населения, руб.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83395083"/>
                  </a:ext>
                </a:extLst>
              </a:tr>
              <a:tr h="71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Доля фонда оплаты труда в структуре расходов консолидированного бюджета субъектов РФ на соответствующий уровень образования, %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17607"/>
                  </a:ext>
                </a:extLst>
              </a:tr>
              <a:tr h="658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Среднемесячная номинальная начисленная заработная плата работников организаций, руб.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52162768"/>
                  </a:ext>
                </a:extLst>
              </a:tr>
              <a:tr h="658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Стоимость фиксированного набора потребительских товаров и услуг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7233839"/>
                  </a:ext>
                </a:extLst>
              </a:tr>
              <a:tr h="266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группа – демографические показатели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7729556"/>
                  </a:ext>
                </a:extLst>
              </a:tr>
              <a:tr h="71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Доля обучающихся в общеобразовательных учреждениях, находящихся в городских поселениях, в общей численности обучающихся в общеобразовательных учреждениях, %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88039354"/>
                  </a:ext>
                </a:extLst>
              </a:tr>
              <a:tr h="658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Коэффициент естественного прироста населения, 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Единая межведомственная информационно-статистическая система Росстата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522277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800-5660-445C-B6A8-4C09145A5D44}" type="slidenum">
              <a:rPr lang="ru-RU" smtClean="0"/>
              <a:t>9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980728"/>
            <a:ext cx="864096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826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5246</TotalTime>
  <Words>972</Words>
  <Application>Microsoft Office PowerPoint</Application>
  <PresentationFormat>Экран (4:3)</PresentationFormat>
  <Paragraphs>200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Актуальность формирования индекса</vt:lpstr>
      <vt:lpstr>Цели и задачи проекта</vt:lpstr>
      <vt:lpstr>Определение инфраструктуры для целей исследования</vt:lpstr>
      <vt:lpstr>Элементы инфраструктуры для целей проекта</vt:lpstr>
      <vt:lpstr>Общая модель формирования рейтинга образовательной инфраструктуры</vt:lpstr>
      <vt:lpstr>Схема формирования индекса образовательной инфраструктуры</vt:lpstr>
      <vt:lpstr>Система показателей на примере общего образования</vt:lpstr>
      <vt:lpstr>Контексты</vt:lpstr>
      <vt:lpstr>Контексты для СПО</vt:lpstr>
      <vt:lpstr>Экономико-демографическая кластеризация субъектов РФ</vt:lpstr>
      <vt:lpstr>Итоговый индекс – предварительные расчеты</vt:lpstr>
      <vt:lpstr>Перспективы практического применения индекса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 литературы – новые возможности для издателей и распространителей</dc:title>
  <dc:creator>Maxim Lozovsky</dc:creator>
  <cp:lastModifiedBy>Максим Лозовский</cp:lastModifiedBy>
  <cp:revision>382</cp:revision>
  <cp:lastPrinted>2016-02-17T10:07:17Z</cp:lastPrinted>
  <dcterms:created xsi:type="dcterms:W3CDTF">2015-03-07T20:33:59Z</dcterms:created>
  <dcterms:modified xsi:type="dcterms:W3CDTF">2016-04-21T08:54:06Z</dcterms:modified>
</cp:coreProperties>
</file>