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57" r:id="rId4"/>
    <p:sldId id="258" r:id="rId5"/>
    <p:sldId id="260" r:id="rId6"/>
    <p:sldId id="259" r:id="rId7"/>
    <p:sldId id="269" r:id="rId8"/>
    <p:sldId id="274" r:id="rId9"/>
    <p:sldId id="270" r:id="rId10"/>
    <p:sldId id="272" r:id="rId11"/>
    <p:sldId id="273" r:id="rId12"/>
    <p:sldId id="275" r:id="rId13"/>
    <p:sldId id="268" r:id="rId14"/>
    <p:sldId id="276" r:id="rId15"/>
    <p:sldId id="278" r:id="rId16"/>
    <p:sldId id="280" r:id="rId17"/>
    <p:sldId id="277" r:id="rId18"/>
    <p:sldId id="281" r:id="rId19"/>
    <p:sldId id="26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41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05C0980-48C0-410C-AD23-32A336543FD0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AA0447F-403D-4067-986F-560A252E77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C0980-48C0-410C-AD23-32A336543FD0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447F-403D-4067-986F-560A252E77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C0980-48C0-410C-AD23-32A336543FD0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447F-403D-4067-986F-560A252E77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C0980-48C0-410C-AD23-32A336543FD0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447F-403D-4067-986F-560A252E77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C0980-48C0-410C-AD23-32A336543FD0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447F-403D-4067-986F-560A252E77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C0980-48C0-410C-AD23-32A336543FD0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447F-403D-4067-986F-560A252E77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05C0980-48C0-410C-AD23-32A336543FD0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AA0447F-403D-4067-986F-560A252E77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05C0980-48C0-410C-AD23-32A336543FD0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AA0447F-403D-4067-986F-560A252E77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C0980-48C0-410C-AD23-32A336543FD0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447F-403D-4067-986F-560A252E77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C0980-48C0-410C-AD23-32A336543FD0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447F-403D-4067-986F-560A252E77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C0980-48C0-410C-AD23-32A336543FD0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0447F-403D-4067-986F-560A252E77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05C0980-48C0-410C-AD23-32A336543FD0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AA0447F-403D-4067-986F-560A252E77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elalpla11@mail.ru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988840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Система оценки планируемых результатов в условиях преемственности начального, основного и среднего общего образования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196680"/>
            <a:ext cx="4953000" cy="1752600"/>
          </a:xfrm>
        </p:spPr>
        <p:txBody>
          <a:bodyPr/>
          <a:lstStyle/>
          <a:p>
            <a:r>
              <a:rPr lang="ru-RU" dirty="0" smtClean="0"/>
              <a:t>Е.А. Платонова, </a:t>
            </a:r>
          </a:p>
          <a:p>
            <a:r>
              <a:rPr lang="ru-RU" dirty="0" smtClean="0"/>
              <a:t>МБОУ «Школа № 62»,</a:t>
            </a:r>
          </a:p>
          <a:p>
            <a:r>
              <a:rPr lang="ru-RU" dirty="0" smtClean="0"/>
              <a:t>г. Нижний Новгород</a:t>
            </a:r>
          </a:p>
          <a:p>
            <a:r>
              <a:rPr lang="ru-RU" dirty="0" smtClean="0"/>
              <a:t>26.04.2016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229600" cy="10668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Оценка </a:t>
            </a:r>
            <a:r>
              <a:rPr lang="ru-RU" sz="2800" b="1" dirty="0" err="1" smtClean="0"/>
              <a:t>метапредметных</a:t>
            </a:r>
            <a:r>
              <a:rPr lang="ru-RU" sz="2800" b="1" dirty="0" smtClean="0"/>
              <a:t> результатов 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4006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оценка достижения планируемых результатов ООП ;</a:t>
            </a:r>
          </a:p>
          <a:p>
            <a:endParaRPr lang="ru-RU" dirty="0" smtClean="0"/>
          </a:p>
          <a:p>
            <a:r>
              <a:rPr lang="ru-RU" dirty="0" smtClean="0"/>
              <a:t>обеспечивается </a:t>
            </a:r>
            <a:r>
              <a:rPr lang="ru-RU" dirty="0" smtClean="0"/>
              <a:t>за счет всех учебных предметов и внеурочной деятельности;</a:t>
            </a:r>
          </a:p>
          <a:p>
            <a:endParaRPr lang="ru-RU" dirty="0" smtClean="0"/>
          </a:p>
          <a:p>
            <a:r>
              <a:rPr lang="ru-RU" dirty="0" smtClean="0"/>
              <a:t>содержание </a:t>
            </a:r>
            <a:r>
              <a:rPr lang="ru-RU" dirty="0" smtClean="0"/>
              <a:t>оценки соответствует возрастным особенностям;</a:t>
            </a:r>
          </a:p>
          <a:p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 smtClean="0"/>
              <a:t>уровне НОО учебных и </a:t>
            </a:r>
            <a:r>
              <a:rPr lang="ru-RU" dirty="0" err="1" smtClean="0"/>
              <a:t>учебно­практических</a:t>
            </a:r>
            <a:r>
              <a:rPr lang="ru-RU" dirty="0" smtClean="0"/>
              <a:t> задач, комплексных заданий на </a:t>
            </a:r>
            <a:r>
              <a:rPr lang="ru-RU" dirty="0" err="1" smtClean="0"/>
              <a:t>межпредметной</a:t>
            </a:r>
            <a:r>
              <a:rPr lang="ru-RU" dirty="0" smtClean="0"/>
              <a:t> основе;</a:t>
            </a:r>
          </a:p>
          <a:p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 smtClean="0"/>
              <a:t>уровне ООО: читательская грамотность,  ИКТ-компетентность,  выполнение групповых и индивидуальных учебных исследований и проектов;</a:t>
            </a:r>
          </a:p>
          <a:p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 smtClean="0"/>
              <a:t>уровне СОО: </a:t>
            </a:r>
            <a:r>
              <a:rPr lang="ru-RU" dirty="0" err="1" smtClean="0"/>
              <a:t>деятельностный</a:t>
            </a:r>
            <a:r>
              <a:rPr lang="ru-RU" dirty="0" smtClean="0"/>
              <a:t> контекст (поведение, отношение к действительности), профессиональные пробы, социальные практики;</a:t>
            </a:r>
          </a:p>
          <a:p>
            <a:endParaRPr lang="ru-RU" dirty="0" smtClean="0"/>
          </a:p>
          <a:p>
            <a:r>
              <a:rPr lang="ru-RU" dirty="0" smtClean="0"/>
              <a:t>защита </a:t>
            </a:r>
            <a:r>
              <a:rPr lang="ru-RU" dirty="0" smtClean="0"/>
              <a:t>итогового индивидуального проекта становится итоговой оценкой достижения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результатов.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229600" cy="10668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Оценка предметных результатов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432511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НОО и ООО: способность обучающихся решать </a:t>
            </a:r>
            <a:r>
              <a:rPr lang="ru-RU" dirty="0" err="1" smtClean="0"/>
              <a:t>учебно­познавательные</a:t>
            </a:r>
            <a:r>
              <a:rPr lang="ru-RU" dirty="0" smtClean="0"/>
              <a:t> и </a:t>
            </a:r>
            <a:r>
              <a:rPr lang="ru-RU" dirty="0" err="1" smtClean="0"/>
              <a:t>учебно­практические</a:t>
            </a:r>
            <a:r>
              <a:rPr lang="ru-RU" dirty="0" smtClean="0"/>
              <a:t> задачи;</a:t>
            </a:r>
          </a:p>
          <a:p>
            <a:endParaRPr lang="ru-RU" dirty="0" smtClean="0"/>
          </a:p>
          <a:p>
            <a:r>
              <a:rPr lang="ru-RU" dirty="0" smtClean="0"/>
              <a:t>СОО</a:t>
            </a:r>
            <a:r>
              <a:rPr lang="ru-RU" dirty="0" smtClean="0"/>
              <a:t>: учебно-проектная и учебно-исследовательская деятельность; </a:t>
            </a:r>
          </a:p>
          <a:p>
            <a:endParaRPr lang="ru-RU" dirty="0" smtClean="0"/>
          </a:p>
          <a:p>
            <a:r>
              <a:rPr lang="ru-RU" dirty="0" smtClean="0"/>
              <a:t>предметное </a:t>
            </a:r>
            <a:r>
              <a:rPr lang="ru-RU" dirty="0" smtClean="0"/>
              <a:t>содержание на базовом и углубленном (профильном) уровнях;</a:t>
            </a:r>
          </a:p>
          <a:p>
            <a:endParaRPr lang="ru-RU" dirty="0" smtClean="0"/>
          </a:p>
          <a:p>
            <a:r>
              <a:rPr lang="ru-RU" dirty="0" smtClean="0"/>
              <a:t>внешний </a:t>
            </a:r>
            <a:r>
              <a:rPr lang="ru-RU" dirty="0" smtClean="0"/>
              <a:t>уровень оценки ВПР, ОГЭ и ЕГЭ.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7667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66"/>
                </a:solidFill>
              </a:rPr>
              <a:t>Система оценки планируемых достижений учащихся НОО (учебный год)</a:t>
            </a:r>
            <a:endParaRPr lang="ru-RU" sz="2400" b="1" dirty="0">
              <a:solidFill>
                <a:srgbClr val="000066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23528" y="4509120"/>
            <a:ext cx="2664296" cy="165618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51520" y="2492896"/>
            <a:ext cx="2736304" cy="18722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23528" y="1628800"/>
            <a:ext cx="2592288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156176" y="2420888"/>
            <a:ext cx="2736304" cy="18722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228184" y="1556792"/>
            <a:ext cx="2592288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75856" y="4509120"/>
            <a:ext cx="2664296" cy="165618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228184" y="4509120"/>
            <a:ext cx="2664296" cy="165618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Выгнутая вверх стрелка 22"/>
          <p:cNvSpPr/>
          <p:nvPr/>
        </p:nvSpPr>
        <p:spPr>
          <a:xfrm>
            <a:off x="2987824" y="1052736"/>
            <a:ext cx="3384376" cy="648072"/>
          </a:xfrm>
          <a:prstGeom prst="curved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Выгнутая вверх стрелка 23"/>
          <p:cNvSpPr/>
          <p:nvPr/>
        </p:nvSpPr>
        <p:spPr>
          <a:xfrm>
            <a:off x="2915816" y="2132856"/>
            <a:ext cx="3384376" cy="648072"/>
          </a:xfrm>
          <a:prstGeom prst="curved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Выгнутая вверх стрелка 24"/>
          <p:cNvSpPr/>
          <p:nvPr/>
        </p:nvSpPr>
        <p:spPr>
          <a:xfrm>
            <a:off x="2627784" y="4005064"/>
            <a:ext cx="2088232" cy="648072"/>
          </a:xfrm>
          <a:prstGeom prst="curved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Выгнутая вверх стрелка 25"/>
          <p:cNvSpPr/>
          <p:nvPr/>
        </p:nvSpPr>
        <p:spPr>
          <a:xfrm>
            <a:off x="4572000" y="4005064"/>
            <a:ext cx="2088232" cy="648072"/>
          </a:xfrm>
          <a:prstGeom prst="curved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95536" y="1700809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Личностные </a:t>
            </a:r>
          </a:p>
          <a:p>
            <a:pPr algn="ctr"/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323528" y="1196752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0066"/>
                </a:solidFill>
              </a:rPr>
              <a:t>Стартовая (сентябрь)</a:t>
            </a:r>
            <a:endParaRPr lang="ru-RU" sz="1600" b="1" dirty="0">
              <a:solidFill>
                <a:srgbClr val="000066"/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51520" y="6237312"/>
            <a:ext cx="8640960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3059832" y="3645024"/>
            <a:ext cx="3096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0066"/>
                </a:solidFill>
              </a:rPr>
              <a:t>Промежуточная (декабрь)</a:t>
            </a:r>
            <a:endParaRPr lang="ru-RU" sz="1600" b="1" dirty="0">
              <a:solidFill>
                <a:srgbClr val="000066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516216" y="1196752"/>
            <a:ext cx="18982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000066"/>
                </a:solidFill>
              </a:rPr>
              <a:t>Итоговая (май)</a:t>
            </a:r>
            <a:endParaRPr lang="ru-RU" sz="1600" b="1" dirty="0">
              <a:solidFill>
                <a:srgbClr val="000066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51520" y="2708920"/>
            <a:ext cx="28083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Метапредметные</a:t>
            </a:r>
            <a:r>
              <a:rPr lang="ru-RU" b="1" dirty="0" smtClean="0"/>
              <a:t>: </a:t>
            </a:r>
          </a:p>
          <a:p>
            <a:endParaRPr lang="ru-RU" b="1" dirty="0" smtClean="0"/>
          </a:p>
          <a:p>
            <a:r>
              <a:rPr lang="ru-RU" b="1" dirty="0" smtClean="0"/>
              <a:t>регулятивные, познавательные, коммуникативные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67544" y="49411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Предметные</a:t>
            </a:r>
            <a:endParaRPr lang="ru-RU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6156176" y="2636912"/>
            <a:ext cx="28083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Метапредметные</a:t>
            </a:r>
            <a:r>
              <a:rPr lang="ru-RU" b="1" dirty="0" smtClean="0"/>
              <a:t>: </a:t>
            </a:r>
          </a:p>
          <a:p>
            <a:endParaRPr lang="ru-RU" b="1" dirty="0" smtClean="0"/>
          </a:p>
          <a:p>
            <a:r>
              <a:rPr lang="ru-RU" b="1" dirty="0" smtClean="0"/>
              <a:t>регулятивные, познавательные, коммуникативные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156176" y="1628800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Личностные </a:t>
            </a:r>
          </a:p>
          <a:p>
            <a:pPr algn="ctr"/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3635896" y="49411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Предметные</a:t>
            </a:r>
            <a:endParaRPr lang="ru-RU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6588224" y="49411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Предметные</a:t>
            </a:r>
            <a:endParaRPr lang="ru-RU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755576" y="6237312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Накопительная оценка по предметам: текущая успеваемость</a:t>
            </a:r>
            <a:endParaRPr lang="ru-RU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496" y="1124744"/>
          <a:ext cx="9108504" cy="56436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2288"/>
                <a:gridCol w="3816424"/>
                <a:gridCol w="2699792"/>
              </a:tblGrid>
              <a:tr h="67545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Личностные результаты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Метапредметные</a:t>
                      </a:r>
                      <a:r>
                        <a:rPr lang="ru-RU" dirty="0" smtClean="0"/>
                        <a:t> результаты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Предметные</a:t>
                      </a:r>
                      <a:r>
                        <a:rPr lang="ru-RU" baseline="0" dirty="0" smtClean="0"/>
                        <a:t> результаты</a:t>
                      </a:r>
                      <a:endParaRPr lang="ru-RU" dirty="0"/>
                    </a:p>
                  </a:txBody>
                  <a:tcPr/>
                </a:tc>
              </a:tr>
              <a:tr h="48246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1 класс: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Анкета изучения школьной мотивации Н. Г.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Лускановой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2 и 3 класс: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Методика «Я в прошлом, в настоящем и будущем» Л. С. Колмогоровой;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baseline="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4 класс: </a:t>
                      </a:r>
                      <a:r>
                        <a:rPr kumimoji="0" lang="ru-RU" sz="1800" b="1" kern="120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Изучение самооценки личности. Анкета Т. В.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Дембо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С. Я. Рубинштейн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dirty="0" smtClean="0">
                          <a:solidFill>
                            <a:srgbClr val="000066"/>
                          </a:solidFill>
                        </a:rPr>
                        <a:t>1 класс: 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«Графический диктант» Д.Б. </a:t>
                      </a:r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Эльконина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«Образец и правило» А. Л. </a:t>
                      </a:r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Венгера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«Рисунок человека» Ф. </a:t>
                      </a:r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Гудинаф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«Рукавичка» Г. А. </a:t>
                      </a:r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Цукерман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2, 3  класс: 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«Тест простых поручений», «Прогрессивные матрицы» Дж. </a:t>
                      </a:r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Равена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(серия А, В), методика «Исключение лишнего»,  «Рукавичка» Г. А. </a:t>
                      </a:r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Цукерман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dirty="0" smtClean="0">
                          <a:solidFill>
                            <a:srgbClr val="000066"/>
                          </a:solidFill>
                        </a:rPr>
                        <a:t>4 класс: 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«Интеллектуальная лабильность» В. Т. Козловой, Методика определения уровня развития словесно-логического мышления Л. </a:t>
                      </a:r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Переслени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Т. </a:t>
                      </a:r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Фотекова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 «Прогрессивные матрицы» Дж. </a:t>
                      </a:r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Равена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(серия С),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0" lang="ru-RU" sz="1600" b="1" kern="120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3 ,</a:t>
                      </a:r>
                      <a:r>
                        <a:rPr kumimoji="0" lang="ru-RU" sz="1600" b="1" kern="1200" baseline="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 4 класс: 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«Коммуникативная компетентность» тест Л. </a:t>
                      </a:r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Михельсона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в модификации Ю. З. </a:t>
                      </a:r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Гильбуха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0" lang="ru-RU" sz="1800" b="1" kern="120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1, 2, 3, 4, класс: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Педагогическая диагностика 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Журова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Л. Е., Евдокимова  А. О., Кузнецова М. И.,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Кочурова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Е. Э.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0" lang="ru-RU" sz="1800" b="1" kern="120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4 класс: </a:t>
                      </a:r>
                      <a:r>
                        <a:rPr kumimoji="0" lang="ru-RU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Итоговая комплексная работа «Мои достижения. Что такое научное исследование…»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0" lang="ru-RU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 редакцией О.Б. Логиновой;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0" lang="ru-RU" sz="1800" b="1" i="0" kern="120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ВПР</a:t>
                      </a:r>
                      <a:endParaRPr lang="ru-RU" b="1" i="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620688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0066"/>
                </a:solidFill>
              </a:rPr>
              <a:t>Инструментарий проведения оценки НОО</a:t>
            </a:r>
            <a:endParaRPr lang="ru-RU" sz="2800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47667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66"/>
                </a:solidFill>
              </a:rPr>
              <a:t>Модель системы оценки планируемых достижений учащихся ООО (учебный год)</a:t>
            </a:r>
            <a:endParaRPr lang="ru-RU" sz="2400" b="1" dirty="0">
              <a:solidFill>
                <a:srgbClr val="000066"/>
              </a:solidFill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0" y="1397000"/>
          <a:ext cx="9144000" cy="54000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339752"/>
                <a:gridCol w="3402124"/>
                <a:gridCol w="340212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 класс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класс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66"/>
                          </a:solidFill>
                        </a:rPr>
                        <a:t>Личностные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«Методика диагностики мотивации учения и эмоционального отношения к учению» А.М</a:t>
                      </a:r>
                      <a:r>
                        <a:rPr lang="ru-RU" sz="1400" smtClean="0"/>
                        <a:t>. Прихожан 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«Методика диагностики мотивации учения и эмоционального отношения к </a:t>
                      </a:r>
                      <a:r>
                        <a:rPr lang="ru-RU" sz="1400" smtClean="0"/>
                        <a:t>учению»</a:t>
                      </a:r>
                      <a:endParaRPr lang="ru-RU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«Диагностика самооценки, уровня притязаний»</a:t>
                      </a:r>
                      <a:r>
                        <a:rPr lang="ru-RU" sz="1400" smtClean="0"/>
                        <a:t> А.М. Прихожан</a:t>
                      </a:r>
                      <a:endParaRPr lang="ru-RU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err="1" smtClean="0">
                          <a:solidFill>
                            <a:srgbClr val="000066"/>
                          </a:solidFill>
                        </a:rPr>
                        <a:t>Метапредметные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«Методика диагностики уровня </a:t>
                      </a:r>
                      <a:r>
                        <a:rPr lang="ru-RU" sz="1400" dirty="0" err="1" smtClean="0"/>
                        <a:t>сформированности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общеучебных</a:t>
                      </a:r>
                      <a:r>
                        <a:rPr lang="ru-RU" sz="1400" dirty="0" smtClean="0"/>
                        <a:t> умений и навыков школьников» М. </a:t>
                      </a:r>
                      <a:r>
                        <a:rPr lang="ru-RU" sz="1400" dirty="0" err="1" smtClean="0"/>
                        <a:t>Ступницкая</a:t>
                      </a:r>
                      <a:r>
                        <a:rPr lang="ru-RU" sz="1400" dirty="0" smtClean="0"/>
                        <a:t> </a:t>
                      </a:r>
                    </a:p>
                    <a:p>
                      <a:r>
                        <a:rPr lang="ru-RU" sz="1400" dirty="0" smtClean="0"/>
                        <a:t>Тест структуры интеллекта </a:t>
                      </a:r>
                      <a:r>
                        <a:rPr lang="ru-RU" sz="1400" dirty="0" err="1" smtClean="0"/>
                        <a:t>Амтхауэра</a:t>
                      </a:r>
                      <a:r>
                        <a:rPr lang="ru-RU" sz="1400" dirty="0" smtClean="0"/>
                        <a:t> (в </a:t>
                      </a:r>
                      <a:r>
                        <a:rPr lang="ru-RU" sz="1400" dirty="0" err="1" smtClean="0"/>
                        <a:t>модиф</a:t>
                      </a:r>
                      <a:r>
                        <a:rPr lang="ru-RU" sz="1400" dirty="0" smtClean="0"/>
                        <a:t> Л.А. </a:t>
                      </a:r>
                      <a:r>
                        <a:rPr lang="ru-RU" sz="1400" dirty="0" err="1" smtClean="0"/>
                        <a:t>Ясюковой</a:t>
                      </a:r>
                      <a:r>
                        <a:rPr lang="ru-RU" sz="14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1400" dirty="0" smtClean="0"/>
                        <a:t>«Методика диагностики уровня </a:t>
                      </a:r>
                      <a:r>
                        <a:rPr lang="ru-RU" sz="1400" dirty="0" err="1" smtClean="0"/>
                        <a:t>сформированности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общеучебных</a:t>
                      </a:r>
                      <a:r>
                        <a:rPr lang="ru-RU" sz="1400" dirty="0" smtClean="0"/>
                        <a:t> умений и навыков школьников</a:t>
                      </a:r>
                      <a:r>
                        <a:rPr lang="ru-RU" sz="1400" dirty="0" smtClean="0"/>
                        <a:t>»        </a:t>
                      </a:r>
                      <a:r>
                        <a:rPr lang="ru-RU" sz="1400" dirty="0" smtClean="0"/>
                        <a:t>М. </a:t>
                      </a:r>
                      <a:r>
                        <a:rPr lang="ru-RU" sz="1400" dirty="0" err="1" smtClean="0"/>
                        <a:t>Ступницкая</a:t>
                      </a:r>
                      <a:r>
                        <a:rPr lang="ru-RU" sz="1400" dirty="0" smtClean="0"/>
                        <a:t> 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1400" dirty="0" smtClean="0"/>
                        <a:t>Тест структуры интеллекта </a:t>
                      </a:r>
                      <a:r>
                        <a:rPr lang="ru-RU" sz="1400" dirty="0" err="1" smtClean="0"/>
                        <a:t>Амтхауэра</a:t>
                      </a:r>
                      <a:r>
                        <a:rPr lang="ru-RU" sz="1400" dirty="0" smtClean="0"/>
                        <a:t> (в </a:t>
                      </a:r>
                      <a:r>
                        <a:rPr lang="ru-RU" sz="1400" dirty="0" err="1" smtClean="0"/>
                        <a:t>модиф</a:t>
                      </a:r>
                      <a:r>
                        <a:rPr lang="ru-RU" sz="1400" dirty="0" smtClean="0"/>
                        <a:t> Л.А. </a:t>
                      </a:r>
                      <a:r>
                        <a:rPr lang="ru-RU" sz="1400" dirty="0" err="1" smtClean="0"/>
                        <a:t>Ясюковой</a:t>
                      </a:r>
                      <a:r>
                        <a:rPr lang="ru-RU" sz="1400" dirty="0" smtClean="0"/>
                        <a:t>)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1400" dirty="0" smtClean="0"/>
                        <a:t>Методика «Выкладывание узора из кубиков»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Читательская грамотность (письменная работа на</a:t>
                      </a:r>
                      <a:r>
                        <a:rPr kumimoji="0" lang="ru-RU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межпредметной</a:t>
                      </a: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основе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baseline="0" dirty="0" smtClean="0"/>
                        <a:t>               (</a:t>
                      </a:r>
                      <a:r>
                        <a:rPr lang="ru-RU" sz="1400" baseline="0" dirty="0" smtClean="0"/>
                        <a:t>конец 1 полугодия)</a:t>
                      </a:r>
                      <a:endParaRPr lang="ru-RU" sz="1400" dirty="0" smtClean="0"/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1400" b="1" dirty="0" smtClean="0"/>
                        <a:t>Участие</a:t>
                      </a:r>
                      <a:r>
                        <a:rPr lang="ru-RU" sz="1400" b="1" baseline="0" dirty="0" smtClean="0"/>
                        <a:t> в групповом проекте</a:t>
                      </a:r>
                      <a:endParaRPr lang="ru-RU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66"/>
                          </a:solidFill>
                        </a:rPr>
                        <a:t>Предметные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Стартовая</a:t>
                      </a:r>
                      <a:r>
                        <a:rPr lang="ru-RU" sz="1400" b="1" baseline="0" dirty="0" smtClean="0"/>
                        <a:t> диагностика:  </a:t>
                      </a:r>
                      <a:r>
                        <a:rPr lang="ru-RU" sz="1400" baseline="0" dirty="0" smtClean="0"/>
                        <a:t>к/</a:t>
                      </a:r>
                      <a:r>
                        <a:rPr lang="ru-RU" sz="1400" baseline="0" dirty="0" err="1" smtClean="0"/>
                        <a:t>р</a:t>
                      </a:r>
                      <a:r>
                        <a:rPr lang="ru-RU" sz="1400" baseline="0" dirty="0" smtClean="0"/>
                        <a:t> по математике и русскому языку</a:t>
                      </a:r>
                    </a:p>
                    <a:p>
                      <a:r>
                        <a:rPr lang="ru-RU" sz="1400" b="1" baseline="0" dirty="0" smtClean="0"/>
                        <a:t>Промежуточная аттестация:</a:t>
                      </a:r>
                    </a:p>
                    <a:p>
                      <a:r>
                        <a:rPr lang="ru-RU" sz="1400" baseline="0" dirty="0" smtClean="0"/>
                        <a:t>к/</a:t>
                      </a:r>
                      <a:r>
                        <a:rPr lang="ru-RU" sz="1400" baseline="0" dirty="0" err="1" smtClean="0"/>
                        <a:t>р</a:t>
                      </a:r>
                      <a:r>
                        <a:rPr lang="ru-RU" sz="1400" baseline="0" dirty="0" smtClean="0"/>
                        <a:t> по математике и русскому языку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baseline="0" dirty="0" smtClean="0"/>
                        <a:t>Промежуточная аттестация:</a:t>
                      </a:r>
                    </a:p>
                    <a:p>
                      <a:r>
                        <a:rPr lang="ru-RU" sz="1400" baseline="0" dirty="0" smtClean="0"/>
                        <a:t>к/</a:t>
                      </a:r>
                      <a:r>
                        <a:rPr lang="ru-RU" sz="1400" baseline="0" dirty="0" err="1" smtClean="0"/>
                        <a:t>р</a:t>
                      </a:r>
                      <a:r>
                        <a:rPr lang="ru-RU" sz="1400" baseline="0" dirty="0" smtClean="0"/>
                        <a:t> по математике , русскому языку, истории</a:t>
                      </a:r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1397000"/>
          <a:ext cx="9144000" cy="54000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339752"/>
                <a:gridCol w="3402124"/>
                <a:gridCol w="340212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 класс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 класс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66"/>
                          </a:solidFill>
                        </a:rPr>
                        <a:t>Личностные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«Диагностика самооценки, уровня притязаний»</a:t>
                      </a:r>
                      <a:r>
                        <a:rPr lang="ru-RU" sz="1400" dirty="0" smtClean="0"/>
                        <a:t> </a:t>
                      </a:r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«Изучение особенностей </a:t>
                      </a:r>
                      <a:r>
                        <a:rPr kumimoji="0" lang="ru-RU" sz="14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Я-концепции</a:t>
                      </a:r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»  </a:t>
                      </a:r>
                      <a:r>
                        <a:rPr lang="ru-RU" sz="1400" dirty="0" smtClean="0"/>
                        <a:t>А.М. Прихожан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«Диагностика отношения к прошлому, настоящему и будущему» «Диагностика социальной компетентности» </a:t>
                      </a:r>
                      <a:r>
                        <a:rPr lang="ru-RU" sz="1400" dirty="0" smtClean="0"/>
                        <a:t>А.М. Прихожан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err="1" smtClean="0">
                          <a:solidFill>
                            <a:srgbClr val="000066"/>
                          </a:solidFill>
                        </a:rPr>
                        <a:t>Метапредметные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Тест структуры интеллекта </a:t>
                      </a:r>
                      <a:r>
                        <a:rPr lang="ru-RU" sz="1400" dirty="0" err="1" smtClean="0"/>
                        <a:t>Амтхауэра</a:t>
                      </a:r>
                      <a:r>
                        <a:rPr lang="ru-RU" sz="1400" dirty="0" smtClean="0"/>
                        <a:t> (в </a:t>
                      </a:r>
                      <a:r>
                        <a:rPr lang="ru-RU" sz="1400" dirty="0" err="1" smtClean="0"/>
                        <a:t>модиф</a:t>
                      </a:r>
                      <a:r>
                        <a:rPr lang="ru-RU" sz="1400" dirty="0" smtClean="0"/>
                        <a:t> Л.А. </a:t>
                      </a:r>
                      <a:r>
                        <a:rPr lang="ru-RU" sz="1400" dirty="0" err="1" smtClean="0"/>
                        <a:t>Ясюковой</a:t>
                      </a:r>
                      <a:r>
                        <a:rPr lang="ru-RU" sz="1400" dirty="0" smtClean="0"/>
                        <a:t>)</a:t>
                      </a:r>
                    </a:p>
                    <a:p>
                      <a:r>
                        <a:rPr lang="ru-RU" sz="1400" dirty="0" smtClean="0"/>
                        <a:t>«Размышляем</a:t>
                      </a:r>
                      <a:r>
                        <a:rPr lang="ru-RU" sz="1400" baseline="0" dirty="0" smtClean="0"/>
                        <a:t> о жизненном опыте» Н.Е </a:t>
                      </a:r>
                      <a:r>
                        <a:rPr lang="ru-RU" sz="1400" baseline="0" dirty="0" err="1" smtClean="0"/>
                        <a:t>Щуркова</a:t>
                      </a:r>
                      <a:r>
                        <a:rPr lang="ru-RU" sz="1400" baseline="0" dirty="0" smtClean="0"/>
                        <a:t>, </a:t>
                      </a:r>
                    </a:p>
                    <a:p>
                      <a:r>
                        <a:rPr lang="ru-RU" sz="1400" baseline="0" dirty="0" smtClean="0"/>
                        <a:t>Групповой интеллектуальный тест </a:t>
                      </a:r>
                    </a:p>
                    <a:p>
                      <a:r>
                        <a:rPr lang="ru-RU" sz="1400" baseline="0" dirty="0" smtClean="0"/>
                        <a:t>(ГИТ)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Методика «Выкладывание узора из кубиков»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ИКТ-компетентность</a:t>
                      </a:r>
                      <a:r>
                        <a:rPr lang="ru-RU" sz="1400" baseline="0" dirty="0" smtClean="0"/>
                        <a:t> (практическая работа) (конец 1 полугодия)</a:t>
                      </a:r>
                      <a:endParaRPr lang="ru-RU" sz="1400" dirty="0" smtClean="0"/>
                    </a:p>
                    <a:p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Тест структуры интеллекта </a:t>
                      </a:r>
                      <a:r>
                        <a:rPr lang="ru-RU" sz="1400" dirty="0" err="1" smtClean="0"/>
                        <a:t>Амтхауэра</a:t>
                      </a:r>
                      <a:r>
                        <a:rPr lang="ru-RU" sz="1400" dirty="0" smtClean="0"/>
                        <a:t> (в </a:t>
                      </a:r>
                      <a:r>
                        <a:rPr lang="ru-RU" sz="1400" dirty="0" err="1" smtClean="0"/>
                        <a:t>модиф</a:t>
                      </a:r>
                      <a:r>
                        <a:rPr lang="ru-RU" sz="1400" dirty="0" smtClean="0"/>
                        <a:t> Л.А. </a:t>
                      </a:r>
                      <a:r>
                        <a:rPr lang="ru-RU" sz="1400" dirty="0" err="1" smtClean="0"/>
                        <a:t>Ясюковой</a:t>
                      </a:r>
                      <a:r>
                        <a:rPr lang="ru-RU" sz="1400" dirty="0" smtClean="0"/>
                        <a:t>)</a:t>
                      </a:r>
                    </a:p>
                    <a:p>
                      <a:r>
                        <a:rPr lang="ru-RU" sz="1400" dirty="0" smtClean="0"/>
                        <a:t>«Размышляем</a:t>
                      </a:r>
                      <a:r>
                        <a:rPr lang="ru-RU" sz="1400" baseline="0" dirty="0" smtClean="0"/>
                        <a:t> о жизненном опыте» Н.Е </a:t>
                      </a:r>
                      <a:r>
                        <a:rPr lang="ru-RU" sz="1400" baseline="0" dirty="0" err="1" smtClean="0"/>
                        <a:t>Щуркова</a:t>
                      </a:r>
                      <a:r>
                        <a:rPr lang="ru-RU" sz="1400" baseline="0" dirty="0" smtClean="0"/>
                        <a:t>, </a:t>
                      </a:r>
                    </a:p>
                    <a:p>
                      <a:r>
                        <a:rPr lang="ru-RU" sz="1400" baseline="0" dirty="0" smtClean="0"/>
                        <a:t>Групповой интеллектуальный тест </a:t>
                      </a:r>
                    </a:p>
                    <a:p>
                      <a:r>
                        <a:rPr lang="ru-RU" sz="1400" baseline="0" dirty="0" smtClean="0"/>
                        <a:t>(ГИТ)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Методика «Выкладывание узора из кубиков»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Читательская грамотность (письменная работа на</a:t>
                      </a:r>
                      <a:r>
                        <a:rPr kumimoji="0" lang="ru-RU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межпредметной</a:t>
                      </a: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основе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ru-RU" sz="1400" baseline="0" dirty="0" smtClean="0"/>
                        <a:t> (конец 1 полугодия)</a:t>
                      </a:r>
                      <a:endParaRPr lang="ru-RU" sz="1400" dirty="0" smtClean="0"/>
                    </a:p>
                    <a:p>
                      <a:r>
                        <a:rPr lang="ru-RU" sz="1400" b="1" dirty="0" smtClean="0"/>
                        <a:t>Индивидуальное исследование</a:t>
                      </a:r>
                      <a:endParaRPr lang="ru-RU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66"/>
                          </a:solidFill>
                        </a:rPr>
                        <a:t>Предметные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baseline="0" dirty="0" smtClean="0"/>
                        <a:t>Промежуточная аттестация:</a:t>
                      </a:r>
                    </a:p>
                    <a:p>
                      <a:r>
                        <a:rPr lang="ru-RU" sz="1400" baseline="0" dirty="0" smtClean="0"/>
                        <a:t>Русский язык (устно), геометрия (устно), физики (к/</a:t>
                      </a:r>
                      <a:r>
                        <a:rPr lang="ru-RU" sz="1400" baseline="0" dirty="0" err="1" smtClean="0"/>
                        <a:t>р</a:t>
                      </a:r>
                      <a:r>
                        <a:rPr lang="ru-RU" sz="1400" baseline="0" dirty="0" smtClean="0"/>
                        <a:t>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baseline="0" dirty="0" smtClean="0"/>
                        <a:t>Промежуточная аттестация:</a:t>
                      </a:r>
                    </a:p>
                    <a:p>
                      <a:r>
                        <a:rPr lang="ru-RU" sz="1400" baseline="0" dirty="0" smtClean="0"/>
                        <a:t>к/</a:t>
                      </a:r>
                      <a:r>
                        <a:rPr lang="ru-RU" sz="1400" baseline="0" dirty="0" err="1" smtClean="0"/>
                        <a:t>р</a:t>
                      </a:r>
                      <a:r>
                        <a:rPr lang="ru-RU" sz="1400" baseline="0" dirty="0" smtClean="0"/>
                        <a:t> по алгебре , русский язык (изложение), английский язык (устно)</a:t>
                      </a:r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54868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66"/>
                </a:solidFill>
              </a:rPr>
              <a:t>Модель системы оценки планируемых достижений учащихся ООО (учебный год)</a:t>
            </a:r>
            <a:endParaRPr lang="ru-RU" sz="2400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1397000"/>
          <a:ext cx="8820472" cy="432816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627784"/>
                <a:gridCol w="3888432"/>
                <a:gridCol w="230425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Итоговая</a:t>
                      </a:r>
                      <a:r>
                        <a:rPr lang="ru-RU" baseline="0" dirty="0" smtClean="0"/>
                        <a:t> аттестация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66"/>
                          </a:solidFill>
                        </a:rPr>
                        <a:t>Личностные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«Диагностика отношения к прошлому, настоящему и будущему» « Диагностика социальной компетентности» </a:t>
                      </a:r>
                      <a:r>
                        <a:rPr lang="ru-RU" sz="1400" dirty="0" smtClean="0"/>
                        <a:t>А.М. Прихожан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err="1" smtClean="0">
                          <a:solidFill>
                            <a:srgbClr val="000066"/>
                          </a:solidFill>
                        </a:rPr>
                        <a:t>Метапредметные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Тест структуры интеллекта </a:t>
                      </a:r>
                      <a:r>
                        <a:rPr lang="ru-RU" sz="1400" dirty="0" err="1" smtClean="0"/>
                        <a:t>Амтхауэра</a:t>
                      </a:r>
                      <a:r>
                        <a:rPr lang="ru-RU" sz="1400" dirty="0" smtClean="0"/>
                        <a:t>         </a:t>
                      </a:r>
                      <a:r>
                        <a:rPr lang="ru-RU" sz="1400" dirty="0" smtClean="0"/>
                        <a:t>(в </a:t>
                      </a:r>
                      <a:r>
                        <a:rPr lang="ru-RU" sz="1400" dirty="0" err="1" smtClean="0"/>
                        <a:t>модиф</a:t>
                      </a:r>
                      <a:r>
                        <a:rPr lang="ru-RU" sz="1400" dirty="0" smtClean="0"/>
                        <a:t> Л.А. </a:t>
                      </a:r>
                      <a:r>
                        <a:rPr lang="ru-RU" sz="1400" dirty="0" err="1" smtClean="0"/>
                        <a:t>Ясюковой</a:t>
                      </a:r>
                      <a:r>
                        <a:rPr lang="ru-RU" sz="1400" dirty="0" smtClean="0"/>
                        <a:t>)</a:t>
                      </a:r>
                    </a:p>
                    <a:p>
                      <a:r>
                        <a:rPr lang="ru-RU" sz="1400" baseline="0" dirty="0" smtClean="0"/>
                        <a:t>Групповой интеллектуальный тест </a:t>
                      </a:r>
                    </a:p>
                    <a:p>
                      <a:r>
                        <a:rPr lang="ru-RU" sz="1400" baseline="0" dirty="0" smtClean="0"/>
                        <a:t>(ГИТ)</a:t>
                      </a:r>
                    </a:p>
                    <a:p>
                      <a:r>
                        <a:rPr lang="ru-RU" sz="1400" baseline="0" dirty="0" smtClean="0"/>
                        <a:t>Анкета жизненного и профессионального самоопределения</a:t>
                      </a:r>
                      <a:endParaRPr lang="ru-RU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ИКТ-компетентность</a:t>
                      </a:r>
                      <a:r>
                        <a:rPr lang="ru-RU" sz="1400" baseline="0" dirty="0" smtClean="0"/>
                        <a:t> (практическая работа) (конец 1 полугодия)</a:t>
                      </a:r>
                      <a:endParaRPr lang="ru-RU" sz="1400" dirty="0" smtClean="0"/>
                    </a:p>
                    <a:p>
                      <a:r>
                        <a:rPr lang="ru-RU" sz="1400" b="1" dirty="0" smtClean="0"/>
                        <a:t>Индивидуальное исследование (проект)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Характеристика</a:t>
                      </a:r>
                    </a:p>
                    <a:p>
                      <a:endParaRPr lang="ru-RU" sz="1400" b="1" dirty="0" smtClean="0"/>
                    </a:p>
                    <a:p>
                      <a:endParaRPr lang="ru-RU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66"/>
                          </a:solidFill>
                        </a:rPr>
                        <a:t>Предметные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baseline="0" dirty="0" err="1" smtClean="0"/>
                        <a:t>Предпрофильная</a:t>
                      </a:r>
                      <a:r>
                        <a:rPr lang="ru-RU" sz="1400" b="1" baseline="0" dirty="0" smtClean="0"/>
                        <a:t>  подготовка  </a:t>
                      </a:r>
                      <a:r>
                        <a:rPr lang="ru-RU" sz="1400" b="0" baseline="0" dirty="0" smtClean="0"/>
                        <a:t>(осознанный выбор профильного обучения)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ГИА( ОГЭ)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54868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66"/>
                </a:solidFill>
              </a:rPr>
              <a:t>Модель системы оценки планируемых достижений учащихся ООО (учебный год)</a:t>
            </a:r>
            <a:endParaRPr lang="ru-RU" sz="2400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47667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66"/>
                </a:solidFill>
              </a:rPr>
              <a:t>Система оценки планируемых достижений учащихся СОО (10-11 класс)</a:t>
            </a:r>
            <a:endParaRPr lang="ru-RU" sz="2400" b="1" dirty="0">
              <a:solidFill>
                <a:srgbClr val="000066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-1" y="1268760"/>
          <a:ext cx="9144001" cy="555872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977677"/>
                <a:gridCol w="2954364"/>
                <a:gridCol w="2448272"/>
                <a:gridCol w="176368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Итоговая</a:t>
                      </a:r>
                      <a:r>
                        <a:rPr lang="ru-RU" baseline="0" dirty="0" smtClean="0"/>
                        <a:t> аттестация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66"/>
                          </a:solidFill>
                        </a:rPr>
                        <a:t>Личностные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«Диагностика готовности к саморазвитию», « Диагностика социальной компетентности» </a:t>
                      </a:r>
                      <a:r>
                        <a:rPr lang="ru-RU" sz="1400" dirty="0" smtClean="0"/>
                        <a:t>А.М. Прихожан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«Диагностика готовности к саморазвитию», « Диагностика социальной компетентности» </a:t>
                      </a:r>
                      <a:r>
                        <a:rPr lang="ru-RU" sz="1400" dirty="0" smtClean="0"/>
                        <a:t>А.М. Прихожан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</a:txBody>
                  <a:tcPr/>
                </a:tc>
              </a:tr>
              <a:tr h="3242240">
                <a:tc>
                  <a:txBody>
                    <a:bodyPr/>
                    <a:lstStyle/>
                    <a:p>
                      <a:r>
                        <a:rPr lang="ru-RU" b="1" dirty="0" err="1" smtClean="0">
                          <a:solidFill>
                            <a:srgbClr val="000066"/>
                          </a:solidFill>
                        </a:rPr>
                        <a:t>Метапредметные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Прохождение</a:t>
                      </a:r>
                      <a:r>
                        <a:rPr lang="ru-RU" sz="1400" baseline="0" dirty="0" smtClean="0"/>
                        <a:t> процедуры индивидуального отбора (рейтинговая оценка, </a:t>
                      </a:r>
                      <a:r>
                        <a:rPr lang="ru-RU" sz="1400" baseline="0" dirty="0" err="1" smtClean="0"/>
                        <a:t>метапредметное</a:t>
                      </a:r>
                      <a:r>
                        <a:rPr lang="ru-RU" sz="1400" baseline="0" dirty="0" smtClean="0"/>
                        <a:t> тестирование)</a:t>
                      </a:r>
                      <a:endParaRPr lang="ru-RU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ИКТ-компетентность</a:t>
                      </a:r>
                      <a:r>
                        <a:rPr lang="ru-RU" sz="1400" baseline="0" dirty="0" smtClean="0"/>
                        <a:t> (практическая работа)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Читательская грамотность (письменная работа на</a:t>
                      </a:r>
                      <a:r>
                        <a:rPr kumimoji="0" lang="ru-RU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межпредметной</a:t>
                      </a: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основе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Профессиональные</a:t>
                      </a:r>
                      <a:r>
                        <a:rPr lang="ru-RU" sz="1400" baseline="0" dirty="0" smtClean="0"/>
                        <a:t> пробы и защита группового проекта (ВШЭ)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/>
                        <a:t>Мотивационное эссе (ВШЭ)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/>
                        <a:t>Защита индивидуального проекта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err="1" smtClean="0"/>
                        <a:t>Индивидуаль-ный</a:t>
                      </a:r>
                      <a:r>
                        <a:rPr lang="ru-RU" sz="1400" b="1" baseline="0" dirty="0" smtClean="0"/>
                        <a:t> проект</a:t>
                      </a:r>
                      <a:endParaRPr lang="ru-RU" sz="1400" b="1" dirty="0" smtClean="0"/>
                    </a:p>
                    <a:p>
                      <a:endParaRPr lang="ru-RU" sz="1400" b="1" dirty="0" smtClean="0"/>
                    </a:p>
                    <a:p>
                      <a:endParaRPr lang="ru-RU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66"/>
                          </a:solidFill>
                        </a:rPr>
                        <a:t>Предметные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baseline="0" dirty="0" smtClean="0"/>
                        <a:t>Промежуточная аттестация: профильный предмет  (к/</a:t>
                      </a:r>
                      <a:r>
                        <a:rPr lang="ru-RU" sz="1400" b="0" baseline="0" dirty="0" err="1" smtClean="0"/>
                        <a:t>р</a:t>
                      </a:r>
                      <a:r>
                        <a:rPr lang="ru-RU" sz="1400" b="0" baseline="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ГИА( ЕГЭ)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229600" cy="1069848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Дефициты и риски</a:t>
            </a:r>
            <a:endParaRPr lang="ru-RU" sz="28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1397000"/>
          <a:ext cx="9144000" cy="3754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/>
                <a:gridCol w="4572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Дефициты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Риски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Отсутствие единого инструментария для проведения оценки достижения планируемых результатов.</a:t>
                      </a:r>
                    </a:p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Педагоги не готовы включаться в процесс проведения оценки.</a:t>
                      </a:r>
                    </a:p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Низкая заинтересованность родителей и учащихся.</a:t>
                      </a:r>
                    </a:p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Отсутствие необходимых кадров.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Использование "ненадежных" методик.</a:t>
                      </a:r>
                    </a:p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 Изменение функций учителя, классного руководителя.</a:t>
                      </a:r>
                    </a:p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Увеличение документооборота.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volgogradcci.ru/sites/default/files/opr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052736"/>
            <a:ext cx="9144000" cy="580526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069848"/>
          </a:xfrm>
        </p:spPr>
        <p:txBody>
          <a:bodyPr/>
          <a:lstStyle/>
          <a:p>
            <a:r>
              <a:rPr lang="ru-RU" b="1" dirty="0" smtClean="0"/>
              <a:t>Спасибо за внимание</a:t>
            </a:r>
            <a:endParaRPr lang="ru-RU" b="1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0" y="5105400"/>
            <a:ext cx="3419872" cy="1752600"/>
          </a:xfrm>
          <a:prstGeom prst="rect">
            <a:avLst/>
          </a:prstGeom>
        </p:spPr>
        <p:txBody>
          <a:bodyPr/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Е.А. Платонова,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директор</a:t>
            </a:r>
            <a:endParaRPr kumimoji="0" lang="en-US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МБОУ «Школа № 62»,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г. Нижний Новгород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lang="en-US" b="1" dirty="0" smtClean="0">
                <a:hlinkClick r:id="rId3"/>
              </a:rPr>
              <a:t>elalpla11@mail.ru</a:t>
            </a:r>
            <a:r>
              <a:rPr lang="ru-RU" b="1" dirty="0" smtClean="0"/>
              <a:t> 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482" name="Picture 2" descr="http://cunosc.ro/wp-content/uploads/2013/08/cel_mai_inalt_om_din_lume-hig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0688"/>
            <a:ext cx="9144000" cy="62373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445764">
            <a:off x="239377" y="2059608"/>
            <a:ext cx="6729767" cy="10668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Развитие ОО как количественный прирост значимых параметров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20688"/>
            <a:ext cx="56886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0066"/>
                </a:solidFill>
                <a:latin typeface="+mj-lt"/>
              </a:rPr>
              <a:t>Реализация стандарта  - обеспечение гарантий качества</a:t>
            </a:r>
            <a:endParaRPr lang="ru-RU" sz="2800" b="1" dirty="0">
              <a:solidFill>
                <a:srgbClr val="000066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Законодательные нормы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32511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/>
              <a:t>Федеральный закон «Об образовании в РФ» №273, от 29.12.2012 (ст.11, ст.28, ст. 58, ст.59, ст. 95)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ФГОС </a:t>
            </a:r>
            <a:r>
              <a:rPr lang="ru-RU" dirty="0" smtClean="0"/>
              <a:t>НОО, ООО, СОО (утверждены приказами Министерства образования и науки РФ №373 от 06.10.2009, № 1897 от 17.12.2010, № 413 от 17.05.2012) с изменениями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Примерные </a:t>
            </a:r>
            <a:r>
              <a:rPr lang="ru-RU" dirty="0" smtClean="0"/>
              <a:t>ООП НОО, ООО (одобренные решением федерального учебно-методического объединения по общему образованию, протокол №1/15 от 08.04.2015)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8820472" cy="106984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Деятельность ОО по реализации ФГОС </a:t>
            </a:r>
            <a:endParaRPr lang="ru-RU" sz="28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2276872"/>
            <a:ext cx="2592288" cy="424847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03848" y="2204864"/>
            <a:ext cx="2592288" cy="424847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84168" y="2204864"/>
            <a:ext cx="2592288" cy="424847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67544" y="170080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ООП НОО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63888" y="162880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ООП ООО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300192" y="162880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ООП СОО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79512" y="2348880"/>
            <a:ext cx="2843808" cy="172819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131840" y="2276872"/>
            <a:ext cx="2808312" cy="1800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012160" y="2276872"/>
            <a:ext cx="2808312" cy="172819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95536" y="2420888"/>
            <a:ext cx="25922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Целевой раздел</a:t>
            </a:r>
          </a:p>
          <a:p>
            <a:pPr algn="ctr"/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Система оценки достижения  планируемых результатов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47864" y="2420888"/>
            <a:ext cx="23762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Целевой раздел</a:t>
            </a:r>
          </a:p>
          <a:p>
            <a:endParaRPr lang="ru-RU" dirty="0" smtClean="0"/>
          </a:p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Система оценки достижения  планируемых результатов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00192" y="2348880"/>
            <a:ext cx="23762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Целевой раздел</a:t>
            </a:r>
          </a:p>
          <a:p>
            <a:endParaRPr lang="ru-RU" dirty="0" smtClean="0"/>
          </a:p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Система оценки достижения  планируемых результатов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79512" y="4221088"/>
            <a:ext cx="2843808" cy="10081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059832" y="4221088"/>
            <a:ext cx="2843808" cy="10081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012160" y="4221088"/>
            <a:ext cx="2843808" cy="10081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0" y="2708920"/>
            <a:ext cx="8892480" cy="165618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79512" y="5301208"/>
            <a:ext cx="2843808" cy="10081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059832" y="5301208"/>
            <a:ext cx="2843808" cy="10081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012160" y="5301208"/>
            <a:ext cx="2843808" cy="10081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95536" y="4437112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Содержательный раздел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3275856" y="4437112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Содержательный раздел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6156176" y="4437112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Содержательный раздел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395536" y="5445224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Организационный раздел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3275856" y="5445224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Организационный раздел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6228184" y="5445224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Организационный раздел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6984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Система оценки</a:t>
            </a:r>
            <a:endParaRPr lang="ru-RU" sz="28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628800"/>
          <a:ext cx="8496942" cy="3205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32314"/>
                <a:gridCol w="2832314"/>
                <a:gridCol w="283231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НОО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ООО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один из инструментов реализации требований ФГОС НОО к результатам освоения основной образовательной программы и направлена на обеспечение качества образования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just">
                        <a:buFont typeface="Arial" pitchFamily="34" charset="0"/>
                        <a:buNone/>
                      </a:pP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часть системы оценки и управления качеством образования в образовательной организации 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4211960" y="5085184"/>
            <a:ext cx="3024336" cy="151216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572000" y="5229200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ВСОКО ОО</a:t>
            </a:r>
            <a:endParaRPr lang="ru-RU" sz="28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652120" y="5733256"/>
            <a:ext cx="1584176" cy="86409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868144" y="580526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Система оценки</a:t>
            </a:r>
            <a:endParaRPr lang="ru-RU" b="1" dirty="0"/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3419872" y="4725144"/>
            <a:ext cx="792088" cy="144016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6984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Направления и цели оценочной деятельности</a:t>
            </a:r>
            <a:endParaRPr lang="ru-RU" sz="28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23529" y="1397000"/>
          <a:ext cx="8496942" cy="4577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32314"/>
                <a:gridCol w="2832314"/>
                <a:gridCol w="283231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НОО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ООО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0" lang="ru-RU" sz="1800" b="1" kern="120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оценка образовательных достижений обучающихся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 </a:t>
                      </a:r>
                    </a:p>
                    <a:p>
                      <a:pPr algn="l"/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0" lang="ru-RU" sz="1800" b="1" kern="120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оценка результатов деятельности образовательных организаций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</a:p>
                    <a:p>
                      <a:pPr algn="l"/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0" lang="ru-RU" sz="1800" b="1" kern="120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педагогических кадров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just">
                        <a:buFont typeface="Arial" pitchFamily="34" charset="0"/>
                        <a:buChar char="•"/>
                      </a:pPr>
                      <a:r>
                        <a:rPr kumimoji="0" lang="ru-RU" sz="1800" b="1" kern="120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оценка образовательных достижений обучающихся</a:t>
                      </a:r>
                      <a:r>
                        <a:rPr kumimoji="0" lang="ru-RU" sz="1800" kern="120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 различных этапах обучения как основа их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промежуточной и итоговой аттестации, а также основа процедур внутреннего мониторинга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образовательной организации, мониторинговых исследований муниципального регионального и федерального уровней;</a:t>
                      </a:r>
                    </a:p>
                    <a:p>
                      <a:pPr lvl="0" algn="just">
                        <a:buFont typeface="Arial" pitchFamily="34" charset="0"/>
                        <a:buChar char="•"/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just">
                        <a:buFont typeface="Arial" pitchFamily="34" charset="0"/>
                        <a:buChar char="•"/>
                      </a:pPr>
                      <a:r>
                        <a:rPr kumimoji="0" lang="ru-RU" sz="1800" b="1" kern="120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оценка результатов деятельности педагогических кадров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как основа аттестационных процедур;</a:t>
                      </a:r>
                    </a:p>
                    <a:p>
                      <a:pPr lvl="0" algn="just">
                        <a:buFont typeface="Arial" pitchFamily="34" charset="0"/>
                        <a:buChar char="•"/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kumimoji="0" lang="ru-RU" sz="1800" b="1" kern="120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оценка результатов деятельности образовательной организации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как основа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аккредитационных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процедур.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069848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Уровневый  подход</a:t>
            </a:r>
            <a:endParaRPr lang="ru-RU" sz="28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1397000"/>
          <a:ext cx="9144000" cy="5430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/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НОО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ООО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ru-RU" sz="2000" i="0" dirty="0" smtClean="0"/>
                        <a:t>структура планируемых результатов:</a:t>
                      </a:r>
                    </a:p>
                    <a:p>
                      <a:pPr marL="742950" lvl="1" indent="-285750" algn="l"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ru-RU" sz="2000" i="0" dirty="0" smtClean="0"/>
                        <a:t>общецелевой блок</a:t>
                      </a:r>
                    </a:p>
                    <a:p>
                      <a:pPr marL="742950" lvl="1" indent="-285750" algn="l"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ru-RU" sz="2000" i="0" dirty="0" smtClean="0"/>
                        <a:t> «Выпускник научится» </a:t>
                      </a:r>
                    </a:p>
                    <a:p>
                      <a:pPr marL="742950" lvl="1" indent="-285750" algn="l"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ru-RU" sz="2000" i="0" dirty="0" smtClean="0"/>
                        <a:t>«Выпускник получит возможность научиться».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безусловный учебный успех ребенка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решать типовые учебные задачи, целенаправленно отрабатываемые со всеми учащимися в ходе учебного процесса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 typeface="Times New Roman" pitchFamily="16" charset="0"/>
                        <a:buNone/>
                        <a:defRPr/>
                      </a:pPr>
                      <a:r>
                        <a:rPr lang="ru-RU" sz="1800" dirty="0" smtClean="0"/>
                        <a:t>фиксация уровней достижения обучающимися на</a:t>
                      </a:r>
                      <a:r>
                        <a:rPr lang="ru-RU" sz="1800" baseline="0" dirty="0" smtClean="0"/>
                        <a:t> </a:t>
                      </a:r>
                      <a:endParaRPr lang="ru-RU" sz="1800" dirty="0" smtClean="0"/>
                    </a:p>
                    <a:p>
                      <a:pPr marL="285750" indent="-285750" algn="just">
                        <a:buFont typeface="Arial" pitchFamily="34" charset="0"/>
                        <a:buChar char="•"/>
                        <a:defRPr/>
                      </a:pPr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базовом уровне  (достижение требований ФГОС)</a:t>
                      </a:r>
                    </a:p>
                    <a:p>
                      <a:pPr marL="285750" indent="-285750" algn="just">
                        <a:buFont typeface="Arial" pitchFamily="34" charset="0"/>
                        <a:buChar char="•"/>
                        <a:defRPr/>
                      </a:pPr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 уровне выше и ниже базового.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Содержание</a:t>
                      </a:r>
                      <a:r>
                        <a:rPr lang="ru-RU" baseline="0" dirty="0" smtClean="0"/>
                        <a:t> программ: </a:t>
                      </a:r>
                      <a:r>
                        <a:rPr lang="ru-RU" dirty="0" smtClean="0"/>
                        <a:t>Базовый уровень</a:t>
                      </a:r>
                    </a:p>
                    <a:p>
                      <a:r>
                        <a:rPr lang="ru-RU" dirty="0" smtClean="0"/>
                        <a:t>Углубленный  (профильный )уровень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None/>
                        <a:defRPr/>
                      </a:pPr>
                      <a:endParaRPr lang="ru-RU" sz="18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792088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Комплексный подход (НОО, ООО, СОО)</a:t>
            </a:r>
            <a:endParaRPr lang="ru-RU" sz="28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1124744"/>
          <a:ext cx="8964489" cy="5486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88163"/>
                <a:gridCol w="2988163"/>
                <a:gridCol w="298816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Комплекс результатов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комплекс процедур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методы и формы оценки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Личностные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eaLnBrk="1" hangingPunct="1">
                        <a:buFont typeface="Arial" charset="0"/>
                        <a:buNone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Стартовая диагностика</a:t>
                      </a:r>
                    </a:p>
                    <a:p>
                      <a:pPr eaLnBrk="1" hangingPunct="1">
                        <a:buFont typeface="Arial" charset="0"/>
                        <a:buNone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Текущая оценка</a:t>
                      </a:r>
                    </a:p>
                    <a:p>
                      <a:pPr eaLnBrk="1" hangingPunct="1">
                        <a:buFont typeface="Arial" charset="0"/>
                        <a:buNone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Тематическая оценка</a:t>
                      </a:r>
                    </a:p>
                    <a:p>
                      <a:pPr eaLnBrk="1" hangingPunct="1">
                        <a:buFont typeface="Arial" charset="0"/>
                        <a:buNone/>
                      </a:pPr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</a:rPr>
                        <a:t>Портфолио</a:t>
                      </a:r>
                      <a:endParaRPr lang="ru-RU" sz="2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eaLnBrk="1" hangingPunct="1">
                        <a:buFont typeface="Arial" charset="0"/>
                        <a:buNone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Промежуточная аттестация</a:t>
                      </a:r>
                    </a:p>
                    <a:p>
                      <a:pPr eaLnBrk="1" hangingPunct="1">
                        <a:buFont typeface="Arial" charset="0"/>
                        <a:buNone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ВШМ</a:t>
                      </a:r>
                    </a:p>
                    <a:p>
                      <a:pPr eaLnBrk="1" hangingPunct="1">
                        <a:buFont typeface="Arial" charset="0"/>
                        <a:buNone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ГИА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Использование контекстной информации </a:t>
                      </a:r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0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Метапредметные</a:t>
                      </a: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r>
                        <a:rPr kumimoji="0" lang="ru-RU" sz="20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межпредметные</a:t>
                      </a:r>
                      <a:r>
                        <a:rPr kumimoji="0" lang="ru-RU" sz="2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понятия, УУД (коммуникативные, регулятивные, познавательные)</a:t>
                      </a:r>
                      <a:endParaRPr lang="ru-RU" sz="2000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Стандартизированные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устные и письменные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работы, 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проекты, практические работы, самооценка, наблюдение 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Предметные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10-11 класс (базовый уровень и углубленный (профильный ) уровень</a:t>
                      </a:r>
                    </a:p>
                    <a:p>
                      <a:endParaRPr lang="ru-RU" sz="2000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229600" cy="10668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Оценка личностных результатов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4968552"/>
          </a:xfrm>
        </p:spPr>
        <p:txBody>
          <a:bodyPr>
            <a:normAutofit fontScale="92500" lnSpcReduction="20000"/>
          </a:bodyPr>
          <a:lstStyle/>
          <a:p>
            <a:r>
              <a:rPr lang="ru-RU" sz="2600" dirty="0" smtClean="0"/>
              <a:t>обеспечивается в ходе реализации всех компонентов образовательной деятельности, включая внеурочную;</a:t>
            </a:r>
          </a:p>
          <a:p>
            <a:endParaRPr lang="ru-RU" sz="2600" dirty="0" smtClean="0"/>
          </a:p>
          <a:p>
            <a:r>
              <a:rPr lang="ru-RU" sz="2600" dirty="0" smtClean="0"/>
              <a:t>содержание </a:t>
            </a:r>
            <a:r>
              <a:rPr lang="ru-RU" sz="2600" dirty="0" smtClean="0"/>
              <a:t>оценки в соответствии с возрастными особенностями;</a:t>
            </a:r>
          </a:p>
          <a:p>
            <a:endParaRPr lang="ru-RU" sz="2600" dirty="0" smtClean="0"/>
          </a:p>
          <a:p>
            <a:r>
              <a:rPr lang="ru-RU" sz="2600" dirty="0" smtClean="0"/>
              <a:t>не </a:t>
            </a:r>
            <a:r>
              <a:rPr lang="ru-RU" sz="2600" dirty="0" smtClean="0"/>
              <a:t>выносится на итоговую оценку обучающихся;</a:t>
            </a:r>
          </a:p>
          <a:p>
            <a:endParaRPr lang="ru-RU" sz="2600" dirty="0" smtClean="0"/>
          </a:p>
          <a:p>
            <a:r>
              <a:rPr lang="ru-RU" sz="2600" dirty="0" smtClean="0"/>
              <a:t>является </a:t>
            </a:r>
            <a:r>
              <a:rPr lang="ru-RU" sz="2600" dirty="0" smtClean="0"/>
              <a:t>предметом оценки эффективности воспитательно-образовательной деятельности ОО;</a:t>
            </a:r>
          </a:p>
          <a:p>
            <a:endParaRPr lang="ru-RU" sz="2600" dirty="0" smtClean="0"/>
          </a:p>
          <a:p>
            <a:r>
              <a:rPr lang="ru-RU" sz="2600" dirty="0" smtClean="0"/>
              <a:t>на </a:t>
            </a:r>
            <a:r>
              <a:rPr lang="ru-RU" sz="2600" dirty="0" smtClean="0"/>
              <a:t>уровне ООО представляются в виде характеристики по форме, устанавливаемой ОО.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608</TotalTime>
  <Words>1510</Words>
  <Application>Microsoft Office PowerPoint</Application>
  <PresentationFormat>Экран (4:3)</PresentationFormat>
  <Paragraphs>261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Городская</vt:lpstr>
      <vt:lpstr>Система оценки планируемых результатов в условиях преемственности начального, основного и среднего общего образования</vt:lpstr>
      <vt:lpstr>Развитие ОО как количественный прирост значимых параметров</vt:lpstr>
      <vt:lpstr>Законодательные нормы</vt:lpstr>
      <vt:lpstr>Деятельность ОО по реализации ФГОС </vt:lpstr>
      <vt:lpstr>Система оценки</vt:lpstr>
      <vt:lpstr>Направления и цели оценочной деятельности</vt:lpstr>
      <vt:lpstr>Уровневый  подход</vt:lpstr>
      <vt:lpstr>Комплексный подход (НОО, ООО, СОО)</vt:lpstr>
      <vt:lpstr>Оценка личностных результатов</vt:lpstr>
      <vt:lpstr>Оценка метапредметных результатов </vt:lpstr>
      <vt:lpstr>Оценка предметных результатов</vt:lpstr>
      <vt:lpstr>Слайд 12</vt:lpstr>
      <vt:lpstr>Слайд 13</vt:lpstr>
      <vt:lpstr>Слайд 14</vt:lpstr>
      <vt:lpstr>Слайд 15</vt:lpstr>
      <vt:lpstr>Слайд 16</vt:lpstr>
      <vt:lpstr>Слайд 17</vt:lpstr>
      <vt:lpstr>Дефициты и риски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оценки планируемых результатов в условиях преемственности начального, основного и среднего общего образования</dc:title>
  <dc:creator>Елена_Александровна</dc:creator>
  <cp:lastModifiedBy>Елена_Александровна</cp:lastModifiedBy>
  <cp:revision>66</cp:revision>
  <dcterms:created xsi:type="dcterms:W3CDTF">2016-04-22T17:45:16Z</dcterms:created>
  <dcterms:modified xsi:type="dcterms:W3CDTF">2016-04-26T06:11:29Z</dcterms:modified>
</cp:coreProperties>
</file>