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372" r:id="rId2"/>
    <p:sldId id="373" r:id="rId3"/>
    <p:sldId id="370" r:id="rId4"/>
    <p:sldId id="371" r:id="rId5"/>
    <p:sldId id="357" r:id="rId6"/>
    <p:sldId id="374" r:id="rId7"/>
    <p:sldId id="376" r:id="rId8"/>
    <p:sldId id="375" r:id="rId9"/>
    <p:sldId id="366" r:id="rId10"/>
    <p:sldId id="364" r:id="rId11"/>
    <p:sldId id="349" r:id="rId12"/>
    <p:sldId id="378" r:id="rId13"/>
    <p:sldId id="377" r:id="rId14"/>
    <p:sldId id="35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C6794"/>
    <a:srgbClr val="2C6A9E"/>
    <a:srgbClr val="FF0000"/>
    <a:srgbClr val="FFFF66"/>
    <a:srgbClr val="339933"/>
    <a:srgbClr val="FF6600"/>
    <a:srgbClr val="FF9900"/>
    <a:srgbClr val="FFFF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9" autoAdjust="0"/>
    <p:restoredTop sz="94484" autoAdjust="0"/>
  </p:normalViewPr>
  <p:slideViewPr>
    <p:cSldViewPr>
      <p:cViewPr>
        <p:scale>
          <a:sx n="90" d="100"/>
          <a:sy n="9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10C07E-B641-4BB8-AF38-96A7804AF0C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BBF4FC9-595D-4238-9688-DC1E6041F050}">
      <dgm:prSet phldrT="[Текст]"/>
      <dgm:spPr/>
      <dgm:t>
        <a:bodyPr/>
        <a:lstStyle/>
        <a:p>
          <a:pPr algn="ctr"/>
          <a:r>
            <a:rPr lang="ru-RU" dirty="0" smtClean="0">
              <a:latin typeface="Cambria" panose="02040503050406030204" pitchFamily="18" charset="0"/>
            </a:rPr>
            <a:t>ГИА-11 (ЕГЭ, ГВЭ)</a:t>
          </a:r>
          <a:endParaRPr lang="ru-RU" dirty="0">
            <a:latin typeface="Cambria" panose="02040503050406030204" pitchFamily="18" charset="0"/>
          </a:endParaRPr>
        </a:p>
      </dgm:t>
    </dgm:pt>
    <dgm:pt modelId="{9DF0F391-65B2-4445-BF32-D4F55AB2B2DC}" type="parTrans" cxnId="{2A2196CB-41F6-4603-94BE-DC0F25F2ADF9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15446A4E-9792-4AC6-9CE2-5D3BE6FA724B}" type="sibTrans" cxnId="{2A2196CB-41F6-4603-94BE-DC0F25F2ADF9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BAC2767D-8EA5-49A0-8C73-43927557D61B}">
      <dgm:prSet phldrT="[Текст]"/>
      <dgm:spPr/>
      <dgm:t>
        <a:bodyPr/>
        <a:lstStyle/>
        <a:p>
          <a:pPr algn="ctr"/>
          <a:r>
            <a:rPr lang="ru-RU" dirty="0" smtClean="0">
              <a:latin typeface="Cambria" panose="02040503050406030204" pitchFamily="18" charset="0"/>
            </a:rPr>
            <a:t>ГИА-9 (ОГЭ, ГВЭ)</a:t>
          </a:r>
          <a:endParaRPr lang="ru-RU" dirty="0">
            <a:latin typeface="Cambria" panose="02040503050406030204" pitchFamily="18" charset="0"/>
          </a:endParaRPr>
        </a:p>
      </dgm:t>
    </dgm:pt>
    <dgm:pt modelId="{3F269E84-1B70-4850-B571-C87C2E732B5A}" type="parTrans" cxnId="{30A0156B-0018-40C1-A053-757405B8B109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B0FE30AC-5884-4308-90D4-78A66D3C2785}" type="sibTrans" cxnId="{30A0156B-0018-40C1-A053-757405B8B109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D02F5FEA-48B4-4A11-ADDE-74BA94B37C3F}">
      <dgm:prSet phldrT="[Текст]"/>
      <dgm:spPr/>
      <dgm:t>
        <a:bodyPr/>
        <a:lstStyle/>
        <a:p>
          <a:pPr algn="ctr"/>
          <a:r>
            <a:rPr lang="ru-RU" dirty="0" smtClean="0">
              <a:latin typeface="Cambria" panose="02040503050406030204" pitchFamily="18" charset="0"/>
            </a:rPr>
            <a:t>НИКО</a:t>
          </a:r>
          <a:endParaRPr lang="ru-RU" dirty="0">
            <a:latin typeface="Cambria" panose="02040503050406030204" pitchFamily="18" charset="0"/>
          </a:endParaRPr>
        </a:p>
      </dgm:t>
    </dgm:pt>
    <dgm:pt modelId="{19DEB1BE-BE23-45E8-91B3-425C9FCE8169}" type="parTrans" cxnId="{840B0214-4825-4B8A-B88D-DA4888AF6AC4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774F3866-D99F-4372-8055-F8AF2FA87AA8}" type="sibTrans" cxnId="{840B0214-4825-4B8A-B88D-DA4888AF6AC4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EE0B3E4F-AA4B-4095-B3DB-578A1E4A29E7}">
      <dgm:prSet phldrT="[Текст]"/>
      <dgm:spPr/>
      <dgm:t>
        <a:bodyPr/>
        <a:lstStyle/>
        <a:p>
          <a:pPr algn="ctr"/>
          <a:r>
            <a:rPr lang="ru-RU" dirty="0" smtClean="0">
              <a:latin typeface="Cambria" panose="02040503050406030204" pitchFamily="18" charset="0"/>
            </a:rPr>
            <a:t>Всероссийские проверочные работы</a:t>
          </a:r>
          <a:endParaRPr lang="ru-RU" dirty="0">
            <a:latin typeface="Cambria" panose="02040503050406030204" pitchFamily="18" charset="0"/>
          </a:endParaRPr>
        </a:p>
      </dgm:t>
    </dgm:pt>
    <dgm:pt modelId="{82241C75-5D74-42CE-8E70-4ADD115D0C57}" type="parTrans" cxnId="{405FFC71-B0E6-4719-8DB6-671B1E795A6E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7EDF8FF9-465E-4AD5-86CB-F7C0CE0394FE}" type="sibTrans" cxnId="{405FFC71-B0E6-4719-8DB6-671B1E795A6E}">
      <dgm:prSet/>
      <dgm:spPr/>
      <dgm:t>
        <a:bodyPr/>
        <a:lstStyle/>
        <a:p>
          <a:pPr algn="ctr"/>
          <a:endParaRPr lang="ru-RU">
            <a:latin typeface="Cambria" panose="02040503050406030204" pitchFamily="18" charset="0"/>
          </a:endParaRPr>
        </a:p>
      </dgm:t>
    </dgm:pt>
    <dgm:pt modelId="{B94BA8BC-214B-40D9-B4CA-F4A738A158FB}" type="pres">
      <dgm:prSet presAssocID="{6D10C07E-B641-4BB8-AF38-96A7804AF0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8AF23C-860E-42AE-87A2-D6BC15377FA4}" type="pres">
      <dgm:prSet presAssocID="{8BBF4FC9-595D-4238-9688-DC1E6041F05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4D3A9-5AAA-4127-B12A-924D76F32805}" type="pres">
      <dgm:prSet presAssocID="{15446A4E-9792-4AC6-9CE2-5D3BE6FA724B}" presName="spacer" presStyleCnt="0"/>
      <dgm:spPr/>
    </dgm:pt>
    <dgm:pt modelId="{CF99A8EA-39A6-4D66-9808-09DDE118E282}" type="pres">
      <dgm:prSet presAssocID="{BAC2767D-8EA5-49A0-8C73-43927557D61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920FE-05B4-49A8-8A82-282ED5B72C6B}" type="pres">
      <dgm:prSet presAssocID="{B0FE30AC-5884-4308-90D4-78A66D3C2785}" presName="spacer" presStyleCnt="0"/>
      <dgm:spPr/>
    </dgm:pt>
    <dgm:pt modelId="{71298190-EE84-4290-9595-9B605AA3913E}" type="pres">
      <dgm:prSet presAssocID="{D02F5FEA-48B4-4A11-ADDE-74BA94B37C3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340F9-ABC0-4D41-A08C-5556F8962DD6}" type="pres">
      <dgm:prSet presAssocID="{774F3866-D99F-4372-8055-F8AF2FA87AA8}" presName="spacer" presStyleCnt="0"/>
      <dgm:spPr/>
    </dgm:pt>
    <dgm:pt modelId="{A292FD56-9EB5-48D2-B586-A9CEE0230FF6}" type="pres">
      <dgm:prSet presAssocID="{EE0B3E4F-AA4B-4095-B3DB-578A1E4A29E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622509-C5B4-46CC-ACBA-C296AB33B24A}" type="presOf" srcId="{EE0B3E4F-AA4B-4095-B3DB-578A1E4A29E7}" destId="{A292FD56-9EB5-48D2-B586-A9CEE0230FF6}" srcOrd="0" destOrd="0" presId="urn:microsoft.com/office/officeart/2005/8/layout/vList2"/>
    <dgm:cxn modelId="{30A0156B-0018-40C1-A053-757405B8B109}" srcId="{6D10C07E-B641-4BB8-AF38-96A7804AF0CE}" destId="{BAC2767D-8EA5-49A0-8C73-43927557D61B}" srcOrd="1" destOrd="0" parTransId="{3F269E84-1B70-4850-B571-C87C2E732B5A}" sibTransId="{B0FE30AC-5884-4308-90D4-78A66D3C2785}"/>
    <dgm:cxn modelId="{405FFC71-B0E6-4719-8DB6-671B1E795A6E}" srcId="{6D10C07E-B641-4BB8-AF38-96A7804AF0CE}" destId="{EE0B3E4F-AA4B-4095-B3DB-578A1E4A29E7}" srcOrd="3" destOrd="0" parTransId="{82241C75-5D74-42CE-8E70-4ADD115D0C57}" sibTransId="{7EDF8FF9-465E-4AD5-86CB-F7C0CE0394FE}"/>
    <dgm:cxn modelId="{2A2196CB-41F6-4603-94BE-DC0F25F2ADF9}" srcId="{6D10C07E-B641-4BB8-AF38-96A7804AF0CE}" destId="{8BBF4FC9-595D-4238-9688-DC1E6041F050}" srcOrd="0" destOrd="0" parTransId="{9DF0F391-65B2-4445-BF32-D4F55AB2B2DC}" sibTransId="{15446A4E-9792-4AC6-9CE2-5D3BE6FA724B}"/>
    <dgm:cxn modelId="{E4AC743D-E525-4566-B9B2-CDFBD50D3B83}" type="presOf" srcId="{BAC2767D-8EA5-49A0-8C73-43927557D61B}" destId="{CF99A8EA-39A6-4D66-9808-09DDE118E282}" srcOrd="0" destOrd="0" presId="urn:microsoft.com/office/officeart/2005/8/layout/vList2"/>
    <dgm:cxn modelId="{BC34DCEB-B0FD-475C-95AB-F7A715E04901}" type="presOf" srcId="{D02F5FEA-48B4-4A11-ADDE-74BA94B37C3F}" destId="{71298190-EE84-4290-9595-9B605AA3913E}" srcOrd="0" destOrd="0" presId="urn:microsoft.com/office/officeart/2005/8/layout/vList2"/>
    <dgm:cxn modelId="{03211075-CBC4-4863-BD7B-060B036646E7}" type="presOf" srcId="{8BBF4FC9-595D-4238-9688-DC1E6041F050}" destId="{8F8AF23C-860E-42AE-87A2-D6BC15377FA4}" srcOrd="0" destOrd="0" presId="urn:microsoft.com/office/officeart/2005/8/layout/vList2"/>
    <dgm:cxn modelId="{840B0214-4825-4B8A-B88D-DA4888AF6AC4}" srcId="{6D10C07E-B641-4BB8-AF38-96A7804AF0CE}" destId="{D02F5FEA-48B4-4A11-ADDE-74BA94B37C3F}" srcOrd="2" destOrd="0" parTransId="{19DEB1BE-BE23-45E8-91B3-425C9FCE8169}" sibTransId="{774F3866-D99F-4372-8055-F8AF2FA87AA8}"/>
    <dgm:cxn modelId="{E808B55C-4773-4E1F-9F2F-AC8A14CFC3CD}" type="presOf" srcId="{6D10C07E-B641-4BB8-AF38-96A7804AF0CE}" destId="{B94BA8BC-214B-40D9-B4CA-F4A738A158FB}" srcOrd="0" destOrd="0" presId="urn:microsoft.com/office/officeart/2005/8/layout/vList2"/>
    <dgm:cxn modelId="{A78CC357-E9A0-43C0-A032-E699AA50B439}" type="presParOf" srcId="{B94BA8BC-214B-40D9-B4CA-F4A738A158FB}" destId="{8F8AF23C-860E-42AE-87A2-D6BC15377FA4}" srcOrd="0" destOrd="0" presId="urn:microsoft.com/office/officeart/2005/8/layout/vList2"/>
    <dgm:cxn modelId="{7D3B3F1D-796C-4A66-AC68-E8A1FB897B68}" type="presParOf" srcId="{B94BA8BC-214B-40D9-B4CA-F4A738A158FB}" destId="{6CF4D3A9-5AAA-4127-B12A-924D76F32805}" srcOrd="1" destOrd="0" presId="urn:microsoft.com/office/officeart/2005/8/layout/vList2"/>
    <dgm:cxn modelId="{A4CC3703-3EFB-48C2-98B2-945C7637C2AC}" type="presParOf" srcId="{B94BA8BC-214B-40D9-B4CA-F4A738A158FB}" destId="{CF99A8EA-39A6-4D66-9808-09DDE118E282}" srcOrd="2" destOrd="0" presId="urn:microsoft.com/office/officeart/2005/8/layout/vList2"/>
    <dgm:cxn modelId="{65F44438-B9F0-4F53-9874-7B0BC268F38C}" type="presParOf" srcId="{B94BA8BC-214B-40D9-B4CA-F4A738A158FB}" destId="{ADF920FE-05B4-49A8-8A82-282ED5B72C6B}" srcOrd="3" destOrd="0" presId="urn:microsoft.com/office/officeart/2005/8/layout/vList2"/>
    <dgm:cxn modelId="{22F3B0CA-A880-4599-AEE8-0783E1944737}" type="presParOf" srcId="{B94BA8BC-214B-40D9-B4CA-F4A738A158FB}" destId="{71298190-EE84-4290-9595-9B605AA3913E}" srcOrd="4" destOrd="0" presId="urn:microsoft.com/office/officeart/2005/8/layout/vList2"/>
    <dgm:cxn modelId="{8253EF0A-DF42-43F8-BAE4-1C57D6D809E5}" type="presParOf" srcId="{B94BA8BC-214B-40D9-B4CA-F4A738A158FB}" destId="{2BF340F9-ABC0-4D41-A08C-5556F8962DD6}" srcOrd="5" destOrd="0" presId="urn:microsoft.com/office/officeart/2005/8/layout/vList2"/>
    <dgm:cxn modelId="{D8660678-107C-49E5-A37B-FE60BBED7BC7}" type="presParOf" srcId="{B94BA8BC-214B-40D9-B4CA-F4A738A158FB}" destId="{A292FD56-9EB5-48D2-B586-A9CEE0230FF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AF23C-860E-42AE-87A2-D6BC15377FA4}">
      <dsp:nvSpPr>
        <dsp:cNvPr id="0" name=""/>
        <dsp:cNvSpPr/>
      </dsp:nvSpPr>
      <dsp:spPr>
        <a:xfrm>
          <a:off x="0" y="359496"/>
          <a:ext cx="6977920" cy="7253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Cambria" panose="02040503050406030204" pitchFamily="18" charset="0"/>
            </a:rPr>
            <a:t>ГИА-11 (ЕГЭ, ГВЭ)</a:t>
          </a:r>
          <a:endParaRPr lang="ru-RU" sz="3100" kern="1200" dirty="0">
            <a:latin typeface="Cambria" panose="02040503050406030204" pitchFamily="18" charset="0"/>
          </a:endParaRPr>
        </a:p>
      </dsp:txBody>
      <dsp:txXfrm>
        <a:off x="35411" y="394907"/>
        <a:ext cx="6907098" cy="654577"/>
      </dsp:txXfrm>
    </dsp:sp>
    <dsp:sp modelId="{CF99A8EA-39A6-4D66-9808-09DDE118E282}">
      <dsp:nvSpPr>
        <dsp:cNvPr id="0" name=""/>
        <dsp:cNvSpPr/>
      </dsp:nvSpPr>
      <dsp:spPr>
        <a:xfrm>
          <a:off x="0" y="1174176"/>
          <a:ext cx="6977920" cy="725399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Cambria" panose="02040503050406030204" pitchFamily="18" charset="0"/>
            </a:rPr>
            <a:t>ГИА-9 (ОГЭ, ГВЭ)</a:t>
          </a:r>
          <a:endParaRPr lang="ru-RU" sz="3100" kern="1200" dirty="0">
            <a:latin typeface="Cambria" panose="02040503050406030204" pitchFamily="18" charset="0"/>
          </a:endParaRPr>
        </a:p>
      </dsp:txBody>
      <dsp:txXfrm>
        <a:off x="35411" y="1209587"/>
        <a:ext cx="6907098" cy="654577"/>
      </dsp:txXfrm>
    </dsp:sp>
    <dsp:sp modelId="{71298190-EE84-4290-9595-9B605AA3913E}">
      <dsp:nvSpPr>
        <dsp:cNvPr id="0" name=""/>
        <dsp:cNvSpPr/>
      </dsp:nvSpPr>
      <dsp:spPr>
        <a:xfrm>
          <a:off x="0" y="1988856"/>
          <a:ext cx="6977920" cy="725399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Cambria" panose="02040503050406030204" pitchFamily="18" charset="0"/>
            </a:rPr>
            <a:t>НИКО</a:t>
          </a:r>
          <a:endParaRPr lang="ru-RU" sz="3100" kern="1200" dirty="0">
            <a:latin typeface="Cambria" panose="02040503050406030204" pitchFamily="18" charset="0"/>
          </a:endParaRPr>
        </a:p>
      </dsp:txBody>
      <dsp:txXfrm>
        <a:off x="35411" y="2024267"/>
        <a:ext cx="6907098" cy="654577"/>
      </dsp:txXfrm>
    </dsp:sp>
    <dsp:sp modelId="{A292FD56-9EB5-48D2-B586-A9CEE0230FF6}">
      <dsp:nvSpPr>
        <dsp:cNvPr id="0" name=""/>
        <dsp:cNvSpPr/>
      </dsp:nvSpPr>
      <dsp:spPr>
        <a:xfrm>
          <a:off x="0" y="2803536"/>
          <a:ext cx="6977920" cy="72539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Cambria" panose="02040503050406030204" pitchFamily="18" charset="0"/>
            </a:rPr>
            <a:t>Всероссийские проверочные работы</a:t>
          </a:r>
          <a:endParaRPr lang="ru-RU" sz="3100" kern="1200" dirty="0">
            <a:latin typeface="Cambria" panose="02040503050406030204" pitchFamily="18" charset="0"/>
          </a:endParaRPr>
        </a:p>
      </dsp:txBody>
      <dsp:txXfrm>
        <a:off x="35411" y="2838947"/>
        <a:ext cx="6907098" cy="654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8DFA88-9219-4289-9BB2-0527C2A99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059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10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5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6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8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9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12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9FBE0-B4D4-4701-A6FF-784C55C7A3CD}" type="slidenum">
              <a:rPr lang="en-US" sz="1200">
                <a:solidFill>
                  <a:schemeClr val="tx2"/>
                </a:solidFill>
                <a:latin typeface="Calibri" pitchFamily="34" charset="0"/>
              </a:rPr>
              <a:pPr algn="r"/>
              <a:t>13</a:t>
            </a:fld>
            <a:endParaRPr lang="en-US" sz="12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42AAD-10F5-434C-8C28-A69E4FC73F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ED005-53B9-4E71-B4C2-C58E8FF9E5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3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5521F-75BF-4F13-8552-5188F80F9F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F9BD3-FB4F-4ED5-888B-1C456E3B4C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64D04-2071-42CD-BEC1-1B74A51D67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3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2924D-964F-4316-A673-E587B1C1C9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0" indent="0">
              <a:buNone/>
              <a:defRPr sz="2000" b="1"/>
            </a:lvl2pPr>
            <a:lvl3pPr marL="914119" indent="0">
              <a:buNone/>
              <a:defRPr sz="1800" b="1"/>
            </a:lvl3pPr>
            <a:lvl4pPr marL="1371180" indent="0">
              <a:buNone/>
              <a:defRPr sz="1600" b="1"/>
            </a:lvl4pPr>
            <a:lvl5pPr marL="1828240" indent="0">
              <a:buNone/>
              <a:defRPr sz="1600" b="1"/>
            </a:lvl5pPr>
            <a:lvl6pPr marL="2285300" indent="0">
              <a:buNone/>
              <a:defRPr sz="1600" b="1"/>
            </a:lvl6pPr>
            <a:lvl7pPr marL="2742361" indent="0">
              <a:buNone/>
              <a:defRPr sz="1600" b="1"/>
            </a:lvl7pPr>
            <a:lvl8pPr marL="3199421" indent="0">
              <a:buNone/>
              <a:defRPr sz="1600" b="1"/>
            </a:lvl8pPr>
            <a:lvl9pPr marL="365648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0" indent="0">
              <a:buNone/>
              <a:defRPr sz="2000" b="1"/>
            </a:lvl2pPr>
            <a:lvl3pPr marL="914119" indent="0">
              <a:buNone/>
              <a:defRPr sz="1800" b="1"/>
            </a:lvl3pPr>
            <a:lvl4pPr marL="1371180" indent="0">
              <a:buNone/>
              <a:defRPr sz="1600" b="1"/>
            </a:lvl4pPr>
            <a:lvl5pPr marL="1828240" indent="0">
              <a:buNone/>
              <a:defRPr sz="1600" b="1"/>
            </a:lvl5pPr>
            <a:lvl6pPr marL="2285300" indent="0">
              <a:buNone/>
              <a:defRPr sz="1600" b="1"/>
            </a:lvl6pPr>
            <a:lvl7pPr marL="2742361" indent="0">
              <a:buNone/>
              <a:defRPr sz="1600" b="1"/>
            </a:lvl7pPr>
            <a:lvl8pPr marL="3199421" indent="0">
              <a:buNone/>
              <a:defRPr sz="1600" b="1"/>
            </a:lvl8pPr>
            <a:lvl9pPr marL="365648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B31C3-CACD-4421-BB4B-30EF61DC8C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BC8DC-EDE2-45B0-843C-C89C2D9F6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283E3-9CD8-43A0-9D88-010319F746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1200"/>
            </a:lvl2pPr>
            <a:lvl3pPr marL="914119" indent="0">
              <a:buNone/>
              <a:defRPr sz="1000"/>
            </a:lvl3pPr>
            <a:lvl4pPr marL="1371180" indent="0">
              <a:buNone/>
              <a:defRPr sz="900"/>
            </a:lvl4pPr>
            <a:lvl5pPr marL="1828240" indent="0">
              <a:buNone/>
              <a:defRPr sz="900"/>
            </a:lvl5pPr>
            <a:lvl6pPr marL="2285300" indent="0">
              <a:buNone/>
              <a:defRPr sz="900"/>
            </a:lvl6pPr>
            <a:lvl7pPr marL="2742361" indent="0">
              <a:buNone/>
              <a:defRPr sz="900"/>
            </a:lvl7pPr>
            <a:lvl8pPr marL="3199421" indent="0">
              <a:buNone/>
              <a:defRPr sz="900"/>
            </a:lvl8pPr>
            <a:lvl9pPr marL="365648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20231-ECBE-4EAB-922C-39CEBC978C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9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9" y="61277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60" indent="0">
              <a:buNone/>
              <a:defRPr sz="2800"/>
            </a:lvl2pPr>
            <a:lvl3pPr marL="914119" indent="0">
              <a:buNone/>
              <a:defRPr sz="2400"/>
            </a:lvl3pPr>
            <a:lvl4pPr marL="1371180" indent="0">
              <a:buNone/>
              <a:defRPr sz="2000"/>
            </a:lvl4pPr>
            <a:lvl5pPr marL="1828240" indent="0">
              <a:buNone/>
              <a:defRPr sz="2000"/>
            </a:lvl5pPr>
            <a:lvl6pPr marL="2285300" indent="0">
              <a:buNone/>
              <a:defRPr sz="2000"/>
            </a:lvl6pPr>
            <a:lvl7pPr marL="2742361" indent="0">
              <a:buNone/>
              <a:defRPr sz="2000"/>
            </a:lvl7pPr>
            <a:lvl8pPr marL="3199421" indent="0">
              <a:buNone/>
              <a:defRPr sz="2000"/>
            </a:lvl8pPr>
            <a:lvl9pPr marL="365648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9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1200"/>
            </a:lvl2pPr>
            <a:lvl3pPr marL="914119" indent="0">
              <a:buNone/>
              <a:defRPr sz="1000"/>
            </a:lvl3pPr>
            <a:lvl4pPr marL="1371180" indent="0">
              <a:buNone/>
              <a:defRPr sz="900"/>
            </a:lvl4pPr>
            <a:lvl5pPr marL="1828240" indent="0">
              <a:buNone/>
              <a:defRPr sz="900"/>
            </a:lvl5pPr>
            <a:lvl6pPr marL="2285300" indent="0">
              <a:buNone/>
              <a:defRPr sz="900"/>
            </a:lvl6pPr>
            <a:lvl7pPr marL="2742361" indent="0">
              <a:buNone/>
              <a:defRPr sz="900"/>
            </a:lvl7pPr>
            <a:lvl8pPr marL="3199421" indent="0">
              <a:buNone/>
              <a:defRPr sz="900"/>
            </a:lvl8pPr>
            <a:lvl9pPr marL="365648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6B7D2-1AEA-4ACE-8DA8-354928A377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4638"/>
            <a:ext cx="8229601" cy="1143000"/>
          </a:xfrm>
          <a:prstGeom prst="rect">
            <a:avLst/>
          </a:prstGeom>
        </p:spPr>
        <p:txBody>
          <a:bodyPr vert="horz" lIns="91412" tIns="45705" rIns="91412" bIns="4570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600204"/>
            <a:ext cx="8229601" cy="4525963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4" y="6356354"/>
            <a:ext cx="2133601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4"/>
            <a:ext cx="28956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4" y="6356354"/>
            <a:ext cx="2133601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9D8D2E-B6CE-49AB-96CB-290757141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11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5" indent="-342795" algn="l" defTabSz="9141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2" indent="-285663" algn="l" defTabSz="91411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1" indent="-228530" algn="l" defTabSz="9141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11" indent="-228530" algn="l" defTabSz="91411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71" indent="-228530" algn="l" defTabSz="91411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31" indent="-228530" algn="l" defTabSz="9141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91" indent="-228530" algn="l" defTabSz="9141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51" indent="-228530" algn="l" defTabSz="9141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09" indent="-228530" algn="l" defTabSz="9141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0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9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0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40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00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61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21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81" algn="l" defTabSz="9141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rr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rr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ro.ru/" TargetMode="External"/><Relationship Id="rId7" Type="http://schemas.openxmlformats.org/officeDocument/2006/relationships/hyperlink" Target="http://irro.ru/" TargetMode="External"/><Relationship Id="rId2" Type="http://schemas.openxmlformats.org/officeDocument/2006/relationships/hyperlink" Target="http://minobraz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gou.irro.ru/" TargetMode="External"/><Relationship Id="rId4" Type="http://schemas.openxmlformats.org/officeDocument/2006/relationships/hyperlink" Target="http://ege.midural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rr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rr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rr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rr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412776"/>
            <a:ext cx="8640960" cy="4392488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качества образования</a:t>
            </a:r>
            <a:b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условиях сельской школы:</a:t>
            </a:r>
            <a:b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обеспечение равного доступа для всех детей 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2400" dirty="0" err="1" smtClean="0"/>
              <a:t>Занин</a:t>
            </a:r>
            <a:r>
              <a:rPr lang="ru-RU" sz="2400" dirty="0" smtClean="0"/>
              <a:t> </a:t>
            </a:r>
            <a:r>
              <a:rPr lang="ru-RU" sz="2400" dirty="0" err="1" smtClean="0"/>
              <a:t>Михиал</a:t>
            </a:r>
            <a:r>
              <a:rPr lang="ru-RU" sz="2400" dirty="0" smtClean="0"/>
              <a:t> Витальевич, </a:t>
            </a:r>
            <a:br>
              <a:rPr lang="ru-RU" sz="2400" dirty="0" smtClean="0"/>
            </a:br>
            <a:r>
              <a:rPr lang="ru-RU" sz="2000" dirty="0" smtClean="0"/>
              <a:t>кандидат педагогических наук</a:t>
            </a:r>
            <a:br>
              <a:rPr lang="ru-RU" sz="2000" dirty="0" smtClean="0"/>
            </a:br>
            <a:r>
              <a:rPr lang="ru-RU" sz="2000" dirty="0" smtClean="0"/>
              <a:t>начальник Управления оценки качества образования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32657"/>
            <a:ext cx="6552728" cy="122413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Государственное автономное образовательное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dirty="0" smtClean="0">
                <a:solidFill>
                  <a:schemeClr val="tx1"/>
                </a:solidFill>
              </a:rPr>
              <a:t>учреждение дополнительного  профессионального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образования Свердловской области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chemeClr val="tx1"/>
                </a:solidFill>
              </a:rPr>
              <a:t>«Институт развития образования»</a:t>
            </a:r>
            <a:endParaRPr lang="ru-RU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 </a:t>
            </a: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3563939" y="5229225"/>
            <a:ext cx="5400675" cy="64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2800" b="1"/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4000" b="1">
              <a:solidFill>
                <a:srgbClr val="0C167A"/>
              </a:solidFill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835696" y="6156012"/>
            <a:ext cx="5904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26 апреля 2016 года</a:t>
            </a:r>
            <a:endParaRPr lang="ru-RU" b="1" i="1" dirty="0"/>
          </a:p>
        </p:txBody>
      </p:sp>
      <p:pic>
        <p:nvPicPr>
          <p:cNvPr id="5128" name="Picture 10"/>
          <p:cNvPicPr>
            <a:picLocks noChangeAspect="1" noChangeArrowheads="1"/>
          </p:cNvPicPr>
          <p:nvPr/>
        </p:nvPicPr>
        <p:blipFill>
          <a:blip r:embed="rId2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369720" y="3326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75656" y="260648"/>
            <a:ext cx="741610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Рекомендации по работе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с «верхней» частью рейтинга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3762326"/>
            <a:ext cx="8496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772816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 Поощрение общеобразовательных организаций</a:t>
            </a:r>
          </a:p>
          <a:p>
            <a:pPr lvl="0" algn="just">
              <a:buFont typeface="Arial" pitchFamily="34" charset="0"/>
              <a:buChar char="•"/>
            </a:pPr>
            <a:endParaRPr lang="ru-RU" sz="800" dirty="0" smtClean="0"/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 Распространение успешного опыта работы общеобразовательных организаций</a:t>
            </a:r>
          </a:p>
          <a:p>
            <a:pPr lvl="0" algn="just">
              <a:buFont typeface="Arial" pitchFamily="34" charset="0"/>
              <a:buChar char="•"/>
            </a:pPr>
            <a:endParaRPr lang="ru-RU" sz="800" dirty="0" smtClean="0"/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 Информирование родителей обучающихся общеобразовательных организаций </a:t>
            </a:r>
          </a:p>
          <a:p>
            <a:pPr lvl="0" algn="just">
              <a:buFont typeface="Arial" pitchFamily="34" charset="0"/>
              <a:buChar char="•"/>
            </a:pPr>
            <a:endParaRPr lang="ru-RU" sz="800" dirty="0" smtClean="0"/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 Информирование родителей выпускников дошкольных образовательных организаций, планирующих выбор общеобразовательной организации для дальнейшего обучения ребенка</a:t>
            </a:r>
          </a:p>
          <a:p>
            <a:pPr lvl="0" algn="just">
              <a:buFont typeface="Arial" pitchFamily="34" charset="0"/>
              <a:buChar char="•"/>
            </a:pPr>
            <a:endParaRPr lang="ru-RU" sz="800" dirty="0" smtClean="0"/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 Создание позитивного имиджа общеобразовательных организаций, помощь потребителям образовательных услуг в выборе общеобразовательной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75657" y="260648"/>
            <a:ext cx="66247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Рекомендации по работе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с «нижней» частью рейтинга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3762326"/>
            <a:ext cx="8496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132856"/>
            <a:ext cx="84249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>
              <a:buChar char="•"/>
            </a:pPr>
            <a:r>
              <a:rPr lang="ru-RU" sz="2000" dirty="0" smtClean="0"/>
              <a:t> Оказание целевой помощи общеобразовательным организациям</a:t>
            </a:r>
          </a:p>
          <a:p>
            <a:pPr lvl="0" algn="just" eaLnBrk="0" hangingPunct="0">
              <a:buChar char="•"/>
            </a:pPr>
            <a:endParaRPr lang="ru-RU" sz="800" dirty="0" smtClean="0"/>
          </a:p>
          <a:p>
            <a:pPr lvl="0" algn="just" eaLnBrk="0" hangingPunct="0">
              <a:buChar char="•"/>
            </a:pPr>
            <a:r>
              <a:rPr lang="ru-RU" sz="2000" dirty="0" smtClean="0"/>
              <a:t> Определение направлений совершенствования работы общеобразовательных организаций</a:t>
            </a:r>
          </a:p>
          <a:p>
            <a:pPr lvl="0" algn="just" eaLnBrk="0" hangingPunct="0">
              <a:buChar char="•"/>
            </a:pPr>
            <a:endParaRPr lang="ru-RU" sz="800" dirty="0" smtClean="0"/>
          </a:p>
          <a:p>
            <a:pPr lvl="0" algn="just" eaLnBrk="0" hangingPunct="0">
              <a:buChar char="•"/>
            </a:pPr>
            <a:r>
              <a:rPr lang="ru-RU" sz="2000" dirty="0" smtClean="0"/>
              <a:t> Стимулирование улучшения работы общеобразовательных организаций</a:t>
            </a:r>
          </a:p>
          <a:p>
            <a:pPr lvl="0" algn="just" eaLnBrk="0" hangingPunct="0">
              <a:buChar char="•"/>
            </a:pPr>
            <a:endParaRPr lang="ru-RU" sz="800" dirty="0" smtClean="0"/>
          </a:p>
          <a:p>
            <a:pPr lvl="0" algn="just" eaLnBrk="0" hangingPunct="0">
              <a:buChar char="•"/>
            </a:pPr>
            <a:r>
              <a:rPr lang="ru-RU" sz="2000" dirty="0" smtClean="0"/>
              <a:t> Переподготовка и повышение квалификации кадров общеобразовательных организаций с учетом выявленных проблем</a:t>
            </a:r>
          </a:p>
          <a:p>
            <a:pPr lvl="0" algn="just" eaLnBrk="0" hangingPunct="0">
              <a:buChar char="•"/>
            </a:pPr>
            <a:endParaRPr lang="ru-RU" sz="800" dirty="0" smtClean="0"/>
          </a:p>
          <a:p>
            <a:pPr lvl="0" algn="just" eaLnBrk="0" hangingPunct="0">
              <a:buChar char="•"/>
            </a:pPr>
            <a:r>
              <a:rPr lang="ru-RU" sz="2000" dirty="0" smtClean="0"/>
              <a:t> Информирование родителей выпускников дошкольных образовательных организаций, планирующих выбор общеобразовательной организации для дальнейшего обучения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12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179512" y="319993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511152" y="710188"/>
            <a:ext cx="7416824" cy="1278652"/>
          </a:xfrm>
          <a:prstGeom prst="rect">
            <a:avLst/>
          </a:prstGeom>
        </p:spPr>
        <p:txBody>
          <a:bodyPr>
            <a:normAutofit fontScale="52500" lnSpcReduction="20000"/>
          </a:bodyPr>
          <a:lstStyle/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4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</a:t>
            </a:r>
            <a:r>
              <a:rPr lang="ru-RU" sz="4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ланирование качества образования</a:t>
            </a:r>
          </a:p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4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(основные векторы)</a:t>
            </a:r>
            <a:br>
              <a:rPr kumimoji="0" lang="ru-RU" sz="4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2060848"/>
            <a:ext cx="6732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solidFill>
                  <a:srgbClr val="002060"/>
                </a:solidFill>
              </a:rPr>
              <a:t>Улучшение параметров качества образования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(деятельность по превышению требований ФГОС)</a:t>
            </a:r>
            <a:r>
              <a:rPr lang="en-US" sz="2000" dirty="0" smtClean="0">
                <a:solidFill>
                  <a:srgbClr val="002060"/>
                </a:solidFill>
              </a:rPr>
              <a:t>;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2. Повышение стабильности качества образования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(по результатам оценки качества образования)</a:t>
            </a:r>
            <a:r>
              <a:rPr lang="en-US" sz="2000" dirty="0" smtClean="0">
                <a:solidFill>
                  <a:srgbClr val="002060"/>
                </a:solidFill>
              </a:rPr>
              <a:t>;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3. Постоянное снижение издержек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(как условие повышения эффективности образовательной организации)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322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13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179512" y="319993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043608" y="1719326"/>
            <a:ext cx="7416824" cy="221373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11152" y="1726810"/>
            <a:ext cx="65436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Осуществление мер по планированию качества образования </a:t>
            </a:r>
          </a:p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позволит</a:t>
            </a:r>
          </a:p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 улучшение результатов образовательной деятельности </a:t>
            </a:r>
            <a:endParaRPr lang="ru-RU" sz="25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сельских школ </a:t>
            </a:r>
          </a:p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счёт притока внешних ресурсов</a:t>
            </a:r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счёт развития внутреннего потенциала </a:t>
            </a:r>
            <a:r>
              <a:rPr lang="ru-RU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самих </a:t>
            </a:r>
            <a:r>
              <a:rPr lang="ru-RU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</a:t>
            </a:r>
            <a:endParaRPr lang="ru-RU" sz="25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8713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45432"/>
            <a:ext cx="8291260" cy="4419872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ru-RU" sz="2000" dirty="0" smtClean="0">
                <a:latin typeface="Arial" charset="0"/>
              </a:rPr>
              <a:t>Материалы размещены на сайтах и порталах:</a:t>
            </a:r>
          </a:p>
          <a:p>
            <a:pPr lvl="1" algn="ctr">
              <a:buNone/>
            </a:pPr>
            <a:endParaRPr lang="ru-RU" sz="2000" dirty="0" smtClean="0"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charset="0"/>
              </a:rPr>
              <a:t>Сайт Министерства общего и профессионального образования Свердловской области </a:t>
            </a:r>
            <a:r>
              <a:rPr lang="en-US" sz="2000" dirty="0" smtClean="0">
                <a:latin typeface="Arial" charset="0"/>
                <a:hlinkClick r:id="rId2"/>
              </a:rPr>
              <a:t>http://minobraz.ru/</a:t>
            </a:r>
            <a:r>
              <a:rPr lang="ru-RU" sz="2000" dirty="0" smtClean="0">
                <a:latin typeface="Arial" charset="0"/>
                <a:hlinkClick r:id="rId3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charset="0"/>
              <a:hlinkClick r:id="rId3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charset="0"/>
              </a:rPr>
              <a:t>Сайт Института развития образования </a:t>
            </a:r>
            <a:r>
              <a:rPr lang="ru-RU" sz="2000" smtClean="0">
                <a:latin typeface="Arial" charset="0"/>
              </a:rPr>
              <a:t>Свердловской области </a:t>
            </a:r>
            <a:r>
              <a:rPr lang="en-US" sz="2000" dirty="0" smtClean="0">
                <a:latin typeface="Arial" charset="0"/>
                <a:hlinkClick r:id="rId3"/>
              </a:rPr>
              <a:t>http://www.irro.ru/</a:t>
            </a:r>
            <a:endParaRPr lang="ru-RU" sz="2000" dirty="0" smtClean="0"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charset="0"/>
              </a:rPr>
              <a:t>Сайт информационной поддержки ЕГЭ в Свердловской области </a:t>
            </a:r>
            <a:r>
              <a:rPr lang="en-US" sz="2000" dirty="0" smtClean="0">
                <a:latin typeface="Arial" charset="0"/>
                <a:hlinkClick r:id="rId4"/>
              </a:rPr>
              <a:t>http://ege.midural.ru/</a:t>
            </a:r>
            <a:endParaRPr lang="ru-RU" sz="2000" dirty="0" smtClean="0"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charset="0"/>
              </a:rPr>
              <a:t>Портал «Государственно-общественное управление образованием в Свердловской области» </a:t>
            </a:r>
            <a:r>
              <a:rPr lang="en-US" sz="2000" dirty="0" smtClean="0">
                <a:latin typeface="Arial" charset="0"/>
                <a:hlinkClick r:id="rId5"/>
              </a:rPr>
              <a:t>http://gou.irro.ru/</a:t>
            </a:r>
            <a:r>
              <a:rPr lang="ru-RU" sz="2000" dirty="0" smtClean="0">
                <a:latin typeface="Arial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6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75657" y="260648"/>
            <a:ext cx="66247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Официальные информационные источники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7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6" y="2852790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386734"/>
            <a:ext cx="7488238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Общероссийская система оценки качества образования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97373169"/>
              </p:ext>
            </p:extLst>
          </p:nvPr>
        </p:nvGraphicFramePr>
        <p:xfrm>
          <a:off x="1187486" y="1916832"/>
          <a:ext cx="697792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76328" y="6245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6114036"/>
            <a:ext cx="5439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Объективность оценочных процедур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98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408712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проверочные работы</a:t>
            </a:r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i="1" dirty="0">
                <a:solidFill>
                  <a:srgbClr val="C00000"/>
                </a:solidFill>
              </a:rPr>
              <a:t>математика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40285"/>
              </p:ext>
            </p:extLst>
          </p:nvPr>
        </p:nvGraphicFramePr>
        <p:xfrm>
          <a:off x="539552" y="1916831"/>
          <a:ext cx="8229600" cy="2952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511"/>
                <a:gridCol w="1795699"/>
                <a:gridCol w="1152144"/>
                <a:gridCol w="1027054"/>
                <a:gridCol w="898672"/>
                <a:gridCol w="778520"/>
              </a:tblGrid>
              <a:tr h="785194"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ОО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Кол-во участников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Распределение групп баллов в %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4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78"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Вся выборка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609 828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7,1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26,6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43,5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22,8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78"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Свердловская обл.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35 113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10,9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32,1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38,8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18,2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" t="14955" r="90048" b="70090"/>
          <a:stretch>
            <a:fillRect/>
          </a:stretch>
        </p:blipFill>
        <p:spPr bwMode="auto">
          <a:xfrm>
            <a:off x="323528" y="440297"/>
            <a:ext cx="1096314" cy="10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/>
          <p:nvPr/>
        </p:nvSpPr>
        <p:spPr>
          <a:xfrm>
            <a:off x="7236296" y="3326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7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260648"/>
            <a:ext cx="7416824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Всероссийские проверочные работы: </a:t>
            </a:r>
            <a:b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 smtClean="0">
                <a:solidFill>
                  <a:srgbClr val="C00000"/>
                </a:solidFill>
              </a:rPr>
              <a:t>русский язык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7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534535"/>
              </p:ext>
            </p:extLst>
          </p:nvPr>
        </p:nvGraphicFramePr>
        <p:xfrm>
          <a:off x="467544" y="2276872"/>
          <a:ext cx="8352929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3934"/>
                <a:gridCol w="1339337"/>
                <a:gridCol w="1190522"/>
                <a:gridCol w="846807"/>
                <a:gridCol w="908799"/>
                <a:gridCol w="793530"/>
              </a:tblGrid>
              <a:tr h="648072"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ОО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Кол-во уч.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Распределение групп баллов в %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Вся выборка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593 061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7,1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23,2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40,9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28,8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Свердловская обл.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34 129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9,7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24,6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39,6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26,0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8" marR="46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" t="14955" r="90048" b="70090"/>
          <a:stretch>
            <a:fillRect/>
          </a:stretch>
        </p:blipFill>
        <p:spPr bwMode="auto">
          <a:xfrm>
            <a:off x="395536" y="332656"/>
            <a:ext cx="1096314" cy="10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55379" y="3326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8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5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475656" y="539303"/>
            <a:ext cx="7416824" cy="1102764"/>
          </a:xfrm>
          <a:prstGeom prst="rect">
            <a:avLst/>
          </a:prstGeom>
        </p:spPr>
        <p:txBody>
          <a:bodyPr>
            <a:normAutofit fontScale="52500" lnSpcReduction="20000"/>
          </a:bodyPr>
          <a:lstStyle/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Всероссийские </a:t>
            </a:r>
            <a:r>
              <a:rPr lang="ru-RU" sz="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проверочные </a:t>
            </a:r>
            <a:r>
              <a:rPr lang="ru-RU" sz="3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работы: </a:t>
            </a:r>
            <a:r>
              <a:rPr lang="ru-RU" sz="3800" b="1" i="1" dirty="0" smtClean="0">
                <a:solidFill>
                  <a:srgbClr val="C00000"/>
                </a:solidFill>
              </a:rPr>
              <a:t>русский язык</a:t>
            </a:r>
          </a:p>
          <a:p>
            <a:pPr algn="ctr" defTabSz="914119" fontAlgn="auto">
              <a:spcAft>
                <a:spcPts val="0"/>
              </a:spcAft>
              <a:defRPr/>
            </a:pPr>
            <a:r>
              <a:rPr lang="ru-RU" sz="3800" b="1" i="1" dirty="0">
                <a:solidFill>
                  <a:srgbClr val="C00000"/>
                </a:solidFill>
              </a:rPr>
              <a:t>(на примере одного из районов Свердловской области)</a:t>
            </a:r>
            <a:r>
              <a:rPr lang="ru-RU" sz="3800" b="1" i="1" dirty="0">
                <a:solidFill>
                  <a:srgbClr val="002060"/>
                </a:solidFill>
              </a:rPr>
              <a:t/>
            </a:r>
            <a:br>
              <a:rPr lang="ru-RU" sz="3800" b="1" i="1" dirty="0">
                <a:solidFill>
                  <a:srgbClr val="002060"/>
                </a:solidFill>
              </a:rPr>
            </a:br>
            <a:endParaRPr lang="ru-RU" sz="3800" dirty="0">
              <a:solidFill>
                <a:srgbClr val="C00000"/>
              </a:solidFill>
            </a:endParaRPr>
          </a:p>
          <a:p>
            <a:pPr lvl="0" algn="ctr" defTabSz="914119" fontAlgn="auto">
              <a:spcAft>
                <a:spcPts val="0"/>
              </a:spcAft>
              <a:defRPr/>
            </a:pP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9856"/>
              </p:ext>
            </p:extLst>
          </p:nvPr>
        </p:nvGraphicFramePr>
        <p:xfrm>
          <a:off x="457200" y="1844824"/>
          <a:ext cx="8147247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951"/>
                <a:gridCol w="874622"/>
                <a:gridCol w="3366695"/>
                <a:gridCol w="631951"/>
                <a:gridCol w="631951"/>
                <a:gridCol w="631951"/>
                <a:gridCol w="689063"/>
                <a:gridCol w="689063"/>
              </a:tblGrid>
              <a:tr h="2731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АТЕ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РБД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кол-во детей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290115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казённое общеобразовательное учреждение </a:t>
                      </a:r>
                      <a:r>
                        <a:rPr lang="ru-RU" sz="1400" dirty="0" smtClean="0">
                          <a:effectLst/>
                        </a:rPr>
                        <a:t>(сельская) </a:t>
                      </a:r>
                      <a:r>
                        <a:rPr lang="ru-RU" sz="1400" dirty="0">
                          <a:effectLst/>
                        </a:rPr>
                        <a:t>основная общеобразовательная школа № 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87,5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12,5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290108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казённое общеобразовательное учреждение </a:t>
                      </a:r>
                      <a:r>
                        <a:rPr lang="ru-RU" sz="1400" dirty="0" smtClean="0">
                          <a:effectLst/>
                        </a:rPr>
                        <a:t>(сельская) </a:t>
                      </a:r>
                      <a:r>
                        <a:rPr lang="ru-RU" sz="1400" dirty="0">
                          <a:effectLst/>
                        </a:rPr>
                        <a:t>средняя общеобразовательная школа </a:t>
                      </a:r>
                      <a:r>
                        <a:rPr lang="ru-RU" sz="1400" dirty="0" smtClean="0">
                          <a:effectLst/>
                        </a:rPr>
                        <a:t>№2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66,7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33,3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290109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автономное общеобразовательное учреждение </a:t>
                      </a:r>
                      <a:r>
                        <a:rPr lang="ru-RU" sz="1400" dirty="0" smtClean="0">
                          <a:effectLst/>
                        </a:rPr>
                        <a:t>(сельская) </a:t>
                      </a:r>
                      <a:r>
                        <a:rPr lang="ru-RU" sz="1400" dirty="0">
                          <a:effectLst/>
                        </a:rPr>
                        <a:t>средняя общеобразовательная школа №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64,7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23,5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11,7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22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475656" y="188640"/>
            <a:ext cx="7416824" cy="1656184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 defTabSz="914119" fontAlgn="auto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Всероссийские </a:t>
            </a:r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проверочные работы: </a:t>
            </a:r>
            <a:r>
              <a:rPr lang="ru-RU" sz="2700" b="1" dirty="0" smtClean="0">
                <a:solidFill>
                  <a:srgbClr val="C00000"/>
                </a:solidFill>
              </a:rPr>
              <a:t>математика</a:t>
            </a:r>
          </a:p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+mj-lt"/>
                <a:ea typeface="+mj-ea"/>
                <a:cs typeface="+mj-cs"/>
              </a:rPr>
              <a:t>(на примере одного из районов Свердловской области)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993040"/>
              </p:ext>
            </p:extLst>
          </p:nvPr>
        </p:nvGraphicFramePr>
        <p:xfrm>
          <a:off x="457200" y="2513679"/>
          <a:ext cx="8075241" cy="3014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782"/>
                <a:gridCol w="818491"/>
                <a:gridCol w="3001135"/>
                <a:gridCol w="727548"/>
                <a:gridCol w="1071548"/>
                <a:gridCol w="625703"/>
                <a:gridCol w="681517"/>
                <a:gridCol w="681517"/>
              </a:tblGrid>
              <a:tr h="1927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АТЕ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РБД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кол-во детей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1567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290115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казённое общеобразовательное учреждение </a:t>
                      </a:r>
                      <a:r>
                        <a:rPr lang="ru-RU" sz="1400" dirty="0" smtClean="0">
                          <a:effectLst/>
                        </a:rPr>
                        <a:t>(сельская) </a:t>
                      </a:r>
                      <a:r>
                        <a:rPr lang="ru-RU" sz="1400" dirty="0">
                          <a:effectLst/>
                        </a:rPr>
                        <a:t>основная общеобразовательная школа № 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80,0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20,0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0,00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1567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290109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автономное общеобразовательное учреждение </a:t>
                      </a:r>
                      <a:r>
                        <a:rPr lang="ru-RU" sz="1400" dirty="0" smtClean="0">
                          <a:effectLst/>
                        </a:rPr>
                        <a:t>(сельская) </a:t>
                      </a:r>
                      <a:r>
                        <a:rPr lang="ru-RU" sz="1400" dirty="0">
                          <a:effectLst/>
                        </a:rPr>
                        <a:t>средняя общеобразовательная школа №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75,0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20,0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7484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1475657" y="260648"/>
            <a:ext cx="64087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Интегральный рейтинг общеобразовательных организаций Свердловской области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22538" name="Line 63"/>
          <p:cNvSpPr>
            <a:spLocks noChangeShapeType="1"/>
          </p:cNvSpPr>
          <p:nvPr/>
        </p:nvSpPr>
        <p:spPr bwMode="auto">
          <a:xfrm flipH="1">
            <a:off x="8893177" y="2165351"/>
            <a:ext cx="17463" cy="2055813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9" name="Line 84"/>
          <p:cNvSpPr>
            <a:spLocks noChangeShapeType="1"/>
          </p:cNvSpPr>
          <p:nvPr/>
        </p:nvSpPr>
        <p:spPr bwMode="auto">
          <a:xfrm>
            <a:off x="250825" y="2146300"/>
            <a:ext cx="0" cy="2084388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2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Прямоугольник 36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556792"/>
            <a:ext cx="81369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Участие: </a:t>
            </a:r>
          </a:p>
          <a:p>
            <a:endParaRPr lang="ru-RU" sz="800" dirty="0" smtClean="0"/>
          </a:p>
          <a:p>
            <a:pPr algn="just"/>
            <a:r>
              <a:rPr lang="ru-RU" dirty="0" smtClean="0"/>
              <a:t>737 образовательных организаций (83,9% организаций) </a:t>
            </a:r>
          </a:p>
          <a:p>
            <a:pPr algn="just"/>
            <a:r>
              <a:rPr lang="ru-RU" dirty="0" smtClean="0"/>
              <a:t>Численность родителей обучающихся  - 20 183  человека</a:t>
            </a:r>
          </a:p>
          <a:p>
            <a:pPr algn="just"/>
            <a:r>
              <a:rPr lang="ru-RU" dirty="0" smtClean="0"/>
              <a:t>15 муниципальных образований обеспечили полное участие образовательных организаций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3721968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tabLst/>
            </a:pPr>
            <a:r>
              <a:rPr lang="ru-RU" dirty="0" smtClean="0"/>
              <a:t>Направления </a:t>
            </a:r>
            <a:r>
              <a:rPr lang="ru-RU" dirty="0" err="1" smtClean="0"/>
              <a:t>рейтингования</a:t>
            </a:r>
            <a:r>
              <a:rPr lang="ru-RU" dirty="0" smtClean="0"/>
              <a:t>: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tabLst/>
            </a:pPr>
            <a:endParaRPr lang="ru-RU" sz="800" dirty="0" smtClean="0"/>
          </a:p>
          <a:p>
            <a:pPr algn="just" eaLnBrk="0" hangingPunct="0">
              <a:buChar char="•"/>
            </a:pPr>
            <a:r>
              <a:rPr lang="ru-RU" dirty="0" smtClean="0"/>
              <a:t> Возможности индивидуализации содержания образовательной программы с учетом образовательных потребностей и интересов обучающихся</a:t>
            </a:r>
          </a:p>
          <a:p>
            <a:pPr algn="just" eaLnBrk="0" hangingPunct="0">
              <a:buChar char="•"/>
            </a:pPr>
            <a:r>
              <a:rPr lang="ru-RU" dirty="0" smtClean="0"/>
              <a:t> Качество результатов освоения основных и дополнительных образовательных программ</a:t>
            </a:r>
          </a:p>
          <a:p>
            <a:pPr algn="just" eaLnBrk="0" hangingPunct="0">
              <a:buChar char="•"/>
            </a:pPr>
            <a:r>
              <a:rPr lang="ru-RU" dirty="0" smtClean="0"/>
              <a:t> Качество условий реализации основных и дополнительных образовательных программ</a:t>
            </a:r>
          </a:p>
          <a:p>
            <a:pPr algn="just" eaLnBrk="0" hangingPunct="0">
              <a:buChar char="•"/>
            </a:pPr>
            <a:r>
              <a:rPr lang="ru-RU" dirty="0" smtClean="0"/>
              <a:t> Качество условий организации обучения и воспитания обучающихся с ограниченными возможностями здоровья и инвалидов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8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51520" y="260648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4149080"/>
            <a:ext cx="828092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Методология и методика </a:t>
            </a:r>
            <a:r>
              <a:rPr lang="ru-RU" sz="25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рейтингования</a:t>
            </a:r>
            <a:r>
              <a:rPr lang="ru-RU" sz="25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, </a:t>
            </a:r>
          </a:p>
          <a:p>
            <a:pPr algn="just"/>
            <a:r>
              <a:rPr lang="ru-RU" sz="25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система критериев – показателей – индикаторов, инструментарий</a:t>
            </a:r>
            <a:r>
              <a:rPr lang="ru-RU" sz="2500" dirty="0" smtClean="0">
                <a:latin typeface="+mj-lt"/>
              </a:rPr>
              <a:t> </a:t>
            </a:r>
          </a:p>
          <a:p>
            <a:pPr algn="just"/>
            <a:r>
              <a:rPr lang="ru-RU" sz="2000" dirty="0" smtClean="0"/>
              <a:t>представлены и утверждены на заседаниях Общественного Совета</a:t>
            </a:r>
          </a:p>
          <a:p>
            <a:pPr algn="just"/>
            <a:endParaRPr lang="ru-RU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475656" y="188640"/>
            <a:ext cx="7416824" cy="136815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11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Методика и методология </a:t>
            </a:r>
            <a:r>
              <a:rPr kumimoji="0" lang="ru-RU" sz="25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рейтингования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988840"/>
            <a:ext cx="849694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Цель формирования интегрального рейтинга </a:t>
            </a:r>
            <a:r>
              <a:rPr lang="ru-RU" sz="2500" dirty="0" smtClean="0"/>
              <a:t>–</a:t>
            </a:r>
          </a:p>
          <a:p>
            <a:pPr algn="just"/>
            <a:r>
              <a:rPr lang="ru-RU" sz="2000" dirty="0" smtClean="0"/>
              <a:t>создание информационных условий для повышения качества управления образованием через объективное сравнение образовательных организаций по наиболее значимым направлениям деятельности</a:t>
            </a:r>
          </a:p>
          <a:p>
            <a:pPr algn="just"/>
            <a:endParaRPr lang="ru-RU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91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08584-3D0C-41DA-BB0B-4CAA351DE2DE}" type="slidenum">
              <a:rPr lang="ru-RU"/>
              <a:pPr>
                <a:defRPr/>
              </a:pPr>
              <a:t>9</a:t>
            </a:fld>
            <a:endParaRPr lang="ru-RU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 t="14955" r="90048" b="70090"/>
          <a:stretch>
            <a:fillRect/>
          </a:stretch>
        </p:blipFill>
        <p:spPr bwMode="auto">
          <a:xfrm>
            <a:off x="251520" y="260648"/>
            <a:ext cx="125963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179512" y="319993"/>
            <a:ext cx="8640960" cy="6336705"/>
          </a:xfrm>
          <a:prstGeom prst="rect">
            <a:avLst/>
          </a:prstGeom>
          <a:noFill/>
          <a:ln w="57150">
            <a:solidFill>
              <a:srgbClr val="0C6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043608" y="1719326"/>
            <a:ext cx="7416824" cy="221373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lvl="0" algn="ctr" defTabSz="914119" fontAlgn="auto">
              <a:spcAft>
                <a:spcPts val="0"/>
              </a:spcAft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 переход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модели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«контроля качества»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модели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«обеспечения качества»</a:t>
            </a:r>
          </a:p>
          <a:p>
            <a:pPr lvl="0" algn="ctr" defTabSz="914119" fontAlgn="auto">
              <a:spcAft>
                <a:spcPts val="0"/>
              </a:spcAft>
              <a:defRPr/>
            </a:pP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914119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модели «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планирования качества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3546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4"/>
              </a:rPr>
              <a:t>http://irro.ru/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</TotalTime>
  <Words>631</Words>
  <Application>Microsoft Office PowerPoint</Application>
  <PresentationFormat>Экран (4:3)</PresentationFormat>
  <Paragraphs>214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Планирование качества образования  в условиях сельской школы:  обеспечение равного доступа для всех детей   Занин Михиал Витальевич,  кандидат педагогических наук начальник Управления оценки качества образования  </vt:lpstr>
      <vt:lpstr>Презентация PowerPoint</vt:lpstr>
      <vt:lpstr>Всероссийские проверочные работы: математика</vt:lpstr>
      <vt:lpstr>Всероссийские проверочные работы:  русский язык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irro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Vostro</cp:lastModifiedBy>
  <cp:revision>484</cp:revision>
  <dcterms:created xsi:type="dcterms:W3CDTF">2008-06-07T08:14:43Z</dcterms:created>
  <dcterms:modified xsi:type="dcterms:W3CDTF">2016-04-26T09:30:38Z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TC101080251049</vt:lpwstr>
  </property>
</Properties>
</file>