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60" r:id="rId3"/>
    <p:sldId id="265" r:id="rId4"/>
    <p:sldId id="261" r:id="rId5"/>
    <p:sldId id="259" r:id="rId6"/>
    <p:sldId id="262" r:id="rId7"/>
    <p:sldId id="263" r:id="rId8"/>
    <p:sldId id="264" r:id="rId9"/>
    <p:sldId id="266" r:id="rId10"/>
    <p:sldId id="267" r:id="rId11"/>
    <p:sldId id="25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A41700-6D1B-4429-9B56-7A551F1DA1D2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65980-3755-4856-A5A2-54EB4D34601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65980-3755-4856-A5A2-54EB4D346013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Саратове (2 ед.), Балашове, Марксе и Хвалынске (по 3 ед.), р.п. Базарный Карабулак, Калининске, Пугачеве (по 2 ед.), с. Александров-Гай, п. Алексеевка (</a:t>
            </a:r>
            <a:r>
              <a:rPr lang="ru-RU" dirty="0" err="1" smtClean="0"/>
              <a:t>Хвалынский</a:t>
            </a:r>
            <a:r>
              <a:rPr lang="ru-RU" dirty="0" smtClean="0"/>
              <a:t> район), Аткарске, Балаково, с. </a:t>
            </a:r>
            <a:r>
              <a:rPr lang="ru-RU" dirty="0" err="1" smtClean="0"/>
              <a:t>Белогорное</a:t>
            </a:r>
            <a:r>
              <a:rPr lang="ru-RU" dirty="0" smtClean="0"/>
              <a:t> (</a:t>
            </a:r>
            <a:r>
              <a:rPr lang="ru-RU" dirty="0" err="1" smtClean="0"/>
              <a:t>Вольский</a:t>
            </a:r>
            <a:r>
              <a:rPr lang="ru-RU" dirty="0" smtClean="0"/>
              <a:t> район), Вольске, р.п. Горный (</a:t>
            </a:r>
            <a:r>
              <a:rPr lang="ru-RU" dirty="0" err="1" smtClean="0"/>
              <a:t>Краснопартизанский</a:t>
            </a:r>
            <a:r>
              <a:rPr lang="ru-RU" dirty="0" smtClean="0"/>
              <a:t> район), р.п. Дергачи, Ершове, с. Ивантеевка, Красноармейске, г. Красный Кут, Новоузенске, р.п.Озинки, с. Перелюб, Петровске, с. Питерка, с. Приволжское (Ровенского района), с. Родничок (</a:t>
            </a:r>
            <a:r>
              <a:rPr lang="ru-RU" dirty="0" err="1" smtClean="0"/>
              <a:t>Балашовского</a:t>
            </a:r>
            <a:r>
              <a:rPr lang="ru-RU" dirty="0" smtClean="0"/>
              <a:t> района), Ртищево, р.п.Степное (Советский район), </a:t>
            </a:r>
            <a:br>
              <a:rPr lang="ru-RU" dirty="0" smtClean="0"/>
            </a:br>
            <a:r>
              <a:rPr lang="ru-RU" dirty="0" smtClean="0"/>
              <a:t>с. Широкий Буерак (</a:t>
            </a:r>
            <a:r>
              <a:rPr lang="ru-RU" dirty="0" err="1" smtClean="0"/>
              <a:t>Вольского</a:t>
            </a:r>
            <a:r>
              <a:rPr lang="ru-RU" dirty="0" smtClean="0"/>
              <a:t> района), Энгельсе (по 1 ед.).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65980-3755-4856-A5A2-54EB4D346013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инструмент будет восприниматься не как очередная проверка, а как процесс помощи учреждениям в повышении эффективности образовательного процесса.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65980-3755-4856-A5A2-54EB4D346013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C5363-2481-419E-B8DB-589D3CCDD05B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BC49-1CCF-421C-AE3D-4AE293C033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7592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C5363-2481-419E-B8DB-589D3CCDD05B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BC49-1CCF-421C-AE3D-4AE293C033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31670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C5363-2481-419E-B8DB-589D3CCDD05B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BC49-1CCF-421C-AE3D-4AE293C033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39532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C5363-2481-419E-B8DB-589D3CCDD05B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BC49-1CCF-421C-AE3D-4AE293C033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27133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C5363-2481-419E-B8DB-589D3CCDD05B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BC49-1CCF-421C-AE3D-4AE293C033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01061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C5363-2481-419E-B8DB-589D3CCDD05B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BC49-1CCF-421C-AE3D-4AE293C033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64869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C5363-2481-419E-B8DB-589D3CCDD05B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BC49-1CCF-421C-AE3D-4AE293C033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50423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C5363-2481-419E-B8DB-589D3CCDD05B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BC49-1CCF-421C-AE3D-4AE293C033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31224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C5363-2481-419E-B8DB-589D3CCDD05B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BC49-1CCF-421C-AE3D-4AE293C033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40530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C5363-2481-419E-B8DB-589D3CCDD05B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BC49-1CCF-421C-AE3D-4AE293C033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294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C5363-2481-419E-B8DB-589D3CCDD05B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BC49-1CCF-421C-AE3D-4AE293C033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81050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C5363-2481-419E-B8DB-589D3CCDD05B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7BC49-1CCF-421C-AE3D-4AE293C033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03879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I:\logoexport_18bfd9c7cb3901d098083b1993e17c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04665"/>
            <a:ext cx="2304256" cy="156689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1700808"/>
            <a:ext cx="7414592" cy="24482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b="1" dirty="0" smtClean="0"/>
              <a:t>Состояние </a:t>
            </a:r>
            <a:r>
              <a:rPr lang="ru-RU" sz="4000" b="1" dirty="0"/>
              <a:t>и перспективы развития </a:t>
            </a:r>
            <a:r>
              <a:rPr lang="ru-RU" sz="4000" b="1" dirty="0" smtClean="0"/>
              <a:t> общественного </a:t>
            </a:r>
            <a:r>
              <a:rPr lang="ru-RU" sz="4000" b="1" dirty="0"/>
              <a:t>контроля  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в </a:t>
            </a:r>
            <a:r>
              <a:rPr lang="ru-RU" sz="4000" b="1" dirty="0"/>
              <a:t>системе </a:t>
            </a:r>
            <a:r>
              <a:rPr lang="ru-RU" sz="4000" b="1" dirty="0" smtClean="0"/>
              <a:t>образования: </a:t>
            </a:r>
            <a:br>
              <a:rPr lang="ru-RU" sz="4000" b="1" dirty="0" smtClean="0"/>
            </a:br>
            <a:r>
              <a:rPr lang="ru-RU" sz="4000" b="1" dirty="0" smtClean="0"/>
              <a:t>опыт </a:t>
            </a:r>
            <a:r>
              <a:rPr lang="ru-RU" sz="4000" b="1" dirty="0"/>
              <a:t>Саратовской </a:t>
            </a:r>
            <a:r>
              <a:rPr lang="ru-RU" sz="4000" b="1" dirty="0" smtClean="0"/>
              <a:t>области</a:t>
            </a:r>
            <a:br>
              <a:rPr lang="ru-RU" sz="4000" b="1" dirty="0" smtClean="0"/>
            </a:br>
            <a:endParaRPr lang="ru-RU" sz="53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7704" y="4365104"/>
            <a:ext cx="6336704" cy="1921416"/>
          </a:xfrm>
        </p:spPr>
        <p:txBody>
          <a:bodyPr>
            <a:normAutofit fontScale="32500" lnSpcReduction="20000"/>
          </a:bodyPr>
          <a:lstStyle/>
          <a:p>
            <a:pPr>
              <a:spcBef>
                <a:spcPct val="50000"/>
              </a:spcBef>
              <a:defRPr/>
            </a:pPr>
            <a:endParaRPr lang="ru-RU" sz="4400" dirty="0" smtClean="0">
              <a:solidFill>
                <a:srgbClr val="00B0F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  <a:p>
            <a:pPr algn="r">
              <a:spcBef>
                <a:spcPct val="50000"/>
              </a:spcBef>
              <a:defRPr/>
            </a:pPr>
            <a:r>
              <a:rPr lang="ru-RU" sz="98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Каткова Марина Андреевна </a:t>
            </a:r>
          </a:p>
          <a:p>
            <a:pPr>
              <a:spcBef>
                <a:spcPct val="50000"/>
              </a:spcBef>
              <a:defRPr/>
            </a:pPr>
            <a:r>
              <a:rPr lang="ru-RU" sz="48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Ярославль</a:t>
            </a:r>
          </a:p>
          <a:p>
            <a:pPr>
              <a:spcBef>
                <a:spcPct val="50000"/>
              </a:spcBef>
              <a:defRPr/>
            </a:pPr>
            <a:r>
              <a:rPr lang="ru-RU" sz="48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26</a:t>
            </a:r>
            <a:r>
              <a:rPr lang="en-US" sz="48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</a:t>
            </a:r>
            <a:r>
              <a:rPr lang="ru-RU" sz="48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Апреля </a:t>
            </a:r>
            <a:r>
              <a:rPr lang="en-US" sz="48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2016</a:t>
            </a:r>
            <a:r>
              <a:rPr lang="ru-RU" sz="48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г.</a:t>
            </a:r>
          </a:p>
          <a:p>
            <a:endParaRPr lang="ru-RU" dirty="0"/>
          </a:p>
        </p:txBody>
      </p:sp>
      <p:sp>
        <p:nvSpPr>
          <p:cNvPr id="1026" name="AutoShape 2" descr="http://xn--64-emce.xn--p1ai/images/logo_new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http://xn--64-emce.xn--p1ai/images/logo_new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http://xn--64-emce.xn--p1ai/images/logo_new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2399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Работа со </a:t>
            </a:r>
            <a:r>
              <a:rPr lang="ru-RU" sz="3200" dirty="0" err="1" smtClean="0"/>
              <a:t>стейкхолдерами</a:t>
            </a:r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dirty="0" smtClean="0"/>
              <a:t>регионального рынка образовательных услуг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988840"/>
            <a:ext cx="230425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Бизнес</a:t>
            </a:r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3203848" y="1844824"/>
            <a:ext cx="2448272" cy="15121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ГЧП, льготы, снижение барьеров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24128" y="2060848"/>
            <a:ext cx="2736304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Инфраструктурные  и благотворительные проекты, </a:t>
            </a:r>
            <a:r>
              <a:rPr lang="ru-RU" dirty="0" err="1" smtClean="0"/>
              <a:t>инттернет-проекты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827584" y="3212976"/>
            <a:ext cx="2314600" cy="16847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НКО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99592" y="5157192"/>
            <a:ext cx="2160240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Сообщества</a:t>
            </a:r>
            <a:endParaRPr lang="ru-RU" dirty="0"/>
          </a:p>
        </p:txBody>
      </p:sp>
      <p:sp>
        <p:nvSpPr>
          <p:cNvPr id="11" name="Стрелка вправо 10"/>
          <p:cNvSpPr/>
          <p:nvPr/>
        </p:nvSpPr>
        <p:spPr>
          <a:xfrm>
            <a:off x="3347864" y="3284984"/>
            <a:ext cx="2448272" cy="15121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Субсидии, гранты</a:t>
            </a:r>
            <a:endParaRPr lang="ru-RU" dirty="0"/>
          </a:p>
        </p:txBody>
      </p:sp>
      <p:sp>
        <p:nvSpPr>
          <p:cNvPr id="12" name="Стрелка вправо 11"/>
          <p:cNvSpPr/>
          <p:nvPr/>
        </p:nvSpPr>
        <p:spPr>
          <a:xfrm>
            <a:off x="3419872" y="4869160"/>
            <a:ext cx="2448272" cy="15121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Гранты, </a:t>
            </a:r>
            <a:r>
              <a:rPr lang="ru-RU" dirty="0" smtClean="0"/>
              <a:t> </a:t>
            </a:r>
            <a:r>
              <a:rPr lang="ru-RU" dirty="0" smtClean="0"/>
              <a:t>снижение административных барьеров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796136" y="3501008"/>
            <a:ext cx="2736304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Уникальные образовательные проекты и программы </a:t>
            </a:r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940152" y="5085184"/>
            <a:ext cx="2736304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Авторские разработки, новые практики, профориентация, мастер-классы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3600" b="1" dirty="0" smtClean="0"/>
          </a:p>
          <a:p>
            <a:pPr marL="0" indent="0" algn="ctr">
              <a:buNone/>
            </a:pPr>
            <a:endParaRPr lang="ru-RU" sz="3600" b="1" dirty="0"/>
          </a:p>
          <a:p>
            <a:pPr marL="0" indent="0" algn="ctr">
              <a:buNone/>
            </a:pPr>
            <a:endParaRPr lang="ru-RU" sz="3600" b="1" dirty="0" smtClean="0"/>
          </a:p>
          <a:p>
            <a:pPr marL="0" indent="0" algn="ctr">
              <a:buNone/>
            </a:pPr>
            <a:r>
              <a:rPr lang="ru-RU" sz="3600" b="1" dirty="0" smtClean="0"/>
              <a:t>Спасибо за внимание!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xmlns="" val="891431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gazeta-rus.ru/wp-content/uploads/2015/05/cropped-slide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785794"/>
            <a:ext cx="3095625" cy="111442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Autofit/>
          </a:bodyPr>
          <a:lstStyle/>
          <a:p>
            <a:pPr algn="r"/>
            <a:r>
              <a:rPr lang="ru-RU" sz="2400" b="1" dirty="0" smtClean="0"/>
              <a:t>Федеральный закон от 21 июля 2014 г. N 212-ФЗ</a:t>
            </a:r>
            <a:br>
              <a:rPr lang="ru-RU" sz="2400" b="1" dirty="0" smtClean="0"/>
            </a:br>
            <a:r>
              <a:rPr lang="ru-RU" sz="2400" b="1" dirty="0" smtClean="0"/>
              <a:t> "Об основах общественного контроля в Российской Федерации"</a:t>
            </a:r>
            <a:br>
              <a:rPr lang="ru-RU" sz="2400" b="1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2143116"/>
            <a:ext cx="7901014" cy="3983047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учет общественного мнения при принятии решений органами государственной власти и местного самоуправления;</a:t>
            </a:r>
          </a:p>
          <a:p>
            <a:pPr algn="just"/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субъекты ОК (общественные палаты, общественные советы при ФОИВ, ЗИОГВ субъектов РФ) могут осуществлять общественный мониторинг, общественные проверки, общественную экспертизу;</a:t>
            </a:r>
          </a:p>
          <a:p>
            <a:pPr algn="just"/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могут проводиться общественные слушания в отношении проектов решений ОГВ.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Механизмы ОК в образовании: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</a:t>
            </a:r>
            <a:r>
              <a:rPr lang="ru-RU" dirty="0" smtClean="0"/>
              <a:t>лементы государственного контроля</a:t>
            </a:r>
          </a:p>
          <a:p>
            <a:r>
              <a:rPr lang="ru-RU" dirty="0" smtClean="0"/>
              <a:t>н</a:t>
            </a:r>
            <a:r>
              <a:rPr lang="ru-RU" dirty="0" smtClean="0"/>
              <a:t>езависимая оценка качества</a:t>
            </a:r>
          </a:p>
          <a:p>
            <a:r>
              <a:rPr lang="ru-RU" dirty="0" smtClean="0"/>
              <a:t>саморегулирование.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мониторинг </a:t>
            </a:r>
            <a:r>
              <a:rPr lang="ru-RU" dirty="0" smtClean="0"/>
              <a:t>реализации прав граждан на получение качественного доступного образования.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200223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Общественные советы при </a:t>
            </a:r>
            <a:r>
              <a:rPr lang="ru-RU" dirty="0" smtClean="0"/>
              <a:t>РОИВ </a:t>
            </a:r>
            <a:r>
              <a:rPr lang="ru-RU" dirty="0" smtClean="0"/>
              <a:t>Саратовской области, </a:t>
            </a:r>
            <a:br>
              <a:rPr lang="ru-RU" dirty="0" smtClean="0"/>
            </a:br>
            <a:r>
              <a:rPr lang="ru-RU" dirty="0" smtClean="0"/>
              <a:t>проводящие </a:t>
            </a:r>
            <a:r>
              <a:rPr lang="ru-RU" dirty="0" smtClean="0"/>
              <a:t>НОК</a:t>
            </a:r>
            <a:br>
              <a:rPr lang="ru-RU" dirty="0" smtClean="0"/>
            </a:br>
            <a:r>
              <a:rPr lang="ru-RU" dirty="0" smtClean="0"/>
              <a:t> (по итогам 2015 г.):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857364"/>
            <a:ext cx="8043890" cy="4268799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/>
              <a:t>Министерство </a:t>
            </a:r>
            <a:r>
              <a:rPr lang="ru-RU" dirty="0" smtClean="0"/>
              <a:t>здравоохранения </a:t>
            </a:r>
          </a:p>
          <a:p>
            <a:r>
              <a:rPr lang="ru-RU" dirty="0" smtClean="0"/>
              <a:t> Министерство труда, занятости и миграционной политики </a:t>
            </a:r>
          </a:p>
          <a:p>
            <a:r>
              <a:rPr lang="ru-RU" dirty="0" smtClean="0"/>
              <a:t> Министерство образования.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1\Downloads\1436798523_585.jpg"/>
          <p:cNvPicPr>
            <a:picLocks noChangeAspect="1" noChangeArrowheads="1"/>
          </p:cNvPicPr>
          <p:nvPr/>
        </p:nvPicPr>
        <p:blipFill>
          <a:blip r:embed="rId3" cstate="print">
            <a:lum bright="4000" contrast="57000"/>
          </a:blip>
          <a:srcRect/>
          <a:stretch>
            <a:fillRect/>
          </a:stretch>
        </p:blipFill>
        <p:spPr bwMode="auto">
          <a:xfrm>
            <a:off x="224307" y="635154"/>
            <a:ext cx="8695385" cy="5587692"/>
          </a:xfrm>
          <a:prstGeom prst="rect">
            <a:avLst/>
          </a:prstGeom>
          <a:noFill/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Из </a:t>
            </a:r>
            <a:r>
              <a:rPr lang="ru-RU" sz="2400" dirty="0"/>
              <a:t>них:</a:t>
            </a:r>
          </a:p>
          <a:p>
            <a:r>
              <a:rPr lang="ru-RU" sz="2400" dirty="0"/>
              <a:t>организации среднего профессионального образования – 22 ед. (55%);</a:t>
            </a:r>
          </a:p>
          <a:p>
            <a:r>
              <a:rPr lang="ru-RU" sz="2400" dirty="0"/>
              <a:t>организации </a:t>
            </a:r>
            <a:r>
              <a:rPr lang="ru-RU" sz="2400" dirty="0" err="1"/>
              <a:t>интернатного</a:t>
            </a:r>
            <a:r>
              <a:rPr lang="ru-RU" sz="2400" dirty="0"/>
              <a:t> типа – 15 (37,5%);</a:t>
            </a:r>
          </a:p>
          <a:p>
            <a:r>
              <a:rPr lang="ru-RU" sz="2400" dirty="0"/>
              <a:t>специальные (коррекционные) школы – 3 (7,5%). </a:t>
            </a:r>
          </a:p>
          <a:p>
            <a:pPr algn="ctr">
              <a:buNone/>
            </a:pPr>
            <a:r>
              <a:rPr lang="ru-RU" sz="2400" b="1" dirty="0"/>
              <a:t>СРЕДНИЙ БАЛЛ ПО ОРГАНИЗАЦИЯМ В СФЕРЕ ОБРАЗОВАНИЯ — 134,9 ИЗ 160 ВОЗМОЖНЫХ</a:t>
            </a:r>
            <a:r>
              <a:rPr lang="ru-RU" sz="2400" b="1" dirty="0" smtClean="0"/>
              <a:t>.</a:t>
            </a:r>
            <a:endParaRPr lang="ru-RU" sz="2400" b="1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Независимая оценка качества образования проводилась в 40 организациях: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83053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Критерии оценки качества оказания услуг организациями социальной сферы : </a:t>
            </a:r>
            <a:br>
              <a:rPr lang="ru-RU" sz="3200" b="1" dirty="0" smtClean="0"/>
            </a:b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sz="2800" dirty="0" smtClean="0"/>
              <a:t>открытость и доступность информации об организации;</a:t>
            </a:r>
          </a:p>
          <a:p>
            <a:pPr lvl="0"/>
            <a:r>
              <a:rPr lang="ru-RU" sz="2800" dirty="0" smtClean="0"/>
              <a:t>комфортность условий предоставления услуг и доступность их получения;</a:t>
            </a:r>
          </a:p>
          <a:p>
            <a:pPr lvl="0"/>
            <a:r>
              <a:rPr lang="ru-RU" sz="2800" dirty="0" smtClean="0"/>
              <a:t>время ожидания предоставления услуги;</a:t>
            </a:r>
          </a:p>
          <a:p>
            <a:pPr lvl="0"/>
            <a:r>
              <a:rPr lang="ru-RU" sz="2800" dirty="0" smtClean="0"/>
              <a:t>доброжелательность, вежливость, компетентность работников организации;</a:t>
            </a:r>
          </a:p>
          <a:p>
            <a:pPr lvl="0"/>
            <a:r>
              <a:rPr lang="ru-RU" sz="2800" dirty="0" smtClean="0"/>
              <a:t>удовлетворенность качеством оказания услуг.</a:t>
            </a:r>
          </a:p>
          <a:p>
            <a:pPr>
              <a:buNone/>
            </a:pPr>
            <a:r>
              <a:rPr lang="ru-RU" sz="1400" dirty="0" smtClean="0"/>
              <a:t>«Методические рекомендации по формированию независимой системы оценки качества оказания услуг организациями социальной сферы», утвержденных на заседании Общественного совета 26 мая 2015 года.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Проблемы, выявленные при НОК: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ru-RU" dirty="0" smtClean="0"/>
              <a:t>неполнота </a:t>
            </a:r>
            <a:r>
              <a:rPr lang="ru-RU" dirty="0" smtClean="0"/>
              <a:t>либо неактуальность сведений, размещаемых на сайте </a:t>
            </a:r>
            <a:r>
              <a:rPr lang="en-US" dirty="0" smtClean="0"/>
              <a:t>bus</a:t>
            </a:r>
            <a:r>
              <a:rPr lang="ru-RU" dirty="0" smtClean="0"/>
              <a:t>.</a:t>
            </a:r>
            <a:r>
              <a:rPr lang="en-US" dirty="0" err="1" smtClean="0"/>
              <a:t>gov</a:t>
            </a:r>
            <a:r>
              <a:rPr lang="ru-RU" dirty="0" smtClean="0"/>
              <a:t>.</a:t>
            </a:r>
            <a:r>
              <a:rPr lang="en-US" dirty="0" err="1" smtClean="0"/>
              <a:t>ru</a:t>
            </a:r>
            <a:r>
              <a:rPr lang="ru-RU" dirty="0" smtClean="0"/>
              <a:t>;</a:t>
            </a:r>
          </a:p>
          <a:p>
            <a:pPr lvl="0"/>
            <a:r>
              <a:rPr lang="ru-RU" dirty="0" smtClean="0"/>
              <a:t>недостаточное информационное наполнение сайтов и стендов организаций;</a:t>
            </a:r>
          </a:p>
          <a:p>
            <a:pPr lvl="0"/>
            <a:r>
              <a:rPr lang="ru-RU" dirty="0" smtClean="0"/>
              <a:t>отсутствие на официальных сайтах ряда организаций версии для слабовидящих и обратной связи;</a:t>
            </a:r>
          </a:p>
          <a:p>
            <a:pPr lvl="0"/>
            <a:r>
              <a:rPr lang="ru-RU" dirty="0" smtClean="0"/>
              <a:t>необходимость увеличения материально-технического обеспечения организаций;</a:t>
            </a:r>
          </a:p>
          <a:p>
            <a:pPr lvl="0"/>
            <a:r>
              <a:rPr lang="ru-RU" dirty="0" smtClean="0"/>
              <a:t>поддержка дополнительных, кроме официальных, сайтов, что зачастую вводит в заблуждение потребителей социальных услуг;</a:t>
            </a:r>
          </a:p>
          <a:p>
            <a:pPr lvl="0"/>
            <a:r>
              <a:rPr lang="ru-RU" dirty="0" smtClean="0"/>
              <a:t>необходимость проведения ремонтных работ в ряде организаций;</a:t>
            </a:r>
          </a:p>
          <a:p>
            <a:pPr lvl="0"/>
            <a:r>
              <a:rPr lang="ru-RU" dirty="0" smtClean="0"/>
              <a:t>разная степень обеспечения организаций элементами доступной среды для граждан с ограниченными возможностями здоровья в различных типах организаций.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в ОК и НОК: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Формирование бюджета образовательной организации и контроль за расходами;</a:t>
            </a:r>
          </a:p>
          <a:p>
            <a:r>
              <a:rPr lang="ru-RU" dirty="0" smtClean="0"/>
              <a:t>Реализация «майских Указов» Президента РФ;</a:t>
            </a:r>
          </a:p>
          <a:p>
            <a:r>
              <a:rPr lang="ru-RU" dirty="0" err="1" smtClean="0"/>
              <a:t>Раширение</a:t>
            </a:r>
            <a:r>
              <a:rPr lang="ru-RU" dirty="0" smtClean="0"/>
              <a:t> практики привлечения граждан, НКО к </a:t>
            </a:r>
            <a:r>
              <a:rPr lang="ru-RU" dirty="0" smtClean="0"/>
              <a:t>обсуждению вопросов, касающихся прав граждан на получение качественного </a:t>
            </a:r>
            <a:r>
              <a:rPr lang="ru-RU" dirty="0" smtClean="0"/>
              <a:t>образования;</a:t>
            </a:r>
          </a:p>
          <a:p>
            <a:r>
              <a:rPr lang="ru-RU" dirty="0" smtClean="0"/>
              <a:t>Контроль соблюдения нормативов финансирования в образовательных организациях;</a:t>
            </a:r>
          </a:p>
          <a:p>
            <a:r>
              <a:rPr lang="ru-RU" dirty="0" smtClean="0"/>
              <a:t>Проведение оценки удовлетворенности обучающихся (их родителей) качеством предоставления образовательной услуги;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в ОК и НОК: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Экспертиза реализации полномочий муниципальными образованиями Саратовской области в части организации предоставления общедоступного и бесплатного дошкольного, начального общего, основного общего, среднего общего образования по основным общеобразовательным программам.</a:t>
            </a:r>
          </a:p>
          <a:p>
            <a:r>
              <a:rPr lang="ru-RU" dirty="0" smtClean="0"/>
              <a:t>Популяризация инструментов общественного </a:t>
            </a:r>
            <a:r>
              <a:rPr lang="ru-RU" dirty="0" smtClean="0"/>
              <a:t>контроля (СМИ, разъяснительная работа). </a:t>
            </a:r>
            <a:endParaRPr lang="ru-RU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609</Words>
  <Application>Microsoft Office PowerPoint</Application>
  <PresentationFormat>Экран (4:3)</PresentationFormat>
  <Paragraphs>72</Paragraphs>
  <Slides>11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  Состояние и перспективы развития  общественного контроля   в системе образования:  опыт Саратовской области </vt:lpstr>
      <vt:lpstr>Федеральный закон от 21 июля 2014 г. N 212-ФЗ  "Об основах общественного контроля в Российской Федерации" </vt:lpstr>
      <vt:lpstr>Механизмы ОК в образовании:</vt:lpstr>
      <vt:lpstr>Общественные советы при РОИВ Саратовской области,  проводящие НОК  (по итогам 2015 г.):</vt:lpstr>
      <vt:lpstr>Независимая оценка качества образования проводилась в 40 организациях:</vt:lpstr>
      <vt:lpstr>Критерии оценки качества оказания услуг организациями социальной сферы :  </vt:lpstr>
      <vt:lpstr>Проблемы, выявленные при НОК:</vt:lpstr>
      <vt:lpstr>Задачи в ОК и НОК:</vt:lpstr>
      <vt:lpstr>Задачи в ОК и НОК:</vt:lpstr>
      <vt:lpstr>Работа со стейкхолдерами  регионального рынка образовательных услуг</vt:lpstr>
      <vt:lpstr>Слайд 11</vt:lpstr>
    </vt:vector>
  </TitlesOfParts>
  <Company>СГТУ имени Гагарина Ю.А.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Каткова Марина Андреевна</dc:creator>
  <cp:lastModifiedBy>Пользователь</cp:lastModifiedBy>
  <cp:revision>17</cp:revision>
  <dcterms:created xsi:type="dcterms:W3CDTF">2016-04-22T11:37:59Z</dcterms:created>
  <dcterms:modified xsi:type="dcterms:W3CDTF">2016-04-26T03:29:40Z</dcterms:modified>
</cp:coreProperties>
</file>