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</p:sldMasterIdLst>
  <p:sldIdLst>
    <p:sldId id="256" r:id="rId6"/>
    <p:sldId id="258" r:id="rId7"/>
    <p:sldId id="259" r:id="rId8"/>
    <p:sldId id="257" r:id="rId9"/>
    <p:sldId id="260" r:id="rId10"/>
    <p:sldId id="261" r:id="rId11"/>
    <p:sldId id="262" r:id="rId12"/>
    <p:sldId id="264" r:id="rId13"/>
    <p:sldId id="265" r:id="rId14"/>
    <p:sldId id="263" r:id="rId15"/>
    <p:sldId id="266" r:id="rId16"/>
    <p:sldId id="267" r:id="rId17"/>
    <p:sldId id="268" r:id="rId18"/>
    <p:sldId id="269" r:id="rId19"/>
    <p:sldId id="270" r:id="rId20"/>
    <p:sldId id="271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2" y="-4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C195B-5FE8-491B-9CB0-B951FEE5FDF7}" type="datetimeFigureOut">
              <a:rPr lang="ru-RU" smtClean="0"/>
              <a:pPr/>
              <a:t>25.04.2016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4C438-7B81-4F4C-852E-2BC51FF55F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82234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C195B-5FE8-491B-9CB0-B951FEE5FDF7}" type="datetimeFigureOut">
              <a:rPr lang="ru-RU" smtClean="0"/>
              <a:pPr/>
              <a:t>25.04.2016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4C438-7B81-4F4C-852E-2BC51FF55F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2020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C195B-5FE8-491B-9CB0-B951FEE5FDF7}" type="datetimeFigureOut">
              <a:rPr lang="ru-RU" smtClean="0"/>
              <a:pPr/>
              <a:t>25.04.2016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4C438-7B81-4F4C-852E-2BC51FF55F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41841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E8DA0B-C80D-4B5A-A68F-F7B0CBE36E14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92922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0EF6E-E205-4ADE-8F78-296E2A817336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9148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04BB1-302B-41EE-8A9A-0B7137D9B364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25273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E5B01-E60E-417B-805F-0B79BF05E21D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62449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CCC032-737F-446A-A6A3-E1CF051F97D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43871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218D7-823D-4A88-A2BF-20060E0EB7F7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1365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E9EF7-FB73-444F-92FB-A31CDB93B90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83322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F717E3-608A-4A36-A544-89D302014A5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7918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C195B-5FE8-491B-9CB0-B951FEE5FDF7}" type="datetimeFigureOut">
              <a:rPr lang="ru-RU" smtClean="0"/>
              <a:pPr/>
              <a:t>25.04.2016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4C438-7B81-4F4C-852E-2BC51FF55F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15141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57C2F7-86C7-4B5B-AF36-73AF7F77667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70345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1C563-9C22-429F-BCDD-3AFE11B3509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4123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70BE8-E0D3-434B-86F6-ADA2275EC29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5280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E8DA0B-C80D-4B5A-A68F-F7B0CBE36E14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09191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0EF6E-E205-4ADE-8F78-296E2A817336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52792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04BB1-302B-41EE-8A9A-0B7137D9B364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81943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E5B01-E60E-417B-805F-0B79BF05E21D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44036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CCC032-737F-446A-A6A3-E1CF051F97D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15823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218D7-823D-4A88-A2BF-20060E0EB7F7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22423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E9EF7-FB73-444F-92FB-A31CDB93B90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4815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C195B-5FE8-491B-9CB0-B951FEE5FDF7}" type="datetimeFigureOut">
              <a:rPr lang="ru-RU" smtClean="0"/>
              <a:pPr/>
              <a:t>25.04.2016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4C438-7B81-4F4C-852E-2BC51FF55F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838237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F717E3-608A-4A36-A544-89D302014A5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78020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57C2F7-86C7-4B5B-AF36-73AF7F77667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19225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1C563-9C22-429F-BCDD-3AFE11B3509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611172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70BE8-E0D3-434B-86F6-ADA2275EC29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90884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E8DA0B-C80D-4B5A-A68F-F7B0CBE36E14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927989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0EF6E-E205-4ADE-8F78-296E2A817336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714665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04BB1-302B-41EE-8A9A-0B7137D9B364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583457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E5B01-E60E-417B-805F-0B79BF05E21D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102306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CCC032-737F-446A-A6A3-E1CF051F97D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21231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218D7-823D-4A88-A2BF-20060E0EB7F7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0798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C195B-5FE8-491B-9CB0-B951FEE5FDF7}" type="datetimeFigureOut">
              <a:rPr lang="ru-RU" smtClean="0"/>
              <a:pPr/>
              <a:t>25.04.2016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4C438-7B81-4F4C-852E-2BC51FF55F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7619632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E9EF7-FB73-444F-92FB-A31CDB93B90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128033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F717E3-608A-4A36-A544-89D302014A5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371332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57C2F7-86C7-4B5B-AF36-73AF7F77667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308817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1C563-9C22-429F-BCDD-3AFE11B3509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757049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70BE8-E0D3-434B-86F6-ADA2275EC29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979315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E8DA0B-C80D-4B5A-A68F-F7B0CBE36E14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25995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0EF6E-E205-4ADE-8F78-296E2A817336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647039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04BB1-302B-41EE-8A9A-0B7137D9B364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018852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E5B01-E60E-417B-805F-0B79BF05E21D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609339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CCC032-737F-446A-A6A3-E1CF051F97D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3734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C195B-5FE8-491B-9CB0-B951FEE5FDF7}" type="datetimeFigureOut">
              <a:rPr lang="ru-RU" smtClean="0"/>
              <a:pPr/>
              <a:t>25.04.2016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4C438-7B81-4F4C-852E-2BC51FF55F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9536557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218D7-823D-4A88-A2BF-20060E0EB7F7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805180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E9EF7-FB73-444F-92FB-A31CDB93B90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520654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F717E3-608A-4A36-A544-89D302014A5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048174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57C2F7-86C7-4B5B-AF36-73AF7F77667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056652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1C563-9C22-429F-BCDD-3AFE11B3509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229900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70BE8-E0D3-434B-86F6-ADA2275EC29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3082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C195B-5FE8-491B-9CB0-B951FEE5FDF7}" type="datetimeFigureOut">
              <a:rPr lang="ru-RU" smtClean="0"/>
              <a:pPr/>
              <a:t>25.04.2016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4C438-7B81-4F4C-852E-2BC51FF55F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83256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C195B-5FE8-491B-9CB0-B951FEE5FDF7}" type="datetimeFigureOut">
              <a:rPr lang="ru-RU" smtClean="0"/>
              <a:pPr/>
              <a:t>25.04.2016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4C438-7B81-4F4C-852E-2BC51FF55F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65955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C195B-5FE8-491B-9CB0-B951FEE5FDF7}" type="datetimeFigureOut">
              <a:rPr lang="ru-RU" smtClean="0"/>
              <a:pPr/>
              <a:t>25.04.2016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4C438-7B81-4F4C-852E-2BC51FF55F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51661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C195B-5FE8-491B-9CB0-B951FEE5FDF7}" type="datetimeFigureOut">
              <a:rPr lang="ru-RU" smtClean="0"/>
              <a:pPr/>
              <a:t>25.04.2016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4C438-7B81-4F4C-852E-2BC51FF55F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66938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C195B-5FE8-491B-9CB0-B951FEE5FDF7}" type="datetimeFigureOut">
              <a:rPr lang="ru-RU" smtClean="0"/>
              <a:pPr/>
              <a:t>25.04.2016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4C438-7B81-4F4C-852E-2BC51FF55F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11275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AFA0D7-6DB3-42CB-975F-DE9106B499DB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8398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AFA0D7-6DB3-42CB-975F-DE9106B499DB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7951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AFA0D7-6DB3-42CB-975F-DE9106B499DB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7925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AFA0D7-6DB3-42CB-975F-DE9106B499DB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5680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3168352"/>
          </a:xfrm>
        </p:spPr>
        <p:txBody>
          <a:bodyPr>
            <a:normAutofit/>
          </a:bodyPr>
          <a:lstStyle/>
          <a:p>
            <a:r>
              <a:rPr lang="ru-RU" sz="4800" b="1" i="1" dirty="0" smtClean="0">
                <a:solidFill>
                  <a:srgbClr val="C00000"/>
                </a:solidFill>
              </a:rPr>
              <a:t>Независимая оценка качества образовательной деятельности</a:t>
            </a:r>
            <a:endParaRPr lang="ru-RU" sz="4800" b="1" i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6400800" cy="2736304"/>
          </a:xfrm>
        </p:spPr>
        <p:txBody>
          <a:bodyPr>
            <a:normAutofit/>
          </a:bodyPr>
          <a:lstStyle/>
          <a:p>
            <a:pPr lvl="0" fontAlgn="base">
              <a:lnSpc>
                <a:spcPct val="80000"/>
              </a:lnSpc>
              <a:spcAft>
                <a:spcPct val="0"/>
              </a:spcAft>
            </a:pPr>
            <a:r>
              <a:rPr kumimoji="0" lang="ru-RU" alt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А.А. Седельников, </a:t>
            </a:r>
            <a:r>
              <a:rPr kumimoji="0" lang="ru-RU" altLang="ru-RU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к.п.н</a:t>
            </a:r>
            <a:r>
              <a:rPr kumimoji="0" lang="ru-RU" alt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.,</a:t>
            </a:r>
          </a:p>
          <a:p>
            <a:pPr lvl="0" fontAlgn="base">
              <a:lnSpc>
                <a:spcPct val="80000"/>
              </a:lnSpc>
              <a:spcAft>
                <a:spcPct val="0"/>
              </a:spcAft>
            </a:pPr>
            <a:r>
              <a:rPr kumimoji="0" lang="ru-RU" alt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ведущий научный сотрудник ИПК Красноярского края,</a:t>
            </a:r>
          </a:p>
          <a:p>
            <a:pPr lvl="0" fontAlgn="base">
              <a:lnSpc>
                <a:spcPct val="80000"/>
              </a:lnSpc>
              <a:spcAft>
                <a:spcPct val="0"/>
              </a:spcAft>
            </a:pPr>
            <a:r>
              <a:rPr lang="ru-RU" altLang="ru-RU" sz="2000" b="1" kern="0" dirty="0" smtClean="0">
                <a:solidFill>
                  <a:srgbClr val="000000"/>
                </a:solidFill>
                <a:latin typeface="Arial"/>
              </a:rPr>
              <a:t>председатель общественной палаты по образованию Гражданской ассамблеи </a:t>
            </a:r>
          </a:p>
          <a:p>
            <a:pPr lvl="0" fontAlgn="base">
              <a:lnSpc>
                <a:spcPct val="80000"/>
              </a:lnSpc>
              <a:spcAft>
                <a:spcPct val="0"/>
              </a:spcAft>
            </a:pPr>
            <a:r>
              <a:rPr lang="ru-RU" altLang="ru-RU" sz="2000" b="1" kern="0" dirty="0" smtClean="0">
                <a:solidFill>
                  <a:srgbClr val="000000"/>
                </a:solidFill>
                <a:latin typeface="Arial"/>
              </a:rPr>
              <a:t>(региональной общественной палаты) Красноярского края ,</a:t>
            </a:r>
          </a:p>
          <a:p>
            <a:pPr lvl="0" fontAlgn="base">
              <a:lnSpc>
                <a:spcPct val="80000"/>
              </a:lnSpc>
              <a:spcAft>
                <a:spcPct val="0"/>
              </a:spcAft>
            </a:pPr>
            <a:r>
              <a:rPr kumimoji="0" lang="ru-RU" alt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член общественного совета при</a:t>
            </a:r>
          </a:p>
          <a:p>
            <a:pPr lvl="0" fontAlgn="base">
              <a:lnSpc>
                <a:spcPct val="80000"/>
              </a:lnSpc>
              <a:spcAft>
                <a:spcPct val="0"/>
              </a:spcAft>
            </a:pPr>
            <a:r>
              <a:rPr lang="ru-RU" altLang="ru-RU" sz="2000" b="1" kern="0" dirty="0" smtClean="0">
                <a:solidFill>
                  <a:srgbClr val="000000"/>
                </a:solidFill>
                <a:latin typeface="Arial"/>
              </a:rPr>
              <a:t>Министерстве образования Красноярского края</a:t>
            </a:r>
            <a:endParaRPr kumimoji="0" lang="ru-RU" altLang="ru-RU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62876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Autofit/>
          </a:bodyPr>
          <a:lstStyle/>
          <a:p>
            <a:r>
              <a:rPr lang="ru-RU" sz="3200" dirty="0" smtClean="0"/>
              <a:t>Приказ </a:t>
            </a:r>
            <a:r>
              <a:rPr lang="ru-RU" sz="3200" dirty="0" err="1" smtClean="0"/>
              <a:t>Минобрнауки</a:t>
            </a:r>
            <a:r>
              <a:rPr lang="ru-RU" sz="3200" dirty="0" smtClean="0"/>
              <a:t> России от 05.12.2014 N 1547 Об утверждении показателей </a:t>
            </a:r>
            <a:r>
              <a:rPr lang="ru-RU" sz="3200" b="1" dirty="0" smtClean="0"/>
              <a:t>качества деятельности</a:t>
            </a:r>
            <a:r>
              <a:rPr lang="ru-RU" sz="3200" dirty="0" smtClean="0"/>
              <a:t>?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Полнота и актуальность информации об организации, осуществляющей образовательную деятельность (далее - организация), и ее деятельности, размещенной на официальном сайте организации (Баллы 0 – 10)</a:t>
            </a:r>
          </a:p>
          <a:p>
            <a:r>
              <a:rPr lang="ru-RU" dirty="0" smtClean="0"/>
              <a:t>Наличие на официальном сайте организации в сети Интернет сведений о педагогических работниках организации (Баллы от 0 до 10)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57760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Autofit/>
          </a:bodyPr>
          <a:lstStyle/>
          <a:p>
            <a:r>
              <a:rPr lang="ru-RU" sz="3200" dirty="0" smtClean="0"/>
              <a:t>Приказ </a:t>
            </a:r>
            <a:r>
              <a:rPr lang="ru-RU" sz="3200" dirty="0" err="1" smtClean="0"/>
              <a:t>Минобрнауки</a:t>
            </a:r>
            <a:r>
              <a:rPr lang="ru-RU" sz="3200" dirty="0" smtClean="0"/>
              <a:t> России от 05.12.2014 N 1547 Об утверждении показателей качества </a:t>
            </a:r>
            <a:r>
              <a:rPr lang="ru-RU" sz="3200" b="1" dirty="0" smtClean="0"/>
              <a:t>деятельности</a:t>
            </a:r>
            <a:r>
              <a:rPr lang="ru-RU" sz="3200" dirty="0" smtClean="0"/>
              <a:t>?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Доля получателей образовательных услуг, удовлетворенных материально-техническим обеспечением организации, от общего числа опрошенных получателей образовательных услуг (Проценты от 0 до 100)</a:t>
            </a:r>
          </a:p>
          <a:p>
            <a:r>
              <a:rPr lang="ru-RU" dirty="0" smtClean="0"/>
              <a:t>Наличие необходимых условий для охраны и укрепления здоровья, организации питания обучающихся (Баллы от 0 до 10) </a:t>
            </a:r>
          </a:p>
          <a:p>
            <a:r>
              <a:rPr lang="ru-RU" dirty="0" smtClean="0"/>
              <a:t>Доля получателей образовательных услуг, удовлетворенных качеством предоставляемых образовательных услуг (Проценты от 0 до 100)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744247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solidFill>
                  <a:prstClr val="black"/>
                </a:solidFill>
              </a:rPr>
              <a:t>Приказ </a:t>
            </a:r>
            <a:r>
              <a:rPr lang="ru-RU" sz="3200" dirty="0" err="1">
                <a:solidFill>
                  <a:prstClr val="black"/>
                </a:solidFill>
              </a:rPr>
              <a:t>Минобрнауки</a:t>
            </a:r>
            <a:r>
              <a:rPr lang="ru-RU" sz="3200" dirty="0">
                <a:solidFill>
                  <a:prstClr val="black"/>
                </a:solidFill>
              </a:rPr>
              <a:t> России от 05.12.2014 N 1547 Об утверждении показателей качества </a:t>
            </a:r>
            <a:r>
              <a:rPr lang="ru-RU" sz="3200" dirty="0" smtClean="0">
                <a:solidFill>
                  <a:prstClr val="black"/>
                </a:solidFill>
              </a:rPr>
              <a:t>организации </a:t>
            </a:r>
            <a:r>
              <a:rPr lang="ru-RU" sz="3200" b="1" dirty="0" smtClean="0">
                <a:solidFill>
                  <a:prstClr val="black"/>
                </a:solidFill>
              </a:rPr>
              <a:t>деятельности</a:t>
            </a:r>
            <a:r>
              <a:rPr lang="ru-RU" sz="3200" dirty="0" smtClean="0">
                <a:solidFill>
                  <a:prstClr val="black"/>
                </a:solidFill>
              </a:rPr>
              <a:t>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Доступность взаимодействия с получателями образовательных услуг по телефону, по электронной почте, с помощью электронных сервисов, предоставляемых на официальном сайте организации (Баллы от 0 до 10)</a:t>
            </a:r>
          </a:p>
          <a:p>
            <a:r>
              <a:rPr lang="ru-RU" dirty="0" smtClean="0"/>
              <a:t> Доступность сведений о ходе рассмотрения обращений граждан, поступивших в организацию от получателей образовательных услуг (по телефону, по электронной почте, с помощью электронных сервисов, доступных на официальном сайте организации) (Баллы от 0 до 10 )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686364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prstClr val="black"/>
                </a:solidFill>
              </a:rPr>
              <a:t>Независимость</a:t>
            </a:r>
            <a:r>
              <a:rPr lang="ru-RU" sz="4000" dirty="0">
                <a:solidFill>
                  <a:prstClr val="black"/>
                </a:solidFill>
              </a:rPr>
              <a:t> оценки качества образовательной деятельности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Общественные советы вправе, кроме перечисленных выше критериев и показателей, устанавливать дополнительные «общие критерии» и характеризующие их показатели независимой оценки качества образовательной деятельности,  а также критерии оценки по выбранным показателям.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56883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/>
          <a:lstStyle/>
          <a:p>
            <a:r>
              <a:rPr lang="ru-RU" altLang="ru-RU" dirty="0" smtClean="0"/>
              <a:t>Муниципальный уровень НОКОД</a:t>
            </a:r>
          </a:p>
        </p:txBody>
      </p:sp>
      <p:sp>
        <p:nvSpPr>
          <p:cNvPr id="27651" name="Объект 2"/>
          <p:cNvSpPr>
            <a:spLocks noGrp="1"/>
          </p:cNvSpPr>
          <p:nvPr>
            <p:ph idx="1"/>
          </p:nvPr>
        </p:nvSpPr>
        <p:spPr>
          <a:xfrm>
            <a:off x="395536" y="2132856"/>
            <a:ext cx="8229600" cy="4392488"/>
          </a:xfrm>
        </p:spPr>
        <p:txBody>
          <a:bodyPr/>
          <a:lstStyle/>
          <a:p>
            <a:r>
              <a:rPr lang="ru-RU" altLang="ru-RU" dirty="0" smtClean="0"/>
              <a:t>Вариант 1 – муниципальный общественный совет</a:t>
            </a:r>
          </a:p>
          <a:p>
            <a:r>
              <a:rPr lang="ru-RU" altLang="ru-RU" dirty="0" smtClean="0"/>
              <a:t>Вариант 2 – региональный общественный совет</a:t>
            </a:r>
          </a:p>
          <a:p>
            <a:r>
              <a:rPr lang="ru-RU" altLang="ru-RU" dirty="0" smtClean="0"/>
              <a:t>Вариант 3 – комбинация первых двух</a:t>
            </a:r>
          </a:p>
          <a:p>
            <a:pPr marL="0" indent="0" algn="ctr">
              <a:buNone/>
            </a:pPr>
            <a:r>
              <a:rPr lang="ru-RU" altLang="ru-RU" sz="2800" dirty="0" smtClean="0"/>
              <a:t>Закон не дает вариантов формирования персонального состава ОС, кроме ограничений по признакам «конфликта интересов»</a:t>
            </a:r>
          </a:p>
        </p:txBody>
      </p:sp>
    </p:spTree>
    <p:extLst>
      <p:ext uri="{BB962C8B-B14F-4D97-AF65-F5344CB8AC3E}">
        <p14:creationId xmlns:p14="http://schemas.microsoft.com/office/powerpoint/2010/main" xmlns="" val="72254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Муниципальный уровень НОКОД</a:t>
            </a:r>
          </a:p>
        </p:txBody>
      </p:sp>
      <p:sp>
        <p:nvSpPr>
          <p:cNvPr id="2867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mtClean="0"/>
              <a:t>Вариант 1 – ОС по НОКОД при органе МСУ</a:t>
            </a:r>
          </a:p>
          <a:p>
            <a:r>
              <a:rPr lang="ru-RU" altLang="ru-RU" smtClean="0"/>
              <a:t>Вариант 2 – ОС по НОКОД при  органе УО</a:t>
            </a:r>
          </a:p>
          <a:p>
            <a:r>
              <a:rPr lang="ru-RU" altLang="ru-RU" smtClean="0"/>
              <a:t>Вариант 3 – ОС или ОП при органе МСУ с правами ОК</a:t>
            </a:r>
          </a:p>
          <a:p>
            <a:r>
              <a:rPr lang="ru-RU" altLang="ru-RU" smtClean="0"/>
              <a:t>Вариант 4 ОС при ОУ с правами ОК</a:t>
            </a:r>
          </a:p>
        </p:txBody>
      </p:sp>
    </p:spTree>
    <p:extLst>
      <p:ext uri="{BB962C8B-B14F-4D97-AF65-F5344CB8AC3E}">
        <p14:creationId xmlns:p14="http://schemas.microsoft.com/office/powerpoint/2010/main" xmlns="" val="124051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r>
              <a:rPr lang="ru-RU" sz="3200" dirty="0" smtClean="0"/>
              <a:t>Региональные системы НОКОД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340768"/>
            <a:ext cx="8445624" cy="5112568"/>
          </a:xfrm>
        </p:spPr>
        <p:txBody>
          <a:bodyPr/>
          <a:lstStyle/>
          <a:p>
            <a:pPr marL="0" indent="0">
              <a:buNone/>
            </a:pPr>
            <a:r>
              <a:rPr lang="ru-RU" sz="2400" b="1" dirty="0" smtClean="0"/>
              <a:t>Риск получить в каждом регионе различные варианты НОКОД</a:t>
            </a:r>
            <a:r>
              <a:rPr lang="ru-RU" sz="2400" dirty="0" smtClean="0"/>
              <a:t>:</a:t>
            </a:r>
          </a:p>
          <a:p>
            <a:r>
              <a:rPr lang="ru-RU" sz="2400" dirty="0" smtClean="0"/>
              <a:t>По целям НОКОД</a:t>
            </a:r>
          </a:p>
          <a:p>
            <a:r>
              <a:rPr lang="ru-RU" sz="2400" dirty="0" smtClean="0"/>
              <a:t>По содержанию НОКОД</a:t>
            </a:r>
          </a:p>
          <a:p>
            <a:r>
              <a:rPr lang="ru-RU" sz="2400" dirty="0" smtClean="0"/>
              <a:t>По «независимости» НОКОД</a:t>
            </a:r>
          </a:p>
          <a:p>
            <a:r>
              <a:rPr lang="ru-RU" sz="2400" dirty="0" smtClean="0"/>
              <a:t>По «качеству» НОКОД</a:t>
            </a:r>
          </a:p>
          <a:p>
            <a:pPr marL="0" indent="0">
              <a:buNone/>
            </a:pPr>
            <a:r>
              <a:rPr lang="ru-RU" sz="2400" b="1" dirty="0" smtClean="0"/>
              <a:t>В рамках двух альтернатив:</a:t>
            </a:r>
          </a:p>
          <a:p>
            <a:r>
              <a:rPr lang="ru-RU" sz="2400" dirty="0" smtClean="0"/>
              <a:t>Фиктивный демонстрационный продукт НОКОД для отчетности</a:t>
            </a:r>
          </a:p>
          <a:p>
            <a:r>
              <a:rPr lang="ru-RU" sz="2400" dirty="0" smtClean="0"/>
              <a:t>Эффективный инструмент управления качеством образования и достоверного информирования о </a:t>
            </a:r>
            <a:r>
              <a:rPr lang="ru-RU" sz="2400" dirty="0" smtClean="0"/>
              <a:t>качестве образования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139954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Для кого (чего) НОКОД?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3800" dirty="0" smtClean="0"/>
              <a:t>Закон (№273-ФЗ, ст. 95.2) – НОКОД осуществляется в целях предоставления участникам отношений в сфере образования информации об уровне организации работы по реализации образовательных программ </a:t>
            </a:r>
          </a:p>
          <a:p>
            <a:pPr marL="0" indent="0">
              <a:buNone/>
            </a:pP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32) участники отношений в сфере образования - участники образовательных отношений и федеральные государственные органы, органы государственной власти субъектов Российской Федерации, органы местного самоуправления, работодатели и их объединения (Статья 2. Основные понятия, используемые в Федеральном законе № 273-ФЗ)</a:t>
            </a:r>
          </a:p>
        </p:txBody>
      </p:sp>
    </p:spTree>
    <p:extLst>
      <p:ext uri="{BB962C8B-B14F-4D97-AF65-F5344CB8AC3E}">
        <p14:creationId xmlns:p14="http://schemas.microsoft.com/office/powerpoint/2010/main" xmlns="" val="3074912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dirty="0" smtClean="0"/>
              <a:t>Для кого (чего) НОКОД?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100811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 err="1" smtClean="0"/>
              <a:t>Методрекомендации</a:t>
            </a:r>
            <a:r>
              <a:rPr lang="ru-RU" dirty="0" smtClean="0"/>
              <a:t> </a:t>
            </a:r>
            <a:r>
              <a:rPr lang="ru-RU" dirty="0" err="1" smtClean="0"/>
              <a:t>Минобрнауки</a:t>
            </a:r>
            <a:r>
              <a:rPr lang="ru-RU" dirty="0" smtClean="0"/>
              <a:t> России (от 01.04.15) – НОКОД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2249487"/>
            <a:ext cx="8351837" cy="4347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004392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Оценка </a:t>
            </a:r>
            <a:r>
              <a:rPr lang="ru-RU" b="1" u="sng" dirty="0" smtClean="0"/>
              <a:t>качества</a:t>
            </a:r>
            <a:r>
              <a:rPr lang="ru-RU" dirty="0" smtClean="0"/>
              <a:t> образовательной деятельности?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853136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«полное (тотальное) управление качеством» (TQM) - всеобъемлющая система менеджмента качества, интегрированная в единую систему менеджмента, как </a:t>
            </a:r>
            <a:r>
              <a:rPr lang="ru-RU" i="1" u="sng" dirty="0" smtClean="0"/>
              <a:t>стратегического</a:t>
            </a:r>
            <a:r>
              <a:rPr lang="ru-RU" dirty="0" smtClean="0"/>
              <a:t>, так и </a:t>
            </a:r>
            <a:r>
              <a:rPr lang="ru-RU" i="1" u="sng" dirty="0" smtClean="0"/>
              <a:t>операционного</a:t>
            </a:r>
            <a:r>
              <a:rPr lang="ru-RU" dirty="0" smtClean="0"/>
              <a:t> уровня.</a:t>
            </a:r>
          </a:p>
          <a:p>
            <a:pPr marL="0" indent="0">
              <a:buNone/>
            </a:pPr>
            <a:r>
              <a:rPr lang="ru-RU" dirty="0" smtClean="0"/>
              <a:t>-	НОКОД для управления качеством?</a:t>
            </a:r>
          </a:p>
          <a:p>
            <a:pPr marL="0" indent="0" algn="ctr">
              <a:buNone/>
            </a:pPr>
            <a:r>
              <a:rPr lang="ru-RU" dirty="0" smtClean="0"/>
              <a:t>И/ИЛИ</a:t>
            </a:r>
          </a:p>
          <a:p>
            <a:pPr marL="0" indent="0">
              <a:buNone/>
            </a:pPr>
            <a:r>
              <a:rPr lang="ru-RU" dirty="0" smtClean="0"/>
              <a:t>-	НОКОД для предъявления оценки качества (отчетность)? Кому?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38980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4 аспекта оценки качества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качество, определяемое соответствием стандарту </a:t>
            </a:r>
          </a:p>
          <a:p>
            <a:r>
              <a:rPr lang="ru-RU" dirty="0" smtClean="0"/>
              <a:t>качество, определяемое соответствием применению (полезность продуктов и услуг для потребителей)</a:t>
            </a:r>
          </a:p>
          <a:p>
            <a:r>
              <a:rPr lang="ru-RU" dirty="0" smtClean="0"/>
              <a:t>качество, как экономическая эффективность </a:t>
            </a:r>
          </a:p>
          <a:p>
            <a:r>
              <a:rPr lang="ru-RU" dirty="0" smtClean="0"/>
              <a:t>качество, определяемое соответствием непроявленным (несформированным) потребностям (</a:t>
            </a:r>
            <a:r>
              <a:rPr lang="ru-RU" dirty="0" err="1" smtClean="0"/>
              <a:t>проактивное</a:t>
            </a:r>
            <a:r>
              <a:rPr lang="ru-RU" dirty="0" smtClean="0"/>
              <a:t> удовлетворение потребностей потребителей, формируемых самими организациями)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96471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Независимая</a:t>
            </a:r>
            <a:r>
              <a:rPr lang="ru-RU" dirty="0" smtClean="0"/>
              <a:t> оценка качества образовательной деятельности?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628799"/>
            <a:ext cx="3888432" cy="468052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Закон про выбор оператора НОКОД - органы исполнительной власти, органы местного самоуправления  оформляют решение об определении оператора через заключение государственных, муниципальных контрактов на выполнение работ, оказание услуг </a:t>
            </a:r>
          </a:p>
          <a:p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467544" y="1628800"/>
            <a:ext cx="361074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716016" y="1628801"/>
            <a:ext cx="4176464" cy="4896544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4500" dirty="0" err="1" smtClean="0"/>
              <a:t>Методрекомендации</a:t>
            </a:r>
            <a:r>
              <a:rPr lang="ru-RU" sz="4500" dirty="0" smtClean="0"/>
              <a:t> </a:t>
            </a:r>
            <a:r>
              <a:rPr lang="ru-RU" sz="4500" dirty="0" err="1" smtClean="0"/>
              <a:t>МОиН</a:t>
            </a:r>
            <a:r>
              <a:rPr lang="ru-RU" sz="4500" dirty="0" smtClean="0"/>
              <a:t> РФ дают перечень операторов НОКОД – </a:t>
            </a:r>
          </a:p>
          <a:p>
            <a:r>
              <a:rPr lang="ru-RU" sz="4500" dirty="0" smtClean="0"/>
              <a:t>Подведомственные органам управления образованием организации </a:t>
            </a:r>
          </a:p>
          <a:p>
            <a:r>
              <a:rPr lang="ru-RU" sz="4500" dirty="0" smtClean="0"/>
              <a:t>Некоммерческие организации </a:t>
            </a:r>
          </a:p>
          <a:p>
            <a:r>
              <a:rPr lang="ru-RU" sz="4500" dirty="0" smtClean="0"/>
              <a:t>Коммерческие организации</a:t>
            </a:r>
          </a:p>
          <a:p>
            <a:r>
              <a:rPr lang="ru-RU" sz="4500" dirty="0" smtClean="0"/>
              <a:t>Иные организации</a:t>
            </a:r>
            <a:endParaRPr lang="ru-RU" sz="4200" dirty="0" smtClean="0"/>
          </a:p>
        </p:txBody>
      </p:sp>
    </p:spTree>
    <p:extLst>
      <p:ext uri="{BB962C8B-B14F-4D97-AF65-F5344CB8AC3E}">
        <p14:creationId xmlns:p14="http://schemas.microsoft.com/office/powerpoint/2010/main" xmlns="" val="3459984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Независимость</a:t>
            </a:r>
            <a:r>
              <a:rPr lang="ru-RU" dirty="0" smtClean="0"/>
              <a:t> оценки качества образовательной деятельности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3826768" cy="492514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Орган управления образованием: </a:t>
            </a:r>
          </a:p>
          <a:p>
            <a:r>
              <a:rPr lang="ru-RU" dirty="0" smtClean="0"/>
              <a:t>формирует общественный совет;</a:t>
            </a:r>
          </a:p>
          <a:p>
            <a:r>
              <a:rPr lang="ru-RU" dirty="0" smtClean="0"/>
              <a:t>утверждает положение об общественном совете</a:t>
            </a:r>
          </a:p>
          <a:p>
            <a:r>
              <a:rPr lang="ru-RU" dirty="0" smtClean="0"/>
              <a:t>разрабатывает техническое задание оператору НОКОД  с учетом предложений общественного совета;</a:t>
            </a:r>
          </a:p>
          <a:p>
            <a:r>
              <a:rPr lang="ru-RU" dirty="0" smtClean="0"/>
              <a:t>осуществляют выбор оператора НОКОД</a:t>
            </a:r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4716016" y="1695450"/>
            <a:ext cx="3970784" cy="4925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dirty="0" smtClean="0"/>
              <a:t>Общественный совет: </a:t>
            </a:r>
          </a:p>
          <a:p>
            <a:r>
              <a:rPr lang="ru-RU" dirty="0" smtClean="0"/>
              <a:t>Определяет перечни образовательных организаций, подлежащих НОКОД, сроки;</a:t>
            </a:r>
          </a:p>
          <a:p>
            <a:r>
              <a:rPr lang="ru-RU" dirty="0" smtClean="0"/>
              <a:t>Формирует предложения по ТЗ НОКОД;</a:t>
            </a:r>
          </a:p>
          <a:p>
            <a:r>
              <a:rPr lang="ru-RU" dirty="0" smtClean="0"/>
              <a:t>Устанавливает дополнительные критерии НОКОД</a:t>
            </a:r>
          </a:p>
          <a:p>
            <a:r>
              <a:rPr lang="ru-RU" dirty="0" smtClean="0"/>
              <a:t>Проводит НОКОД</a:t>
            </a:r>
          </a:p>
          <a:p>
            <a:r>
              <a:rPr lang="ru-RU" dirty="0" smtClean="0"/>
              <a:t>Направляет результаты НОКОД в выбранной им форме органу управления образованием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08552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Формы НОКОД</a:t>
            </a:r>
          </a:p>
        </p:txBody>
      </p:sp>
      <p:sp>
        <p:nvSpPr>
          <p:cNvPr id="3584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tabLst>
                <a:tab pos="457200" algn="l"/>
              </a:tabLst>
            </a:pPr>
            <a:r>
              <a:rPr lang="ru-RU" altLang="ru-RU" sz="4400" smtClean="0">
                <a:latin typeface="Times New Roman" pitchFamily="18" charset="0"/>
                <a:cs typeface="Times New Roman" pitchFamily="18" charset="0"/>
              </a:rPr>
              <a:t>Рейтинг</a:t>
            </a:r>
            <a:endParaRPr lang="ru-RU" altLang="ru-RU" sz="4400" smtClean="0">
              <a:cs typeface="Times New Roman" pitchFamily="18" charset="0"/>
            </a:endParaRPr>
          </a:p>
          <a:p>
            <a:pPr algn="just">
              <a:tabLst>
                <a:tab pos="457200" algn="l"/>
              </a:tabLst>
            </a:pPr>
            <a:r>
              <a:rPr lang="ru-RU" altLang="ru-RU" sz="4400" smtClean="0">
                <a:latin typeface="Times New Roman" pitchFamily="18" charset="0"/>
                <a:cs typeface="Times New Roman" pitchFamily="18" charset="0"/>
              </a:rPr>
              <a:t>Рэнкинг</a:t>
            </a:r>
            <a:endParaRPr lang="ru-RU" altLang="ru-RU" sz="4400" smtClean="0">
              <a:cs typeface="Times New Roman" pitchFamily="18" charset="0"/>
            </a:endParaRPr>
          </a:p>
          <a:p>
            <a:pPr algn="just">
              <a:tabLst>
                <a:tab pos="457200" algn="l"/>
              </a:tabLst>
            </a:pPr>
            <a:r>
              <a:rPr lang="ru-RU" altLang="ru-RU" sz="4400" smtClean="0">
                <a:latin typeface="Times New Roman" pitchFamily="18" charset="0"/>
                <a:cs typeface="Times New Roman" pitchFamily="18" charset="0"/>
              </a:rPr>
              <a:t>Таблица лиг</a:t>
            </a:r>
            <a:endParaRPr lang="ru-RU" altLang="ru-RU" sz="4400" smtClean="0">
              <a:cs typeface="Times New Roman" pitchFamily="18" charset="0"/>
            </a:endParaRPr>
          </a:p>
          <a:p>
            <a:pPr algn="just">
              <a:tabLst>
                <a:tab pos="457200" algn="l"/>
              </a:tabLst>
            </a:pPr>
            <a:r>
              <a:rPr lang="ru-RU" altLang="ru-RU" sz="4400" smtClean="0">
                <a:latin typeface="Times New Roman" pitchFamily="18" charset="0"/>
                <a:cs typeface="Times New Roman" pitchFamily="18" charset="0"/>
              </a:rPr>
              <a:t>Топ лучших</a:t>
            </a:r>
            <a:endParaRPr lang="ru-RU" altLang="ru-RU" sz="4400" smtClean="0">
              <a:cs typeface="Times New Roman" pitchFamily="18" charset="0"/>
            </a:endParaRPr>
          </a:p>
          <a:p>
            <a:pPr algn="just">
              <a:tabLst>
                <a:tab pos="457200" algn="l"/>
              </a:tabLst>
            </a:pPr>
            <a:r>
              <a:rPr lang="ru-RU" altLang="ru-RU" sz="4400" smtClean="0">
                <a:latin typeface="Times New Roman" pitchFamily="18" charset="0"/>
                <a:cs typeface="Times New Roman" pitchFamily="18" charset="0"/>
              </a:rPr>
              <a:t>Аналитические материалы</a:t>
            </a:r>
            <a:endParaRPr lang="ru-RU" altLang="ru-RU" sz="4400" smtClean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017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5575"/>
          </a:xfrm>
        </p:spPr>
        <p:txBody>
          <a:bodyPr/>
          <a:lstStyle/>
          <a:p>
            <a:r>
              <a:rPr lang="ru-RU" altLang="ru-RU" sz="4000" dirty="0" smtClean="0"/>
              <a:t>общие обязательные критерии НОКО - </a:t>
            </a:r>
            <a:r>
              <a:rPr lang="ru-RU" altLang="ru-RU" sz="4000" b="1" dirty="0" smtClean="0"/>
              <a:t>деятельности</a:t>
            </a:r>
            <a:r>
              <a:rPr lang="ru-RU" altLang="ru-RU" sz="4000" dirty="0" smtClean="0"/>
              <a:t>?:</a:t>
            </a:r>
          </a:p>
        </p:txBody>
      </p:sp>
      <p:sp>
        <p:nvSpPr>
          <p:cNvPr id="41987" name="Объект 2"/>
          <p:cNvSpPr>
            <a:spLocks noGrp="1"/>
          </p:cNvSpPr>
          <p:nvPr>
            <p:ph idx="1"/>
          </p:nvPr>
        </p:nvSpPr>
        <p:spPr>
          <a:xfrm>
            <a:off x="395288" y="1916113"/>
            <a:ext cx="8229600" cy="4537075"/>
          </a:xfrm>
        </p:spPr>
        <p:txBody>
          <a:bodyPr/>
          <a:lstStyle/>
          <a:p>
            <a:pPr algn="just">
              <a:tabLst>
                <a:tab pos="587375" algn="l"/>
              </a:tabLst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открытость и доступность информации об организациях, осуществляющих образовательную деятельность;</a:t>
            </a:r>
            <a:endParaRPr lang="ru-RU" altLang="ru-RU" sz="2800" dirty="0" smtClean="0">
              <a:cs typeface="Times New Roman" pitchFamily="18" charset="0"/>
            </a:endParaRPr>
          </a:p>
          <a:p>
            <a:pPr algn="just">
              <a:tabLst>
                <a:tab pos="587375" algn="l"/>
              </a:tabLst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комфортность условий, в которых осуществляется образовательная деятельность; </a:t>
            </a:r>
            <a:endParaRPr lang="ru-RU" altLang="ru-RU" sz="2800" dirty="0" smtClean="0">
              <a:cs typeface="Times New Roman" pitchFamily="18" charset="0"/>
            </a:endParaRPr>
          </a:p>
          <a:p>
            <a:pPr algn="just">
              <a:tabLst>
                <a:tab pos="587375" algn="l"/>
              </a:tabLst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доброжелательность, вежливость, компетентность работников;</a:t>
            </a:r>
            <a:endParaRPr lang="ru-RU" altLang="ru-RU" sz="2800" dirty="0" smtClean="0">
              <a:cs typeface="Times New Roman" pitchFamily="18" charset="0"/>
            </a:endParaRPr>
          </a:p>
          <a:p>
            <a:pPr algn="just">
              <a:tabLst>
                <a:tab pos="587375" algn="l"/>
              </a:tabLst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удовлетворенность качеством образовательной деятельности организаций.</a:t>
            </a:r>
            <a:endParaRPr lang="ru-RU" altLang="ru-RU" sz="2800" dirty="0" smtClean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915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785</Words>
  <Application>Microsoft Office PowerPoint</Application>
  <PresentationFormat>Экран (4:3)</PresentationFormat>
  <Paragraphs>84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Тема Office</vt:lpstr>
      <vt:lpstr>Оформление по умолчанию</vt:lpstr>
      <vt:lpstr>1_Оформление по умолчанию</vt:lpstr>
      <vt:lpstr>2_Оформление по умолчанию</vt:lpstr>
      <vt:lpstr>3_Оформление по умолчанию</vt:lpstr>
      <vt:lpstr>Независимая оценка качества образовательной деятельности</vt:lpstr>
      <vt:lpstr>Для кого (чего) НОКОД?</vt:lpstr>
      <vt:lpstr>Для кого (чего) НОКОД?</vt:lpstr>
      <vt:lpstr>Оценка качества образовательной деятельности?</vt:lpstr>
      <vt:lpstr>4 аспекта оценки качества</vt:lpstr>
      <vt:lpstr>Независимая оценка качества образовательной деятельности?</vt:lpstr>
      <vt:lpstr>Независимость оценки качества образовательной деятельности</vt:lpstr>
      <vt:lpstr>Формы НОКОД</vt:lpstr>
      <vt:lpstr>общие обязательные критерии НОКО - деятельности?:</vt:lpstr>
      <vt:lpstr>Приказ Минобрнауки России от 05.12.2014 N 1547 Об утверждении показателей качества деятельности?</vt:lpstr>
      <vt:lpstr>Приказ Минобрнауки России от 05.12.2014 N 1547 Об утверждении показателей качества деятельности?</vt:lpstr>
      <vt:lpstr>Приказ Минобрнауки России от 05.12.2014 N 1547 Об утверждении показателей качества организации деятельности!</vt:lpstr>
      <vt:lpstr>Независимость оценки качества образовательной деятельности</vt:lpstr>
      <vt:lpstr>Муниципальный уровень НОКОД</vt:lpstr>
      <vt:lpstr>Муниципальный уровень НОКОД</vt:lpstr>
      <vt:lpstr>Региональные системы НОКОД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Независимая оценка качества образовательной деятельности</dc:title>
  <dc:creator>Пользователь</dc:creator>
  <cp:lastModifiedBy>ноу</cp:lastModifiedBy>
  <cp:revision>11</cp:revision>
  <dcterms:created xsi:type="dcterms:W3CDTF">2016-04-22T06:22:03Z</dcterms:created>
  <dcterms:modified xsi:type="dcterms:W3CDTF">2016-04-25T10:34:29Z</dcterms:modified>
</cp:coreProperties>
</file>