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80" r:id="rId3"/>
    <p:sldId id="285" r:id="rId4"/>
    <p:sldId id="269" r:id="rId5"/>
    <p:sldId id="272" r:id="rId6"/>
    <p:sldId id="274" r:id="rId7"/>
    <p:sldId id="276" r:id="rId8"/>
    <p:sldId id="277" r:id="rId9"/>
    <p:sldId id="283" r:id="rId10"/>
    <p:sldId id="287" r:id="rId11"/>
    <p:sldId id="296" r:id="rId12"/>
    <p:sldId id="293" r:id="rId13"/>
    <p:sldId id="295" r:id="rId14"/>
    <p:sldId id="29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00"/>
    <a:srgbClr val="0066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4D1A-F549-4D69-8FA1-E17F6E0D0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8D9F-5068-4338-B206-A990B6848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5A58-1512-4EBC-9BB9-740B306957E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8C49-F80C-4C33-AECB-1CFC268536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DE39D-221A-4DDD-8A81-8045B971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8148-C005-4FA3-A70E-EA6CC34998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03AEC-901B-4A1A-83C6-78674805B2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4177-D385-45BE-ABCD-54E8758C0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9184-E4F2-4E5C-B40B-C3B883138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8FA1-FC6B-4C1F-A41D-6870AAE50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8A4-8486-4203-B38E-6445DF0BE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92FFB3E-5247-41AA-A332-D61C652E4B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3568" y="1484784"/>
            <a:ext cx="7772400" cy="2880320"/>
          </a:xfrm>
          <a:solidFill>
            <a:srgbClr val="FFFFFF">
              <a:alpha val="69804"/>
            </a:srgb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Сайт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образовательной организации как источник информации о качестве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образования 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771800" y="5589588"/>
            <a:ext cx="6192687" cy="960437"/>
          </a:xfrm>
          <a:solidFill>
            <a:srgbClr val="FFFFFF">
              <a:alpha val="43137"/>
            </a:srgbClr>
          </a:solidFill>
        </p:spPr>
        <p:txBody>
          <a:bodyPr>
            <a:normAutofit fontScale="92500" lnSpcReduction="10000"/>
          </a:bodyPr>
          <a:lstStyle/>
          <a:p>
            <a:r>
              <a:rPr lang="ru-RU" sz="2000" b="1" i="1" dirty="0" smtClean="0">
                <a:solidFill>
                  <a:schemeClr val="tx1"/>
                </a:solidFill>
              </a:rPr>
              <a:t>Постульгина Елена Ивановна, начальник отдела аналитического и методического обеспечения </a:t>
            </a:r>
          </a:p>
          <a:p>
            <a:r>
              <a:rPr lang="ru-RU" sz="2000" b="1" i="1" dirty="0" smtClean="0">
                <a:solidFill>
                  <a:schemeClr val="tx1"/>
                </a:solidFill>
              </a:rPr>
              <a:t>ФГБУ «ФИОКО»</a:t>
            </a:r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2825" y="101554"/>
            <a:ext cx="8378350" cy="7920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Размещение на сайтах ОО правоустанавливающей  и нормативной документации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5708103"/>
            <a:ext cx="5904656" cy="101926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Предписания, выданные органами</a:t>
            </a:r>
            <a:r>
              <a:rPr lang="ru-RU" sz="2000" b="1" dirty="0">
                <a:solidFill>
                  <a:srgbClr val="C00000"/>
                </a:solidFill>
              </a:rPr>
              <a:t>, осуществляющими государственный </a:t>
            </a:r>
            <a:r>
              <a:rPr lang="ru-RU" sz="2000" b="1" dirty="0" smtClean="0">
                <a:solidFill>
                  <a:srgbClr val="C00000"/>
                </a:solidFill>
              </a:rPr>
              <a:t>надзор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71,2%</a:t>
            </a:r>
            <a:endParaRPr lang="ru-RU" sz="2000" b="1" dirty="0">
              <a:solidFill>
                <a:schemeClr val="tx1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789768" y="1183377"/>
            <a:ext cx="7564464" cy="4356000"/>
            <a:chOff x="564792" y="1183377"/>
            <a:chExt cx="7564464" cy="4356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6" name="Группа 15"/>
            <p:cNvGrpSpPr/>
            <p:nvPr/>
          </p:nvGrpSpPr>
          <p:grpSpPr>
            <a:xfrm>
              <a:off x="4529256" y="1183377"/>
              <a:ext cx="3600000" cy="4356000"/>
              <a:chOff x="4289764" y="1183376"/>
              <a:chExt cx="3600000" cy="4466309"/>
            </a:xfrm>
          </p:grpSpPr>
          <p:sp>
            <p:nvSpPr>
              <p:cNvPr id="8" name="Полилиния 7"/>
              <p:cNvSpPr/>
              <p:nvPr/>
            </p:nvSpPr>
            <p:spPr>
              <a:xfrm>
                <a:off x="4289764" y="1183376"/>
                <a:ext cx="3600000" cy="1260000"/>
              </a:xfrm>
              <a:custGeom>
                <a:avLst/>
                <a:gdLst>
                  <a:gd name="connsiteX0" fmla="*/ 0 w 2722067"/>
                  <a:gd name="connsiteY0" fmla="*/ 0 h 1084166"/>
                  <a:gd name="connsiteX1" fmla="*/ 2722067 w 2722067"/>
                  <a:gd name="connsiteY1" fmla="*/ 0 h 1084166"/>
                  <a:gd name="connsiteX2" fmla="*/ 2722067 w 2722067"/>
                  <a:gd name="connsiteY2" fmla="*/ 1084166 h 1084166"/>
                  <a:gd name="connsiteX3" fmla="*/ 0 w 2722067"/>
                  <a:gd name="connsiteY3" fmla="*/ 1084166 h 1084166"/>
                  <a:gd name="connsiteX4" fmla="*/ 0 w 2722067"/>
                  <a:gd name="connsiteY4" fmla="*/ 0 h 1084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22067" h="1084166">
                    <a:moveTo>
                      <a:pt x="0" y="0"/>
                    </a:moveTo>
                    <a:lnTo>
                      <a:pt x="2722067" y="0"/>
                    </a:lnTo>
                    <a:lnTo>
                      <a:pt x="2722067" y="1084166"/>
                    </a:lnTo>
                    <a:lnTo>
                      <a:pt x="0" y="1084166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000" b="1" kern="1200" dirty="0" smtClean="0">
                    <a:solidFill>
                      <a:schemeClr val="tx1"/>
                    </a:solidFill>
                  </a:rPr>
                  <a:t>Лицензии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b="1" kern="1200" dirty="0" smtClean="0">
                    <a:solidFill>
                      <a:schemeClr val="tx1"/>
                    </a:solidFill>
                  </a:rPr>
                  <a:t>90,9%</a:t>
                </a:r>
                <a:endParaRPr lang="ru-RU" sz="2400" b="1" kern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Полилиния 9"/>
              <p:cNvSpPr/>
              <p:nvPr/>
            </p:nvSpPr>
            <p:spPr>
              <a:xfrm>
                <a:off x="4289764" y="2660761"/>
                <a:ext cx="3600000" cy="1260000"/>
              </a:xfrm>
              <a:custGeom>
                <a:avLst/>
                <a:gdLst>
                  <a:gd name="connsiteX0" fmla="*/ 0 w 3789226"/>
                  <a:gd name="connsiteY0" fmla="*/ 0 h 1323447"/>
                  <a:gd name="connsiteX1" fmla="*/ 3789226 w 3789226"/>
                  <a:gd name="connsiteY1" fmla="*/ 0 h 1323447"/>
                  <a:gd name="connsiteX2" fmla="*/ 3789226 w 3789226"/>
                  <a:gd name="connsiteY2" fmla="*/ 1323447 h 1323447"/>
                  <a:gd name="connsiteX3" fmla="*/ 0 w 3789226"/>
                  <a:gd name="connsiteY3" fmla="*/ 1323447 h 1323447"/>
                  <a:gd name="connsiteX4" fmla="*/ 0 w 3789226"/>
                  <a:gd name="connsiteY4" fmla="*/ 0 h 1323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89226" h="1323447">
                    <a:moveTo>
                      <a:pt x="0" y="0"/>
                    </a:moveTo>
                    <a:lnTo>
                      <a:pt x="3789226" y="0"/>
                    </a:lnTo>
                    <a:lnTo>
                      <a:pt x="3789226" y="1323447"/>
                    </a:lnTo>
                    <a:lnTo>
                      <a:pt x="0" y="1323447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000" b="1" kern="1200" dirty="0" smtClean="0">
                    <a:solidFill>
                      <a:schemeClr val="tx1"/>
                    </a:solidFill>
                  </a:rPr>
                  <a:t>Отчет о результатах </a:t>
                </a:r>
                <a:r>
                  <a:rPr lang="ru-RU" sz="2000" b="1" kern="1200" dirty="0" err="1" smtClean="0">
                    <a:solidFill>
                      <a:schemeClr val="tx1"/>
                    </a:solidFill>
                  </a:rPr>
                  <a:t>самообследования</a:t>
                </a:r>
                <a:r>
                  <a:rPr lang="ru-RU" sz="2000" b="1" kern="12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b="1" kern="1200" dirty="0" smtClean="0">
                    <a:solidFill>
                      <a:schemeClr val="tx1"/>
                    </a:solidFill>
                  </a:rPr>
                  <a:t>80,7%  </a:t>
                </a:r>
                <a:endParaRPr lang="ru-RU" sz="2400" b="1" kern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Полилиния 11"/>
              <p:cNvSpPr/>
              <p:nvPr/>
            </p:nvSpPr>
            <p:spPr>
              <a:xfrm>
                <a:off x="4289764" y="4138146"/>
                <a:ext cx="3600000" cy="1511539"/>
              </a:xfrm>
              <a:custGeom>
                <a:avLst/>
                <a:gdLst>
                  <a:gd name="connsiteX0" fmla="*/ 0 w 3429921"/>
                  <a:gd name="connsiteY0" fmla="*/ 0 h 1641389"/>
                  <a:gd name="connsiteX1" fmla="*/ 3429921 w 3429921"/>
                  <a:gd name="connsiteY1" fmla="*/ 0 h 1641389"/>
                  <a:gd name="connsiteX2" fmla="*/ 3429921 w 3429921"/>
                  <a:gd name="connsiteY2" fmla="*/ 1641389 h 1641389"/>
                  <a:gd name="connsiteX3" fmla="*/ 0 w 3429921"/>
                  <a:gd name="connsiteY3" fmla="*/ 1641389 h 1641389"/>
                  <a:gd name="connsiteX4" fmla="*/ 0 w 3429921"/>
                  <a:gd name="connsiteY4" fmla="*/ 0 h 1641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29921" h="1641389">
                    <a:moveTo>
                      <a:pt x="0" y="0"/>
                    </a:moveTo>
                    <a:lnTo>
                      <a:pt x="3429921" y="0"/>
                    </a:lnTo>
                    <a:lnTo>
                      <a:pt x="3429921" y="1641389"/>
                    </a:lnTo>
                    <a:lnTo>
                      <a:pt x="0" y="1641389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000" b="1" kern="1200" dirty="0" smtClean="0">
                    <a:solidFill>
                      <a:schemeClr val="tx1"/>
                    </a:solidFill>
                  </a:rPr>
                  <a:t>Документы, регламентирующие   порядок оказания платных образовательных услуг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b="1" kern="1200" dirty="0" smtClean="0">
                    <a:solidFill>
                      <a:schemeClr val="tx1"/>
                    </a:solidFill>
                  </a:rPr>
                  <a:t>62,15%</a:t>
                </a:r>
                <a:endParaRPr lang="ru-RU" sz="2400" b="1" kern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" name="Группа 16"/>
            <p:cNvGrpSpPr/>
            <p:nvPr/>
          </p:nvGrpSpPr>
          <p:grpSpPr>
            <a:xfrm>
              <a:off x="564792" y="1183377"/>
              <a:ext cx="3600001" cy="4356000"/>
              <a:chOff x="325300" y="1124742"/>
              <a:chExt cx="3600001" cy="4350090"/>
            </a:xfrm>
          </p:grpSpPr>
          <p:sp>
            <p:nvSpPr>
              <p:cNvPr id="13" name="Полилиния 12"/>
              <p:cNvSpPr/>
              <p:nvPr/>
            </p:nvSpPr>
            <p:spPr>
              <a:xfrm>
                <a:off x="325301" y="1124742"/>
                <a:ext cx="3600000" cy="1260000"/>
              </a:xfrm>
              <a:custGeom>
                <a:avLst/>
                <a:gdLst>
                  <a:gd name="connsiteX0" fmla="*/ 0 w 3010520"/>
                  <a:gd name="connsiteY0" fmla="*/ 0 h 1142610"/>
                  <a:gd name="connsiteX1" fmla="*/ 3010520 w 3010520"/>
                  <a:gd name="connsiteY1" fmla="*/ 0 h 1142610"/>
                  <a:gd name="connsiteX2" fmla="*/ 3010520 w 3010520"/>
                  <a:gd name="connsiteY2" fmla="*/ 1142610 h 1142610"/>
                  <a:gd name="connsiteX3" fmla="*/ 0 w 3010520"/>
                  <a:gd name="connsiteY3" fmla="*/ 1142610 h 1142610"/>
                  <a:gd name="connsiteX4" fmla="*/ 0 w 3010520"/>
                  <a:gd name="connsiteY4" fmla="*/ 0 h 1142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0520" h="1142610">
                    <a:moveTo>
                      <a:pt x="0" y="0"/>
                    </a:moveTo>
                    <a:lnTo>
                      <a:pt x="3010520" y="0"/>
                    </a:lnTo>
                    <a:lnTo>
                      <a:pt x="3010520" y="1142610"/>
                    </a:lnTo>
                    <a:lnTo>
                      <a:pt x="0" y="114261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000" b="1" kern="1200" dirty="0" smtClean="0">
                    <a:solidFill>
                      <a:schemeClr val="tx1"/>
                    </a:solidFill>
                  </a:rPr>
                  <a:t>Уставы</a:t>
                </a:r>
                <a:r>
                  <a:rPr lang="ru-RU" sz="1800" b="1" kern="12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b="1" kern="1200" dirty="0" smtClean="0">
                    <a:solidFill>
                      <a:schemeClr val="tx1"/>
                    </a:solidFill>
                  </a:rPr>
                  <a:t>92,5%</a:t>
                </a:r>
                <a:endParaRPr lang="ru-RU" sz="2400" b="1" kern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Полилиния 13"/>
              <p:cNvSpPr/>
              <p:nvPr/>
            </p:nvSpPr>
            <p:spPr>
              <a:xfrm>
                <a:off x="325301" y="2669787"/>
                <a:ext cx="3600000" cy="1260000"/>
              </a:xfrm>
              <a:custGeom>
                <a:avLst/>
                <a:gdLst>
                  <a:gd name="connsiteX0" fmla="*/ 0 w 3225173"/>
                  <a:gd name="connsiteY0" fmla="*/ 0 h 1410530"/>
                  <a:gd name="connsiteX1" fmla="*/ 3225173 w 3225173"/>
                  <a:gd name="connsiteY1" fmla="*/ 0 h 1410530"/>
                  <a:gd name="connsiteX2" fmla="*/ 3225173 w 3225173"/>
                  <a:gd name="connsiteY2" fmla="*/ 1410530 h 1410530"/>
                  <a:gd name="connsiteX3" fmla="*/ 0 w 3225173"/>
                  <a:gd name="connsiteY3" fmla="*/ 1410530 h 1410530"/>
                  <a:gd name="connsiteX4" fmla="*/ 0 w 3225173"/>
                  <a:gd name="connsiteY4" fmla="*/ 0 h 1410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25173" h="1410530">
                    <a:moveTo>
                      <a:pt x="0" y="0"/>
                    </a:moveTo>
                    <a:lnTo>
                      <a:pt x="3225173" y="0"/>
                    </a:lnTo>
                    <a:lnTo>
                      <a:pt x="3225173" y="1410530"/>
                    </a:lnTo>
                    <a:lnTo>
                      <a:pt x="0" y="141053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000" b="1" kern="1200" dirty="0" smtClean="0">
                    <a:solidFill>
                      <a:schemeClr val="tx1"/>
                    </a:solidFill>
                  </a:rPr>
                  <a:t>Свидетельства о гос. аккредитации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b="1" kern="1200" dirty="0" smtClean="0">
                    <a:solidFill>
                      <a:schemeClr val="tx1"/>
                    </a:solidFill>
                  </a:rPr>
                  <a:t>89,4%</a:t>
                </a:r>
                <a:endParaRPr lang="ru-RU" sz="2400" b="1" kern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Полилиния 14"/>
              <p:cNvSpPr/>
              <p:nvPr/>
            </p:nvSpPr>
            <p:spPr>
              <a:xfrm>
                <a:off x="325300" y="4214832"/>
                <a:ext cx="3600000" cy="1260000"/>
              </a:xfrm>
              <a:custGeom>
                <a:avLst/>
                <a:gdLst>
                  <a:gd name="connsiteX0" fmla="*/ 0 w 3586847"/>
                  <a:gd name="connsiteY0" fmla="*/ 0 h 1661131"/>
                  <a:gd name="connsiteX1" fmla="*/ 3586847 w 3586847"/>
                  <a:gd name="connsiteY1" fmla="*/ 0 h 1661131"/>
                  <a:gd name="connsiteX2" fmla="*/ 3586847 w 3586847"/>
                  <a:gd name="connsiteY2" fmla="*/ 1661131 h 1661131"/>
                  <a:gd name="connsiteX3" fmla="*/ 0 w 3586847"/>
                  <a:gd name="connsiteY3" fmla="*/ 1661131 h 1661131"/>
                  <a:gd name="connsiteX4" fmla="*/ 0 w 3586847"/>
                  <a:gd name="connsiteY4" fmla="*/ 0 h 1661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86847" h="1661131">
                    <a:moveTo>
                      <a:pt x="0" y="0"/>
                    </a:moveTo>
                    <a:lnTo>
                      <a:pt x="3586847" y="0"/>
                    </a:lnTo>
                    <a:lnTo>
                      <a:pt x="3586847" y="1661131"/>
                    </a:lnTo>
                    <a:lnTo>
                      <a:pt x="0" y="1661131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000" b="1" kern="1200" dirty="0" smtClean="0">
                    <a:solidFill>
                      <a:schemeClr val="tx1"/>
                    </a:solidFill>
                  </a:rPr>
                  <a:t>Локальные нормативные акты 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b="1" kern="1200" dirty="0" smtClean="0">
                    <a:solidFill>
                      <a:schemeClr val="tx1"/>
                    </a:solidFill>
                  </a:rPr>
                  <a:t>82%</a:t>
                </a:r>
                <a:endParaRPr lang="ru-RU" sz="24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Овал 3"/>
          <p:cNvSpPr/>
          <p:nvPr/>
        </p:nvSpPr>
        <p:spPr>
          <a:xfrm>
            <a:off x="200417" y="3607496"/>
            <a:ext cx="1419255" cy="91439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26,1% 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37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/>
        </p:nvSpPr>
        <p:spPr>
          <a:xfrm>
            <a:off x="664013" y="2169594"/>
            <a:ext cx="3851981" cy="1322265"/>
          </a:xfrm>
          <a:custGeom>
            <a:avLst/>
            <a:gdLst>
              <a:gd name="connsiteX0" fmla="*/ 0 w 3851981"/>
              <a:gd name="connsiteY0" fmla="*/ 0 h 1322265"/>
              <a:gd name="connsiteX1" fmla="*/ 3851981 w 3851981"/>
              <a:gd name="connsiteY1" fmla="*/ 0 h 1322265"/>
              <a:gd name="connsiteX2" fmla="*/ 3851981 w 3851981"/>
              <a:gd name="connsiteY2" fmla="*/ 1322265 h 1322265"/>
              <a:gd name="connsiteX3" fmla="*/ 0 w 3851981"/>
              <a:gd name="connsiteY3" fmla="*/ 1322265 h 1322265"/>
              <a:gd name="connsiteX4" fmla="*/ 0 w 3851981"/>
              <a:gd name="connsiteY4" fmla="*/ 0 h 132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1981" h="1322265">
                <a:moveTo>
                  <a:pt x="0" y="0"/>
                </a:moveTo>
                <a:lnTo>
                  <a:pt x="3851981" y="0"/>
                </a:lnTo>
                <a:lnTo>
                  <a:pt x="3851981" y="1322265"/>
                </a:lnTo>
                <a:lnTo>
                  <a:pt x="0" y="1322265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Образовательные программы</a:t>
            </a:r>
            <a:endParaRPr lang="ru-RU" sz="1800" b="1" kern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73,8%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4902915" y="2177369"/>
            <a:ext cx="3851981" cy="1322265"/>
          </a:xfrm>
          <a:custGeom>
            <a:avLst/>
            <a:gdLst>
              <a:gd name="connsiteX0" fmla="*/ 0 w 3851981"/>
              <a:gd name="connsiteY0" fmla="*/ 0 h 1322265"/>
              <a:gd name="connsiteX1" fmla="*/ 3851981 w 3851981"/>
              <a:gd name="connsiteY1" fmla="*/ 0 h 1322265"/>
              <a:gd name="connsiteX2" fmla="*/ 3851981 w 3851981"/>
              <a:gd name="connsiteY2" fmla="*/ 1322265 h 1322265"/>
              <a:gd name="connsiteX3" fmla="*/ 0 w 3851981"/>
              <a:gd name="connsiteY3" fmla="*/ 1322265 h 1322265"/>
              <a:gd name="connsiteX4" fmla="*/ 0 w 3851981"/>
              <a:gd name="connsiteY4" fmla="*/ 0 h 132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1981" h="1322265">
                <a:moveTo>
                  <a:pt x="0" y="0"/>
                </a:moveTo>
                <a:lnTo>
                  <a:pt x="3851981" y="0"/>
                </a:lnTo>
                <a:lnTo>
                  <a:pt x="3851981" y="1322265"/>
                </a:lnTo>
                <a:lnTo>
                  <a:pt x="0" y="1322265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Учебный план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82,6%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1595580" y="4145392"/>
            <a:ext cx="5952841" cy="1210380"/>
          </a:xfrm>
          <a:custGeom>
            <a:avLst/>
            <a:gdLst>
              <a:gd name="connsiteX0" fmla="*/ 0 w 5952841"/>
              <a:gd name="connsiteY0" fmla="*/ 0 h 1880881"/>
              <a:gd name="connsiteX1" fmla="*/ 5952841 w 5952841"/>
              <a:gd name="connsiteY1" fmla="*/ 0 h 1880881"/>
              <a:gd name="connsiteX2" fmla="*/ 5952841 w 5952841"/>
              <a:gd name="connsiteY2" fmla="*/ 1880881 h 1880881"/>
              <a:gd name="connsiteX3" fmla="*/ 0 w 5952841"/>
              <a:gd name="connsiteY3" fmla="*/ 1880881 h 1880881"/>
              <a:gd name="connsiteX4" fmla="*/ 0 w 5952841"/>
              <a:gd name="connsiteY4" fmla="*/ 0 h 1880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2841" h="1880881">
                <a:moveTo>
                  <a:pt x="0" y="0"/>
                </a:moveTo>
                <a:lnTo>
                  <a:pt x="5952841" y="0"/>
                </a:lnTo>
                <a:lnTo>
                  <a:pt x="5952841" y="1880881"/>
                </a:lnTo>
                <a:lnTo>
                  <a:pt x="0" y="188088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Методические материалы, разработанные ОО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70,1%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5500" y="227990"/>
            <a:ext cx="6768752" cy="8932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Отражение на сайтах ОО информации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об образовательной деятельности </a:t>
            </a:r>
          </a:p>
        </p:txBody>
      </p:sp>
      <p:sp>
        <p:nvSpPr>
          <p:cNvPr id="8" name="Овал 7"/>
          <p:cNvSpPr/>
          <p:nvPr/>
        </p:nvSpPr>
        <p:spPr>
          <a:xfrm>
            <a:off x="3661007" y="1536947"/>
            <a:ext cx="2088232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10,4%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56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Снижение нагрузки на ОО со стороны контрольно-надзорных органов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6220" y="2058350"/>
            <a:ext cx="8685653" cy="100811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Использование  риск-ориентированного подхода при планировании контрольно-надзорной деятельности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6220" y="3276063"/>
            <a:ext cx="8686800" cy="100811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Расширение спектра мероприятий по контролю и инструментов  контрольно-надзорной деятельности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6220" y="4493776"/>
            <a:ext cx="8686800" cy="1080120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Налаживание  системной профилактической работы, ориентированной на  соблюдение обязательных требований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220" y="5783497"/>
            <a:ext cx="8686800" cy="86409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Формирование и публикация типовых нарушений  обязательных требований</a:t>
            </a:r>
          </a:p>
        </p:txBody>
      </p:sp>
    </p:spTree>
    <p:extLst>
      <p:ext uri="{BB962C8B-B14F-4D97-AF65-F5344CB8AC3E}">
        <p14:creationId xmlns:p14="http://schemas.microsoft.com/office/powerpoint/2010/main" val="338656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28600" y="4592908"/>
            <a:ext cx="8686800" cy="20162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2015 году выявлено 13277  нарушений</a:t>
            </a:r>
            <a:r>
              <a:rPr lang="ru-RU" sz="2400" b="1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что составляет 14,9% от общего количества выявленных нарушений (в 2014 году доля таких нарушений составляла 12,2%)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000792" y="3889663"/>
            <a:ext cx="1142416" cy="703245"/>
          </a:xfrm>
          <a:prstGeom prst="downArrow">
            <a:avLst/>
          </a:prstGeom>
          <a:gradFill>
            <a:gsLst>
              <a:gs pos="0">
                <a:schemeClr val="dk1">
                  <a:tint val="0"/>
                </a:schemeClr>
              </a:gs>
              <a:gs pos="44000">
                <a:schemeClr val="dk1">
                  <a:tint val="60000"/>
                  <a:satMod val="120000"/>
                </a:schemeClr>
              </a:gs>
              <a:gs pos="100000">
                <a:schemeClr val="dk1">
                  <a:tint val="90000"/>
                  <a:lumMod val="90000"/>
                  <a:alpha val="47000"/>
                </a:schemeClr>
              </a:gs>
            </a:gsLst>
          </a:gra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224644"/>
            <a:ext cx="868680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Данные  официальной статистики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(отчет по приказу  РОН №1701)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2665527"/>
            <a:ext cx="8686800" cy="122413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Отмечается рост количества нарушений, связанных с отсутствием на официальном сайте ОО информации, предусмотренной 273-ФЗ: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228600" y="1560142"/>
            <a:ext cx="8686800" cy="1028230"/>
            <a:chOff x="395536" y="1658116"/>
            <a:chExt cx="8424936" cy="102823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95536" y="1678234"/>
              <a:ext cx="3312368" cy="1008112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C00000"/>
                  </a:solidFill>
                </a:rPr>
                <a:t>16,6% от общего количества проведенных массовых </a:t>
              </a:r>
              <a:r>
                <a:rPr lang="ru-RU" b="1" dirty="0" smtClean="0">
                  <a:solidFill>
                    <a:srgbClr val="C00000"/>
                  </a:solidFill>
                </a:rPr>
                <a:t>мероприятий </a:t>
              </a:r>
              <a:endParaRPr lang="ru-RU" b="1" dirty="0">
                <a:solidFill>
                  <a:srgbClr val="C00000"/>
                </a:solidFill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436096" y="1658116"/>
              <a:ext cx="3384376" cy="1008112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C00000"/>
                  </a:solidFill>
                </a:rPr>
                <a:t>15,1% от общего количества размещенных на сайтах ОИВ материалов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989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Снижение нагрузки на ОО со стороны контрольно-надзорных органов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6220" y="2058350"/>
            <a:ext cx="8685653" cy="100811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Использование  риск-ориентированного подхода при планировании контрольно-надзорной деятельности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6220" y="3276063"/>
            <a:ext cx="8686800" cy="100811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Расширение спектра мероприятий по контролю и инструментов  контрольно-надзорной деятельности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6220" y="4493776"/>
            <a:ext cx="8686800" cy="108012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Налаживание  системной профилактической работы, ориентированной на  соблюдение обязательных требований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220" y="5783497"/>
            <a:ext cx="8686800" cy="864096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Формирование и публикация типовых нарушений  обязательных требований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26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право 5"/>
          <p:cNvSpPr/>
          <p:nvPr/>
        </p:nvSpPr>
        <p:spPr>
          <a:xfrm rot="5400000">
            <a:off x="4139952" y="2762573"/>
            <a:ext cx="864096" cy="1188838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443841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789040"/>
            <a:ext cx="8064896" cy="25922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0"/>
                </a:schemeClr>
              </a:gs>
              <a:gs pos="44000">
                <a:schemeClr val="accent1">
                  <a:tint val="60000"/>
                  <a:satMod val="120000"/>
                </a:schemeClr>
              </a:gs>
              <a:gs pos="100000">
                <a:schemeClr val="accent1">
                  <a:tint val="90000"/>
                  <a:lumMod val="90000"/>
                  <a:alpha val="63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4. Независимая оценка качества образовательной деятельности организаций проводится по таким общим критериям, как </a:t>
            </a:r>
            <a:r>
              <a:rPr lang="ru-RU" sz="2000" b="1" dirty="0">
                <a:solidFill>
                  <a:srgbClr val="FF0000"/>
                </a:solidFill>
              </a:rPr>
              <a:t>открытость и доступность информации об организациях, осуществляющих образовательную деятельность;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комфортность условий, в которых осуществляется образовательная деятельность; доброжелательность, вежливость, компетентность работников; удовлетворенность качеством образовательной деятельности организаций.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628507"/>
            <a:ext cx="8064896" cy="12964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Статья 95.2. Независимая оценка качества образовательной деятельности организаций, осуществляющих образовательную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4438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28600" y="4005064"/>
            <a:ext cx="8686800" cy="20162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2015 году выявлено 13277  нарушений</a:t>
            </a:r>
            <a:r>
              <a:rPr lang="ru-RU" sz="2400" b="1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что составляет 14,9% от общего количества выявленных нарушений (в 2014 году доля таких нарушений составляла 12,2%)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000792" y="3301819"/>
            <a:ext cx="1142416" cy="703245"/>
          </a:xfrm>
          <a:prstGeom prst="downArrow">
            <a:avLst/>
          </a:prstGeom>
          <a:gradFill>
            <a:gsLst>
              <a:gs pos="0">
                <a:schemeClr val="dk1">
                  <a:tint val="0"/>
                </a:schemeClr>
              </a:gs>
              <a:gs pos="44000">
                <a:schemeClr val="dk1">
                  <a:tint val="60000"/>
                  <a:satMod val="120000"/>
                </a:schemeClr>
              </a:gs>
              <a:gs pos="100000">
                <a:schemeClr val="dk1">
                  <a:tint val="90000"/>
                  <a:lumMod val="90000"/>
                  <a:alpha val="47000"/>
                </a:schemeClr>
              </a:gs>
            </a:gsLst>
          </a:gra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224644"/>
            <a:ext cx="868680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Данные  официальной статистики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(отчет по приказу  РОН №1701)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2077683"/>
            <a:ext cx="8686800" cy="12241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Отмечается рост количества нарушений, связанных с отсутствием на официальном сайте ОО информации, предусмотренной 273-ФЗ: </a:t>
            </a:r>
          </a:p>
        </p:txBody>
      </p:sp>
    </p:spTree>
    <p:extLst>
      <p:ext uri="{BB962C8B-B14F-4D97-AF65-F5344CB8AC3E}">
        <p14:creationId xmlns:p14="http://schemas.microsoft.com/office/powerpoint/2010/main" val="342652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Мониторинг сайтов ОО, реализующих образовательные программы начального общего, основного общего и среднего общего образования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1556792"/>
            <a:ext cx="7200000" cy="99181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Федеральный закон  </a:t>
            </a:r>
            <a:r>
              <a:rPr lang="ru-RU" b="1" dirty="0">
                <a:solidFill>
                  <a:schemeClr val="tx1"/>
                </a:solidFill>
              </a:rPr>
              <a:t>от 29 декабря 2012 г. № 273-ФЗ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chemeClr val="tx1"/>
                </a:solidFill>
              </a:rPr>
              <a:t>Об образовании в Российской Федерации</a:t>
            </a:r>
            <a:r>
              <a:rPr lang="ru-RU" b="1" dirty="0" smtClean="0">
                <a:solidFill>
                  <a:schemeClr val="tx1"/>
                </a:solidFill>
              </a:rPr>
              <a:t>»,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844786"/>
            <a:ext cx="7200800" cy="165618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Постановление </a:t>
            </a:r>
            <a:r>
              <a:rPr lang="ru-RU" b="1" dirty="0">
                <a:solidFill>
                  <a:schemeClr val="tx1"/>
                </a:solidFill>
              </a:rPr>
              <a:t>Правительства Российской Федерации от 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 </a:t>
            </a:r>
            <a:r>
              <a:rPr lang="ru-RU" b="1" dirty="0">
                <a:solidFill>
                  <a:schemeClr val="tx1"/>
                </a:solidFill>
              </a:rPr>
              <a:t>июля </a:t>
            </a:r>
            <a:r>
              <a:rPr lang="ru-RU" b="1" dirty="0" smtClean="0">
                <a:solidFill>
                  <a:schemeClr val="tx1"/>
                </a:solidFill>
              </a:rPr>
              <a:t>2013 </a:t>
            </a:r>
            <a:r>
              <a:rPr lang="ru-RU" b="1" dirty="0">
                <a:solidFill>
                  <a:schemeClr val="tx1"/>
                </a:solidFill>
              </a:rPr>
              <a:t>г. № 582 </a:t>
            </a:r>
            <a:r>
              <a:rPr lang="ru-RU" b="1" dirty="0" smtClean="0">
                <a:solidFill>
                  <a:schemeClr val="tx1"/>
                </a:solidFill>
              </a:rPr>
              <a:t> «</a:t>
            </a:r>
            <a:r>
              <a:rPr lang="ru-RU" b="1" dirty="0">
                <a:solidFill>
                  <a:schemeClr val="tx1"/>
                </a:solidFill>
              </a:rPr>
              <a:t>Об утверждении правил размещения  на официальном сайте  образовательной организации в информационно-коммуникационной сети  «Интернет» и обновления  информации об образовательной организации»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4797152"/>
            <a:ext cx="7200000" cy="158417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Приказ  </a:t>
            </a:r>
            <a:r>
              <a:rPr lang="ru-RU" b="1" dirty="0">
                <a:solidFill>
                  <a:schemeClr val="tx1"/>
                </a:solidFill>
              </a:rPr>
              <a:t>Федеральной службы по надзору в сфере образования и науки от 29 мая 2014 г. № 785 «Об утверждении требований  к структуре официального сайта образовательной организации в информационно-телекоммуникационной сети «Интернет» и формату представления на нем информации»</a:t>
            </a:r>
          </a:p>
        </p:txBody>
      </p:sp>
    </p:spTree>
    <p:extLst>
      <p:ext uri="{BB962C8B-B14F-4D97-AF65-F5344CB8AC3E}">
        <p14:creationId xmlns:p14="http://schemas.microsoft.com/office/powerpoint/2010/main" val="38006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Мониторинг сайтов ОО</a:t>
            </a:r>
            <a:r>
              <a:rPr lang="ru-RU" sz="2400" b="1" dirty="0"/>
              <a:t>, </a:t>
            </a:r>
            <a:r>
              <a:rPr lang="ru-RU" sz="2400" b="1" dirty="0" smtClean="0"/>
              <a:t>реализующих </a:t>
            </a:r>
            <a:r>
              <a:rPr lang="ru-RU" sz="2400" b="1" dirty="0"/>
              <a:t>образовательные программы начального общего, основного общего и среднего общего образования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2132856"/>
            <a:ext cx="4320000" cy="1260000"/>
          </a:xfrm>
          <a:prstGeom prst="rect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Чеченская Республика, Саратовская,  Смоленская, Тюменская, Тамбовская, Ленинградская, Липецкая области, Ханты-Мансийский автономный округ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3681028"/>
            <a:ext cx="4320000" cy="12600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Размещена не вся информация и нерегулярно обновляется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5229200"/>
            <a:ext cx="4320000" cy="1260000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Республика Ингушетия, Республика </a:t>
            </a:r>
            <a:r>
              <a:rPr lang="ru-RU" b="1" dirty="0" smtClean="0">
                <a:solidFill>
                  <a:schemeClr val="bg1"/>
                </a:solidFill>
              </a:rPr>
              <a:t>Тыва, </a:t>
            </a:r>
            <a:r>
              <a:rPr lang="ru-RU" b="1" dirty="0">
                <a:solidFill>
                  <a:schemeClr val="bg1"/>
                </a:solidFill>
              </a:rPr>
              <a:t>Ненецкий автономный </a:t>
            </a:r>
            <a:r>
              <a:rPr lang="ru-RU" b="1" dirty="0" smtClean="0">
                <a:solidFill>
                  <a:schemeClr val="bg1"/>
                </a:solidFill>
              </a:rPr>
              <a:t>округ, </a:t>
            </a:r>
            <a:r>
              <a:rPr lang="ru-RU" b="1" dirty="0">
                <a:solidFill>
                  <a:schemeClr val="bg1"/>
                </a:solidFill>
              </a:rPr>
              <a:t>Республика </a:t>
            </a:r>
            <a:r>
              <a:rPr lang="ru-RU" b="1" dirty="0" smtClean="0">
                <a:solidFill>
                  <a:schemeClr val="bg1"/>
                </a:solidFill>
              </a:rPr>
              <a:t>Алтай, </a:t>
            </a:r>
            <a:r>
              <a:rPr lang="ru-RU" b="1" dirty="0">
                <a:solidFill>
                  <a:schemeClr val="bg1"/>
                </a:solidFill>
              </a:rPr>
              <a:t>Магаданская и Амурская области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212430" y="2312856"/>
            <a:ext cx="1440000" cy="90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90-100%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212430" y="3861028"/>
            <a:ext cx="1440000" cy="9000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50-89%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12430" y="5409200"/>
            <a:ext cx="1440000" cy="90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Менее 50%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2312856"/>
            <a:ext cx="1440000" cy="90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40,2% сайтов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3861028"/>
            <a:ext cx="1440000" cy="9000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46,5% </a:t>
            </a:r>
            <a:r>
              <a:rPr lang="ru-RU" b="1" dirty="0">
                <a:solidFill>
                  <a:schemeClr val="tx1"/>
                </a:solidFill>
              </a:rPr>
              <a:t>сайтов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3528" y="5409200"/>
            <a:ext cx="1440000" cy="90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13,3% сайтов</a:t>
            </a:r>
          </a:p>
        </p:txBody>
      </p:sp>
    </p:spTree>
    <p:extLst>
      <p:ext uri="{BB962C8B-B14F-4D97-AF65-F5344CB8AC3E}">
        <p14:creationId xmlns:p14="http://schemas.microsoft.com/office/powerpoint/2010/main" val="4669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/>
        </p:nvSpPr>
        <p:spPr>
          <a:xfrm>
            <a:off x="134180" y="1348284"/>
            <a:ext cx="4320000" cy="867600"/>
          </a:xfrm>
          <a:custGeom>
            <a:avLst/>
            <a:gdLst>
              <a:gd name="connsiteX0" fmla="*/ 0 w 3010520"/>
              <a:gd name="connsiteY0" fmla="*/ 0 h 1142610"/>
              <a:gd name="connsiteX1" fmla="*/ 3010520 w 3010520"/>
              <a:gd name="connsiteY1" fmla="*/ 0 h 1142610"/>
              <a:gd name="connsiteX2" fmla="*/ 3010520 w 3010520"/>
              <a:gd name="connsiteY2" fmla="*/ 1142610 h 1142610"/>
              <a:gd name="connsiteX3" fmla="*/ 0 w 3010520"/>
              <a:gd name="connsiteY3" fmla="*/ 1142610 h 1142610"/>
              <a:gd name="connsiteX4" fmla="*/ 0 w 3010520"/>
              <a:gd name="connsiteY4" fmla="*/ 0 h 1142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0520" h="1142610">
                <a:moveTo>
                  <a:pt x="0" y="0"/>
                </a:moveTo>
                <a:lnTo>
                  <a:pt x="3010520" y="0"/>
                </a:lnTo>
                <a:lnTo>
                  <a:pt x="3010520" y="1142610"/>
                </a:lnTo>
                <a:lnTo>
                  <a:pt x="0" y="1142610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smtClean="0">
                <a:solidFill>
                  <a:schemeClr val="bg1"/>
                </a:solidFill>
              </a:rPr>
              <a:t>Уставы</a:t>
            </a:r>
            <a:r>
              <a:rPr lang="ru-RU" sz="1800" b="1" kern="1200" smtClean="0">
                <a:solidFill>
                  <a:schemeClr val="bg1"/>
                </a:solidFill>
              </a:rPr>
              <a:t>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smtClean="0">
                <a:solidFill>
                  <a:schemeClr val="bg1"/>
                </a:solidFill>
              </a:rPr>
              <a:t>92,5%</a:t>
            </a:r>
            <a:endParaRPr lang="ru-RU" sz="2400" b="1" kern="1200" dirty="0">
              <a:solidFill>
                <a:schemeClr val="bg1"/>
              </a:solidFill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134180" y="2722660"/>
            <a:ext cx="4320000" cy="867600"/>
          </a:xfrm>
          <a:custGeom>
            <a:avLst/>
            <a:gdLst>
              <a:gd name="connsiteX0" fmla="*/ 0 w 2722067"/>
              <a:gd name="connsiteY0" fmla="*/ 0 h 1084166"/>
              <a:gd name="connsiteX1" fmla="*/ 2722067 w 2722067"/>
              <a:gd name="connsiteY1" fmla="*/ 0 h 1084166"/>
              <a:gd name="connsiteX2" fmla="*/ 2722067 w 2722067"/>
              <a:gd name="connsiteY2" fmla="*/ 1084166 h 1084166"/>
              <a:gd name="connsiteX3" fmla="*/ 0 w 2722067"/>
              <a:gd name="connsiteY3" fmla="*/ 1084166 h 1084166"/>
              <a:gd name="connsiteX4" fmla="*/ 0 w 2722067"/>
              <a:gd name="connsiteY4" fmla="*/ 0 h 1084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2067" h="1084166">
                <a:moveTo>
                  <a:pt x="0" y="0"/>
                </a:moveTo>
                <a:lnTo>
                  <a:pt x="2722067" y="0"/>
                </a:lnTo>
                <a:lnTo>
                  <a:pt x="2722067" y="1084166"/>
                </a:lnTo>
                <a:lnTo>
                  <a:pt x="0" y="1084166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Лицензии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90,9%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4660714" y="3505462"/>
            <a:ext cx="4320000" cy="867600"/>
          </a:xfrm>
          <a:custGeom>
            <a:avLst/>
            <a:gdLst>
              <a:gd name="connsiteX0" fmla="*/ 0 w 3225173"/>
              <a:gd name="connsiteY0" fmla="*/ 0 h 1410530"/>
              <a:gd name="connsiteX1" fmla="*/ 3225173 w 3225173"/>
              <a:gd name="connsiteY1" fmla="*/ 0 h 1410530"/>
              <a:gd name="connsiteX2" fmla="*/ 3225173 w 3225173"/>
              <a:gd name="connsiteY2" fmla="*/ 1410530 h 1410530"/>
              <a:gd name="connsiteX3" fmla="*/ 0 w 3225173"/>
              <a:gd name="connsiteY3" fmla="*/ 1410530 h 1410530"/>
              <a:gd name="connsiteX4" fmla="*/ 0 w 3225173"/>
              <a:gd name="connsiteY4" fmla="*/ 0 h 1410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5173" h="1410530">
                <a:moveTo>
                  <a:pt x="0" y="0"/>
                </a:moveTo>
                <a:lnTo>
                  <a:pt x="3225173" y="0"/>
                </a:lnTo>
                <a:lnTo>
                  <a:pt x="3225173" y="1410530"/>
                </a:lnTo>
                <a:lnTo>
                  <a:pt x="0" y="1410530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Свидетельства о гос. аккредитации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89,4%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4660714" y="1930995"/>
            <a:ext cx="4320000" cy="1087692"/>
          </a:xfrm>
          <a:custGeom>
            <a:avLst/>
            <a:gdLst>
              <a:gd name="connsiteX0" fmla="*/ 0 w 3789226"/>
              <a:gd name="connsiteY0" fmla="*/ 0 h 1323447"/>
              <a:gd name="connsiteX1" fmla="*/ 3789226 w 3789226"/>
              <a:gd name="connsiteY1" fmla="*/ 0 h 1323447"/>
              <a:gd name="connsiteX2" fmla="*/ 3789226 w 3789226"/>
              <a:gd name="connsiteY2" fmla="*/ 1323447 h 1323447"/>
              <a:gd name="connsiteX3" fmla="*/ 0 w 3789226"/>
              <a:gd name="connsiteY3" fmla="*/ 1323447 h 1323447"/>
              <a:gd name="connsiteX4" fmla="*/ 0 w 3789226"/>
              <a:gd name="connsiteY4" fmla="*/ 0 h 1323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226" h="1323447">
                <a:moveTo>
                  <a:pt x="0" y="0"/>
                </a:moveTo>
                <a:lnTo>
                  <a:pt x="3789226" y="0"/>
                </a:lnTo>
                <a:lnTo>
                  <a:pt x="3789226" y="1323447"/>
                </a:lnTo>
                <a:lnTo>
                  <a:pt x="0" y="1323447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Отчет о результатах </a:t>
            </a:r>
            <a:r>
              <a:rPr lang="ru-RU" sz="2000" b="1" kern="1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самообследования</a:t>
            </a:r>
            <a:r>
              <a:rPr lang="ru-RU" sz="20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80,7%  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134180" y="4231723"/>
            <a:ext cx="4320000" cy="867600"/>
          </a:xfrm>
          <a:custGeom>
            <a:avLst/>
            <a:gdLst>
              <a:gd name="connsiteX0" fmla="*/ 0 w 3586847"/>
              <a:gd name="connsiteY0" fmla="*/ 0 h 1661131"/>
              <a:gd name="connsiteX1" fmla="*/ 3586847 w 3586847"/>
              <a:gd name="connsiteY1" fmla="*/ 0 h 1661131"/>
              <a:gd name="connsiteX2" fmla="*/ 3586847 w 3586847"/>
              <a:gd name="connsiteY2" fmla="*/ 1661131 h 1661131"/>
              <a:gd name="connsiteX3" fmla="*/ 0 w 3586847"/>
              <a:gd name="connsiteY3" fmla="*/ 1661131 h 1661131"/>
              <a:gd name="connsiteX4" fmla="*/ 0 w 3586847"/>
              <a:gd name="connsiteY4" fmla="*/ 0 h 166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6847" h="1661131">
                <a:moveTo>
                  <a:pt x="0" y="0"/>
                </a:moveTo>
                <a:lnTo>
                  <a:pt x="3586847" y="0"/>
                </a:lnTo>
                <a:lnTo>
                  <a:pt x="3586847" y="1661131"/>
                </a:lnTo>
                <a:lnTo>
                  <a:pt x="0" y="1661131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Локальные нормативные акты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82%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4660714" y="4816295"/>
            <a:ext cx="4320000" cy="1366811"/>
          </a:xfrm>
          <a:custGeom>
            <a:avLst/>
            <a:gdLst>
              <a:gd name="connsiteX0" fmla="*/ 0 w 3429921"/>
              <a:gd name="connsiteY0" fmla="*/ 0 h 1641389"/>
              <a:gd name="connsiteX1" fmla="*/ 3429921 w 3429921"/>
              <a:gd name="connsiteY1" fmla="*/ 0 h 1641389"/>
              <a:gd name="connsiteX2" fmla="*/ 3429921 w 3429921"/>
              <a:gd name="connsiteY2" fmla="*/ 1641389 h 1641389"/>
              <a:gd name="connsiteX3" fmla="*/ 0 w 3429921"/>
              <a:gd name="connsiteY3" fmla="*/ 1641389 h 1641389"/>
              <a:gd name="connsiteX4" fmla="*/ 0 w 3429921"/>
              <a:gd name="connsiteY4" fmla="*/ 0 h 1641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921" h="1641389">
                <a:moveTo>
                  <a:pt x="0" y="0"/>
                </a:moveTo>
                <a:lnTo>
                  <a:pt x="3429921" y="0"/>
                </a:lnTo>
                <a:lnTo>
                  <a:pt x="3429921" y="1641389"/>
                </a:lnTo>
                <a:lnTo>
                  <a:pt x="0" y="164138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 smtClean="0">
                <a:solidFill>
                  <a:schemeClr val="bg1"/>
                </a:solidFill>
              </a:rPr>
              <a:t>Документы, регламентирующие   порядок оказания платных образовательных услуг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chemeClr val="bg1"/>
                </a:solidFill>
              </a:rPr>
              <a:t>62,15%</a:t>
            </a:r>
            <a:endParaRPr lang="ru-RU" sz="2400" b="1" kern="12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4180" y="232035"/>
            <a:ext cx="8846534" cy="856536"/>
          </a:xfrm>
          <a:prstGeom prst="rect">
            <a:avLst/>
          </a:prstGeom>
          <a:solidFill>
            <a:srgbClr val="FFFFFF">
              <a:alpha val="56863"/>
            </a:srgbClr>
          </a:solidFill>
        </p:spPr>
        <p:txBody>
          <a:bodyPr wrap="square">
            <a:noAutofit/>
          </a:bodyPr>
          <a:lstStyle/>
          <a:p>
            <a:pPr lvl="0" algn="ctr"/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Размещение на сайтах ОО правоустанавливающей  и нормативной документации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81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/>
        </p:nvSpPr>
        <p:spPr>
          <a:xfrm>
            <a:off x="783759" y="2169594"/>
            <a:ext cx="3851981" cy="1322265"/>
          </a:xfrm>
          <a:custGeom>
            <a:avLst/>
            <a:gdLst>
              <a:gd name="connsiteX0" fmla="*/ 0 w 3851981"/>
              <a:gd name="connsiteY0" fmla="*/ 0 h 1322265"/>
              <a:gd name="connsiteX1" fmla="*/ 3851981 w 3851981"/>
              <a:gd name="connsiteY1" fmla="*/ 0 h 1322265"/>
              <a:gd name="connsiteX2" fmla="*/ 3851981 w 3851981"/>
              <a:gd name="connsiteY2" fmla="*/ 1322265 h 1322265"/>
              <a:gd name="connsiteX3" fmla="*/ 0 w 3851981"/>
              <a:gd name="connsiteY3" fmla="*/ 1322265 h 1322265"/>
              <a:gd name="connsiteX4" fmla="*/ 0 w 3851981"/>
              <a:gd name="connsiteY4" fmla="*/ 0 h 132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1981" h="1322265">
                <a:moveTo>
                  <a:pt x="0" y="0"/>
                </a:moveTo>
                <a:lnTo>
                  <a:pt x="3851981" y="0"/>
                </a:lnTo>
                <a:lnTo>
                  <a:pt x="3851981" y="1322265"/>
                </a:lnTo>
                <a:lnTo>
                  <a:pt x="0" y="1322265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Образовательные программы</a:t>
            </a:r>
            <a:endParaRPr lang="ru-RU" sz="1800" b="1" kern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73,8%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4859371" y="2177369"/>
            <a:ext cx="3851981" cy="1322265"/>
          </a:xfrm>
          <a:custGeom>
            <a:avLst/>
            <a:gdLst>
              <a:gd name="connsiteX0" fmla="*/ 0 w 3851981"/>
              <a:gd name="connsiteY0" fmla="*/ 0 h 1322265"/>
              <a:gd name="connsiteX1" fmla="*/ 3851981 w 3851981"/>
              <a:gd name="connsiteY1" fmla="*/ 0 h 1322265"/>
              <a:gd name="connsiteX2" fmla="*/ 3851981 w 3851981"/>
              <a:gd name="connsiteY2" fmla="*/ 1322265 h 1322265"/>
              <a:gd name="connsiteX3" fmla="*/ 0 w 3851981"/>
              <a:gd name="connsiteY3" fmla="*/ 1322265 h 1322265"/>
              <a:gd name="connsiteX4" fmla="*/ 0 w 3851981"/>
              <a:gd name="connsiteY4" fmla="*/ 0 h 132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1981" h="1322265">
                <a:moveTo>
                  <a:pt x="0" y="0"/>
                </a:moveTo>
                <a:lnTo>
                  <a:pt x="3851981" y="0"/>
                </a:lnTo>
                <a:lnTo>
                  <a:pt x="3851981" y="1322265"/>
                </a:lnTo>
                <a:lnTo>
                  <a:pt x="0" y="1322265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Учебный план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82,6%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1728703" y="3786163"/>
            <a:ext cx="5952841" cy="1880881"/>
          </a:xfrm>
          <a:custGeom>
            <a:avLst/>
            <a:gdLst>
              <a:gd name="connsiteX0" fmla="*/ 0 w 5952841"/>
              <a:gd name="connsiteY0" fmla="*/ 0 h 1880881"/>
              <a:gd name="connsiteX1" fmla="*/ 5952841 w 5952841"/>
              <a:gd name="connsiteY1" fmla="*/ 0 h 1880881"/>
              <a:gd name="connsiteX2" fmla="*/ 5952841 w 5952841"/>
              <a:gd name="connsiteY2" fmla="*/ 1880881 h 1880881"/>
              <a:gd name="connsiteX3" fmla="*/ 0 w 5952841"/>
              <a:gd name="connsiteY3" fmla="*/ 1880881 h 1880881"/>
              <a:gd name="connsiteX4" fmla="*/ 0 w 5952841"/>
              <a:gd name="connsiteY4" fmla="*/ 0 h 1880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2841" h="1880881">
                <a:moveTo>
                  <a:pt x="0" y="0"/>
                </a:moveTo>
                <a:lnTo>
                  <a:pt x="5952841" y="0"/>
                </a:lnTo>
                <a:lnTo>
                  <a:pt x="5952841" y="1880881"/>
                </a:lnTo>
                <a:lnTo>
                  <a:pt x="0" y="188088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Методические материалы, разработанные ОО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70,1%</a:t>
            </a:r>
            <a:endParaRPr lang="ru-RU" sz="2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5500" y="227990"/>
            <a:ext cx="6768752" cy="8932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Отражение на сайтах ОО информации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об образовательной деятельности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val="191086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13" y="2558154"/>
            <a:ext cx="8746773" cy="2536360"/>
          </a:xfr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lvl="0" indent="0" algn="just"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b="1" dirty="0" smtClean="0"/>
              <a:t>1.1.</a:t>
            </a:r>
            <a:r>
              <a:rPr lang="ru-RU" b="1" dirty="0"/>
              <a:t>	Полнота и актуальность информации об организации, осуществляющей образовательную деятельность (далее - организация), и ее деятельности, размещенной на официальном сайте организации в информационно-телекоммуникационной сети "Интернет" (далее - сеть Интернет) (для государственных (муниципальных) организаций - информации, размещенной в том числе на официальном сайте в сети Интернет www.bus.gov.ru)	</a:t>
            </a:r>
            <a:r>
              <a:rPr lang="ru-RU" b="1" dirty="0" smtClean="0"/>
              <a:t>	</a:t>
            </a:r>
            <a:r>
              <a:rPr lang="ru-RU" i="1" dirty="0" smtClean="0"/>
              <a:t>                    				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Баллы (от 0 до 10)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13" y="174173"/>
            <a:ext cx="8746773" cy="1460427"/>
          </a:xfrm>
          <a:noFill/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Показатели, характеризующие общие критерии оценки качества образовательной деятельности организаций, осуществляющих образовательную деятельность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(приказ МОН от 5.12.2014 №1547)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17713" y="5366667"/>
            <a:ext cx="8746773" cy="104502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>
                <a:schemeClr val="tx1">
                  <a:lumMod val="85000"/>
                  <a:lumOff val="15000"/>
                </a:schemeClr>
              </a:buClr>
              <a:buFont typeface="Symbol" pitchFamily="18" charset="2"/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1.2.	Наличие на официальном сайте организации в сети Интернет сведений о педагогических работниках организации </a:t>
            </a:r>
          </a:p>
          <a:p>
            <a:pPr marL="0" indent="0">
              <a:buFont typeface="Symbol" pitchFamily="18" charset="2"/>
              <a:buNone/>
            </a:pPr>
            <a:r>
              <a:rPr lang="ru-RU" b="1" dirty="0" smtClean="0"/>
              <a:t>                                                             		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Баллы (от 0 до 10)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Снижение нагрузки на ОО со стороны контрольно-надзорных органов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6220" y="2058350"/>
            <a:ext cx="8685653" cy="1008112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Использование  риск-ориентированного подхода при планировании контрольно-надзорной деятельности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220" y="3276063"/>
            <a:ext cx="8686800" cy="100811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Расширение спектра мероприятий по контролю и инструментов  контрольно-надзорной деятельности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6220" y="4493776"/>
            <a:ext cx="8686800" cy="108012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Налаживание  системной профилактической работы, ориентированной на  соблюдение обязательных требований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220" y="5783497"/>
            <a:ext cx="8686800" cy="86409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Формирование и публикация типовых нарушений  обязательных требований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58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801</TotalTime>
  <Words>681</Words>
  <Application>Microsoft Office PowerPoint</Application>
  <PresentationFormat>Экран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Сайт образовательной организации как источник информации о качестве образования </vt:lpstr>
      <vt:lpstr>Презентация PowerPoint</vt:lpstr>
      <vt:lpstr>Презентация PowerPoint</vt:lpstr>
      <vt:lpstr>Мониторинг сайтов ОО, реализующих образовательные программы начального общего, основного общего и среднего общего образования</vt:lpstr>
      <vt:lpstr>Мониторинг сайтов ОО, реализующих образовательные программы начального общего, основного общего и среднего общего образования</vt:lpstr>
      <vt:lpstr>Презентация PowerPoint</vt:lpstr>
      <vt:lpstr>Презентация PowerPoint</vt:lpstr>
      <vt:lpstr>Показатели, характеризующие общие критерии оценки качества образовательной деятельности организаций, осуществляющих образовательную деятельность (приказ МОН от 5.12.2014 №1547)</vt:lpstr>
      <vt:lpstr>Снижение нагрузки на ОО со стороны контрольно-надзорных органов</vt:lpstr>
      <vt:lpstr>Презентация PowerPoint</vt:lpstr>
      <vt:lpstr>Презентация PowerPoint</vt:lpstr>
      <vt:lpstr>Снижение нагрузки на ОО со стороны контрольно-надзорных органов</vt:lpstr>
      <vt:lpstr>Презентация PowerPoint</vt:lpstr>
      <vt:lpstr>Снижение нагрузки на ОО со стороны контрольно-надзорных органов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vertigo</cp:lastModifiedBy>
  <cp:revision>54</cp:revision>
  <dcterms:created xsi:type="dcterms:W3CDTF">2015-08-16T10:25:23Z</dcterms:created>
  <dcterms:modified xsi:type="dcterms:W3CDTF">2016-04-25T12:05:09Z</dcterms:modified>
</cp:coreProperties>
</file>