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0" r:id="rId4"/>
    <p:sldId id="264" r:id="rId5"/>
    <p:sldId id="265" r:id="rId6"/>
    <p:sldId id="266" r:id="rId7"/>
    <p:sldId id="267" r:id="rId8"/>
    <p:sldId id="269" r:id="rId9"/>
    <p:sldId id="268" r:id="rId10"/>
    <p:sldId id="258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82"/>
    <a:srgbClr val="21386F"/>
    <a:srgbClr val="1C2A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1"/>
  </p:normalViewPr>
  <p:slideViewPr>
    <p:cSldViewPr snapToGrid="0" snapToObjects="1">
      <p:cViewPr varScale="1">
        <p:scale>
          <a:sx n="104" d="100"/>
          <a:sy n="104" d="100"/>
        </p:scale>
        <p:origin x="134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H:\Google&#1044;&#1080;&#1089;&#1082;\&#1042;&#1064;&#1069;\06.%20&#1053;&#1072;&#1091;&#1095;&#1085;&#1099;&#1077;%20&#1080;&#1079;&#1099;&#1089;&#1082;&#1072;&#1085;&#1080;&#1103;\04.%20&#1050;&#1086;&#1085;&#1092;&#1077;&#1088;&#1077;&#1085;&#1094;&#1080;&#1103;%20&#1074;%20&#1071;&#1088;&#1086;&#1089;&#1083;&#1072;&#1074;&#1083;&#1077;\&#1089;&#1072;&#1081;&#1090;&#1099;_&#1085;&#1086;&#1082;&#1086;_&#1089;&#1086;&#1074;&#1077;&#1090;&#109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H:\Google&#1044;&#1080;&#1089;&#1082;\&#1042;&#1064;&#1069;\06.%20&#1053;&#1072;&#1091;&#1095;&#1085;&#1099;&#1077;%20&#1080;&#1079;&#1099;&#1089;&#1082;&#1072;&#1085;&#1080;&#1103;\04.%20&#1050;&#1086;&#1085;&#1092;&#1077;&#1088;&#1077;&#1085;&#1094;&#1080;&#1103;%20&#1074;%20&#1071;&#1088;&#1086;&#1089;&#1083;&#1072;&#1074;&#1083;&#1077;\&#1089;&#1072;&#1081;&#1090;&#1099;_&#1085;&#1086;&#1082;&#1086;_&#1089;&#1086;&#1074;&#1077;&#1090;&#109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92518878723296"/>
          <c:y val="0.0275996739405736"/>
          <c:w val="0.904142680713332"/>
          <c:h val="0.69505817663554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'1'!$W$96</c:f>
              <c:strCache>
                <c:ptCount val="1"/>
                <c:pt idx="0">
                  <c:v>Число оценок в отношении государственных и муниципальных организаций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'1'!$V$97:$V$101</c:f>
              <c:strCache>
                <c:ptCount val="5"/>
                <c:pt idx="0">
                  <c:v>УДОД</c:v>
                </c:pt>
                <c:pt idx="1">
                  <c:v>СПО</c:v>
                </c:pt>
                <c:pt idx="2">
                  <c:v>ОО</c:v>
                </c:pt>
                <c:pt idx="3">
                  <c:v>ДОО</c:v>
                </c:pt>
                <c:pt idx="4">
                  <c:v>ВПО</c:v>
                </c:pt>
              </c:strCache>
            </c:strRef>
          </c:cat>
          <c:val>
            <c:numRef>
              <c:f>'1'!$W$97:$W$101</c:f>
              <c:numCache>
                <c:formatCode>General</c:formatCode>
                <c:ptCount val="5"/>
                <c:pt idx="0">
                  <c:v>13.0</c:v>
                </c:pt>
                <c:pt idx="1">
                  <c:v>16.0</c:v>
                </c:pt>
                <c:pt idx="2">
                  <c:v>19.0</c:v>
                </c:pt>
                <c:pt idx="3">
                  <c:v>12.0</c:v>
                </c:pt>
                <c:pt idx="4">
                  <c:v>3.0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58-4C61-9BDC-DA21BE8AA5CA}"/>
            </c:ext>
          </c:extLst>
        </c:ser>
        <c:ser>
          <c:idx val="1"/>
          <c:order val="1"/>
          <c:tx>
            <c:strRef>
              <c:f>'1'!$X$96</c:f>
              <c:strCache>
                <c:ptCount val="1"/>
                <c:pt idx="0">
                  <c:v>Число оценок в отношении подведомственных организаций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C58-4C61-9BDC-DA21BE8AA5C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'1'!$V$97:$V$101</c:f>
              <c:strCache>
                <c:ptCount val="5"/>
                <c:pt idx="0">
                  <c:v>УДОД</c:v>
                </c:pt>
                <c:pt idx="1">
                  <c:v>СПО</c:v>
                </c:pt>
                <c:pt idx="2">
                  <c:v>ОО</c:v>
                </c:pt>
                <c:pt idx="3">
                  <c:v>ДОО</c:v>
                </c:pt>
                <c:pt idx="4">
                  <c:v>ВПО</c:v>
                </c:pt>
              </c:strCache>
            </c:strRef>
          </c:cat>
          <c:val>
            <c:numRef>
              <c:f>'1'!$X$97:$X$101</c:f>
              <c:numCache>
                <c:formatCode>General</c:formatCode>
                <c:ptCount val="5"/>
                <c:pt idx="0">
                  <c:v>17.0</c:v>
                </c:pt>
                <c:pt idx="1">
                  <c:v>24.0</c:v>
                </c:pt>
                <c:pt idx="2">
                  <c:v>23.0</c:v>
                </c:pt>
                <c:pt idx="3">
                  <c:v>5.0</c:v>
                </c:pt>
                <c:pt idx="4">
                  <c:v>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C58-4C61-9BDC-DA21BE8AA5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-2045829200"/>
        <c:axId val="-2046193888"/>
      </c:barChart>
      <c:catAx>
        <c:axId val="-204582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046193888"/>
        <c:crosses val="autoZero"/>
        <c:auto val="1"/>
        <c:lblAlgn val="ctr"/>
        <c:lblOffset val="100"/>
        <c:noMultiLvlLbl val="0"/>
      </c:catAx>
      <c:valAx>
        <c:axId val="-204619388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600" dirty="0" smtClean="0"/>
                  <a:t>Число регионов</a:t>
                </a:r>
                <a:endParaRPr lang="ru-RU" sz="16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045829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477069171071603"/>
          <c:y val="0.785222507503834"/>
          <c:w val="0.946052911537149"/>
          <c:h val="0.1956171625261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'1'!$W$104:$W$110</c:f>
              <c:strCache>
                <c:ptCount val="7"/>
                <c:pt idx="0">
                  <c:v>Рейтинг</c:v>
                </c:pt>
                <c:pt idx="1">
                  <c:v>Топ лучших</c:v>
                </c:pt>
                <c:pt idx="2">
                  <c:v>Стат отчет</c:v>
                </c:pt>
                <c:pt idx="3">
                  <c:v>База первичных данных</c:v>
                </c:pt>
                <c:pt idx="4">
                  <c:v>Рэнкинг</c:v>
                </c:pt>
                <c:pt idx="5">
                  <c:v>Аналитика</c:v>
                </c:pt>
                <c:pt idx="6">
                  <c:v>Рекомендации</c:v>
                </c:pt>
              </c:strCache>
            </c:strRef>
          </c:cat>
          <c:val>
            <c:numRef>
              <c:f>'1'!$X$104:$X$110</c:f>
              <c:numCache>
                <c:formatCode>General</c:formatCode>
                <c:ptCount val="7"/>
                <c:pt idx="0">
                  <c:v>18.0</c:v>
                </c:pt>
                <c:pt idx="1">
                  <c:v>5.0</c:v>
                </c:pt>
                <c:pt idx="2">
                  <c:v>11.0</c:v>
                </c:pt>
                <c:pt idx="3">
                  <c:v>4.0</c:v>
                </c:pt>
                <c:pt idx="4">
                  <c:v>2.0</c:v>
                </c:pt>
                <c:pt idx="5">
                  <c:v>4.0</c:v>
                </c:pt>
                <c:pt idx="6">
                  <c:v>6.0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AF3-4B81-A3F0-DE584EA6F5F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-2124534816"/>
        <c:axId val="-2114088464"/>
      </c:barChart>
      <c:catAx>
        <c:axId val="-21245348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114088464"/>
        <c:crosses val="autoZero"/>
        <c:auto val="1"/>
        <c:lblAlgn val="ctr"/>
        <c:lblOffset val="100"/>
        <c:noMultiLvlLbl val="0"/>
      </c:catAx>
      <c:valAx>
        <c:axId val="-2114088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124534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A9B96B-7769-4670-9615-69AC18C798F7}" type="doc">
      <dgm:prSet loTypeId="urn:microsoft.com/office/officeart/2005/8/layout/pyramid2" loCatId="pyramid" qsTypeId="urn:microsoft.com/office/officeart/2005/8/quickstyle/3d2" qsCatId="3D" csTypeId="urn:microsoft.com/office/officeart/2005/8/colors/accent1_2" csCatId="accent1" phldr="1"/>
      <dgm:spPr/>
    </dgm:pt>
    <dgm:pt modelId="{3AB5090B-1C1B-46EA-B969-E520CBA465CD}">
      <dgm:prSet phldrT="[Текст]"/>
      <dgm:spPr/>
      <dgm:t>
        <a:bodyPr/>
        <a:lstStyle/>
        <a:p>
          <a:r>
            <a:rPr lang="ru-RU" b="1" dirty="0" smtClean="0"/>
            <a:t>От 5 </a:t>
          </a:r>
          <a:r>
            <a:rPr lang="ru-RU" dirty="0" smtClean="0"/>
            <a:t>в Мордовии </a:t>
          </a:r>
          <a:br>
            <a:rPr lang="ru-RU" dirty="0" smtClean="0"/>
          </a:br>
          <a:r>
            <a:rPr lang="ru-RU" dirty="0" smtClean="0"/>
            <a:t>и 7 в Санкт-Петербурге</a:t>
          </a:r>
          <a:endParaRPr lang="ru-RU" dirty="0"/>
        </a:p>
      </dgm:t>
    </dgm:pt>
    <dgm:pt modelId="{B66F1B2B-CBB3-4CE3-B3EA-48D759E918A0}" type="parTrans" cxnId="{5A272B40-0F37-413A-B312-247F13107680}">
      <dgm:prSet/>
      <dgm:spPr/>
      <dgm:t>
        <a:bodyPr/>
        <a:lstStyle/>
        <a:p>
          <a:endParaRPr lang="ru-RU"/>
        </a:p>
      </dgm:t>
    </dgm:pt>
    <dgm:pt modelId="{AC5378AC-953F-4CCF-BDC1-4B239DD760FA}" type="sibTrans" cxnId="{5A272B40-0F37-413A-B312-247F13107680}">
      <dgm:prSet/>
      <dgm:spPr/>
      <dgm:t>
        <a:bodyPr/>
        <a:lstStyle/>
        <a:p>
          <a:endParaRPr lang="ru-RU"/>
        </a:p>
      </dgm:t>
    </dgm:pt>
    <dgm:pt modelId="{8E65425C-3999-4B79-864A-9863174335BB}">
      <dgm:prSet phldrT="[Текст]"/>
      <dgm:spPr/>
      <dgm:t>
        <a:bodyPr/>
        <a:lstStyle/>
        <a:p>
          <a:r>
            <a:rPr lang="ru-RU" b="1" dirty="0" smtClean="0"/>
            <a:t>Среднее 13,7</a:t>
          </a:r>
          <a:endParaRPr lang="ru-RU" b="1" dirty="0"/>
        </a:p>
      </dgm:t>
    </dgm:pt>
    <dgm:pt modelId="{1DA7C04A-A98D-4666-80A4-503BD69B9FF4}" type="parTrans" cxnId="{089DE307-46F9-49A0-A824-08E492AEADA0}">
      <dgm:prSet/>
      <dgm:spPr/>
      <dgm:t>
        <a:bodyPr/>
        <a:lstStyle/>
        <a:p>
          <a:endParaRPr lang="ru-RU"/>
        </a:p>
      </dgm:t>
    </dgm:pt>
    <dgm:pt modelId="{C47851EA-AF0A-495D-BEE5-6B3DA1E0F6AE}" type="sibTrans" cxnId="{089DE307-46F9-49A0-A824-08E492AEADA0}">
      <dgm:prSet/>
      <dgm:spPr/>
      <dgm:t>
        <a:bodyPr/>
        <a:lstStyle/>
        <a:p>
          <a:endParaRPr lang="ru-RU"/>
        </a:p>
      </dgm:t>
    </dgm:pt>
    <dgm:pt modelId="{8CA8DE5D-B0FE-44A8-A875-D0FA3F9240F1}">
      <dgm:prSet phldrT="[Текст]"/>
      <dgm:spPr/>
      <dgm:t>
        <a:bodyPr/>
        <a:lstStyle/>
        <a:p>
          <a:r>
            <a:rPr lang="ru-RU" b="0" dirty="0" smtClean="0"/>
            <a:t>До 27 в Кабардино-Балкарии </a:t>
          </a:r>
          <a:br>
            <a:rPr lang="ru-RU" b="0" dirty="0" smtClean="0"/>
          </a:br>
          <a:r>
            <a:rPr lang="ru-RU" b="0" dirty="0" smtClean="0"/>
            <a:t>и </a:t>
          </a:r>
          <a:r>
            <a:rPr lang="ru-RU" b="1" dirty="0" smtClean="0"/>
            <a:t>32 </a:t>
          </a:r>
          <a:r>
            <a:rPr lang="ru-RU" dirty="0" smtClean="0"/>
            <a:t>в Москве</a:t>
          </a:r>
          <a:endParaRPr lang="ru-RU" dirty="0"/>
        </a:p>
      </dgm:t>
    </dgm:pt>
    <dgm:pt modelId="{4BDCEEA5-E28C-4DB5-82EA-6BE2E80905FE}" type="parTrans" cxnId="{43FA1327-8AF2-413A-9AA9-3C7E5D9D76DA}">
      <dgm:prSet/>
      <dgm:spPr/>
      <dgm:t>
        <a:bodyPr/>
        <a:lstStyle/>
        <a:p>
          <a:endParaRPr lang="ru-RU"/>
        </a:p>
      </dgm:t>
    </dgm:pt>
    <dgm:pt modelId="{896CC30C-60B6-499A-93DD-72F1F9563E8C}" type="sibTrans" cxnId="{43FA1327-8AF2-413A-9AA9-3C7E5D9D76DA}">
      <dgm:prSet/>
      <dgm:spPr/>
      <dgm:t>
        <a:bodyPr/>
        <a:lstStyle/>
        <a:p>
          <a:endParaRPr lang="ru-RU"/>
        </a:p>
      </dgm:t>
    </dgm:pt>
    <dgm:pt modelId="{97BC61C1-B916-4860-80D4-FF6D8B0F6459}" type="pres">
      <dgm:prSet presAssocID="{33A9B96B-7769-4670-9615-69AC18C798F7}" presName="compositeShape" presStyleCnt="0">
        <dgm:presLayoutVars>
          <dgm:dir/>
          <dgm:resizeHandles/>
        </dgm:presLayoutVars>
      </dgm:prSet>
      <dgm:spPr/>
    </dgm:pt>
    <dgm:pt modelId="{57080FBF-4035-4D45-B0FE-AE43F8F388F5}" type="pres">
      <dgm:prSet presAssocID="{33A9B96B-7769-4670-9615-69AC18C798F7}" presName="pyramid" presStyleLbl="node1" presStyleIdx="0" presStyleCnt="1" custLinFactNeighborX="-16159"/>
      <dgm:spPr/>
    </dgm:pt>
    <dgm:pt modelId="{04FC39F1-975C-4F55-8E2A-B0D90D884E4B}" type="pres">
      <dgm:prSet presAssocID="{33A9B96B-7769-4670-9615-69AC18C798F7}" presName="theList" presStyleCnt="0"/>
      <dgm:spPr/>
    </dgm:pt>
    <dgm:pt modelId="{D3535A53-8F69-463B-BFDB-15B7F044F344}" type="pres">
      <dgm:prSet presAssocID="{3AB5090B-1C1B-46EA-B969-E520CBA465CD}" presName="aNode" presStyleLbl="fgAcc1" presStyleIdx="0" presStyleCnt="3" custScaleX="184195" custLinFactNeighborX="15096" custLinFactNeighborY="9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0FBE3E-97D7-4AF2-9116-E1B6C66DE2FC}" type="pres">
      <dgm:prSet presAssocID="{3AB5090B-1C1B-46EA-B969-E520CBA465CD}" presName="aSpace" presStyleCnt="0"/>
      <dgm:spPr/>
    </dgm:pt>
    <dgm:pt modelId="{369F15CB-ECE1-4ED0-9924-3799B686E7DD}" type="pres">
      <dgm:prSet presAssocID="{8E65425C-3999-4B79-864A-9863174335BB}" presName="aNode" presStyleLbl="fgAcc1" presStyleIdx="1" presStyleCnt="3" custScaleX="184195" custLinFactNeighborX="15096" custLinFactNeighborY="9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2B185A-C217-4FD8-B171-404BD7FF720B}" type="pres">
      <dgm:prSet presAssocID="{8E65425C-3999-4B79-864A-9863174335BB}" presName="aSpace" presStyleCnt="0"/>
      <dgm:spPr/>
    </dgm:pt>
    <dgm:pt modelId="{501D6D29-D3BA-43B3-98F0-9CD30E6B4704}" type="pres">
      <dgm:prSet presAssocID="{8CA8DE5D-B0FE-44A8-A875-D0FA3F9240F1}" presName="aNode" presStyleLbl="fgAcc1" presStyleIdx="2" presStyleCnt="3" custScaleX="184195" custLinFactNeighborX="15096" custLinFactNeighborY="9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AFCBE9-9824-4193-B5B8-60CAEEC6D66F}" type="pres">
      <dgm:prSet presAssocID="{8CA8DE5D-B0FE-44A8-A875-D0FA3F9240F1}" presName="aSpace" presStyleCnt="0"/>
      <dgm:spPr/>
    </dgm:pt>
  </dgm:ptLst>
  <dgm:cxnLst>
    <dgm:cxn modelId="{22BABDD8-DBC3-4E29-8BE2-33151592DEE0}" type="presOf" srcId="{8E65425C-3999-4B79-864A-9863174335BB}" destId="{369F15CB-ECE1-4ED0-9924-3799B686E7DD}" srcOrd="0" destOrd="0" presId="urn:microsoft.com/office/officeart/2005/8/layout/pyramid2"/>
    <dgm:cxn modelId="{5A272B40-0F37-413A-B312-247F13107680}" srcId="{33A9B96B-7769-4670-9615-69AC18C798F7}" destId="{3AB5090B-1C1B-46EA-B969-E520CBA465CD}" srcOrd="0" destOrd="0" parTransId="{B66F1B2B-CBB3-4CE3-B3EA-48D759E918A0}" sibTransId="{AC5378AC-953F-4CCF-BDC1-4B239DD760FA}"/>
    <dgm:cxn modelId="{77E6B01C-4F8A-4DE2-A54B-55A494406730}" type="presOf" srcId="{8CA8DE5D-B0FE-44A8-A875-D0FA3F9240F1}" destId="{501D6D29-D3BA-43B3-98F0-9CD30E6B4704}" srcOrd="0" destOrd="0" presId="urn:microsoft.com/office/officeart/2005/8/layout/pyramid2"/>
    <dgm:cxn modelId="{089DE307-46F9-49A0-A824-08E492AEADA0}" srcId="{33A9B96B-7769-4670-9615-69AC18C798F7}" destId="{8E65425C-3999-4B79-864A-9863174335BB}" srcOrd="1" destOrd="0" parTransId="{1DA7C04A-A98D-4666-80A4-503BD69B9FF4}" sibTransId="{C47851EA-AF0A-495D-BEE5-6B3DA1E0F6AE}"/>
    <dgm:cxn modelId="{93BC2FFC-979A-49A6-BC22-B62C68BF6FC1}" type="presOf" srcId="{3AB5090B-1C1B-46EA-B969-E520CBA465CD}" destId="{D3535A53-8F69-463B-BFDB-15B7F044F344}" srcOrd="0" destOrd="0" presId="urn:microsoft.com/office/officeart/2005/8/layout/pyramid2"/>
    <dgm:cxn modelId="{ED031EAD-1BAF-4D5A-9C92-37D3471E51A3}" type="presOf" srcId="{33A9B96B-7769-4670-9615-69AC18C798F7}" destId="{97BC61C1-B916-4860-80D4-FF6D8B0F6459}" srcOrd="0" destOrd="0" presId="urn:microsoft.com/office/officeart/2005/8/layout/pyramid2"/>
    <dgm:cxn modelId="{43FA1327-8AF2-413A-9AA9-3C7E5D9D76DA}" srcId="{33A9B96B-7769-4670-9615-69AC18C798F7}" destId="{8CA8DE5D-B0FE-44A8-A875-D0FA3F9240F1}" srcOrd="2" destOrd="0" parTransId="{4BDCEEA5-E28C-4DB5-82EA-6BE2E80905FE}" sibTransId="{896CC30C-60B6-499A-93DD-72F1F9563E8C}"/>
    <dgm:cxn modelId="{B608CE9B-FF90-437A-931F-958F3F82C808}" type="presParOf" srcId="{97BC61C1-B916-4860-80D4-FF6D8B0F6459}" destId="{57080FBF-4035-4D45-B0FE-AE43F8F388F5}" srcOrd="0" destOrd="0" presId="urn:microsoft.com/office/officeart/2005/8/layout/pyramid2"/>
    <dgm:cxn modelId="{480A0FF4-DBD5-435D-B7F2-F53816B0333B}" type="presParOf" srcId="{97BC61C1-B916-4860-80D4-FF6D8B0F6459}" destId="{04FC39F1-975C-4F55-8E2A-B0D90D884E4B}" srcOrd="1" destOrd="0" presId="urn:microsoft.com/office/officeart/2005/8/layout/pyramid2"/>
    <dgm:cxn modelId="{5AA164B4-D93F-43E0-AADA-38B3B447371C}" type="presParOf" srcId="{04FC39F1-975C-4F55-8E2A-B0D90D884E4B}" destId="{D3535A53-8F69-463B-BFDB-15B7F044F344}" srcOrd="0" destOrd="0" presId="urn:microsoft.com/office/officeart/2005/8/layout/pyramid2"/>
    <dgm:cxn modelId="{47ACB4B5-995E-4516-A87D-F1F1D8A2917D}" type="presParOf" srcId="{04FC39F1-975C-4F55-8E2A-B0D90D884E4B}" destId="{330FBE3E-97D7-4AF2-9116-E1B6C66DE2FC}" srcOrd="1" destOrd="0" presId="urn:microsoft.com/office/officeart/2005/8/layout/pyramid2"/>
    <dgm:cxn modelId="{7E8E8887-F9DC-46E4-BD9E-34E562CF19E8}" type="presParOf" srcId="{04FC39F1-975C-4F55-8E2A-B0D90D884E4B}" destId="{369F15CB-ECE1-4ED0-9924-3799B686E7DD}" srcOrd="2" destOrd="0" presId="urn:microsoft.com/office/officeart/2005/8/layout/pyramid2"/>
    <dgm:cxn modelId="{E3EBA65D-FA3C-4D50-BCB0-744171DE95FD}" type="presParOf" srcId="{04FC39F1-975C-4F55-8E2A-B0D90D884E4B}" destId="{822B185A-C217-4FD8-B171-404BD7FF720B}" srcOrd="3" destOrd="0" presId="urn:microsoft.com/office/officeart/2005/8/layout/pyramid2"/>
    <dgm:cxn modelId="{7D57C9BC-3C39-4E14-9AB7-5D66DB5F3C50}" type="presParOf" srcId="{04FC39F1-975C-4F55-8E2A-B0D90D884E4B}" destId="{501D6D29-D3BA-43B3-98F0-9CD30E6B4704}" srcOrd="4" destOrd="0" presId="urn:microsoft.com/office/officeart/2005/8/layout/pyramid2"/>
    <dgm:cxn modelId="{175335EF-D5C9-4800-8E8A-D61145310A57}" type="presParOf" srcId="{04FC39F1-975C-4F55-8E2A-B0D90D884E4B}" destId="{15AFCBE9-9824-4193-B5B8-60CAEEC6D66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A9B96B-7769-4670-9615-69AC18C798F7}" type="doc">
      <dgm:prSet loTypeId="urn:microsoft.com/office/officeart/2005/8/layout/pyramid2" loCatId="pyramid" qsTypeId="urn:microsoft.com/office/officeart/2005/8/quickstyle/3d2" qsCatId="3D" csTypeId="urn:microsoft.com/office/officeart/2005/8/colors/accent2_5" csCatId="accent2" phldr="1"/>
      <dgm:spPr/>
    </dgm:pt>
    <dgm:pt modelId="{3AB5090B-1C1B-46EA-B969-E520CBA465CD}">
      <dgm:prSet phldrT="[Текст]"/>
      <dgm:spPr/>
      <dgm:t>
        <a:bodyPr/>
        <a:lstStyle/>
        <a:p>
          <a:r>
            <a:rPr lang="ru-RU" b="1" dirty="0" smtClean="0"/>
            <a:t>От 0 % </a:t>
          </a:r>
          <a:r>
            <a:rPr lang="ru-RU" b="0" dirty="0" smtClean="0"/>
            <a:t>во Владимирской области</a:t>
          </a:r>
          <a:endParaRPr lang="ru-RU" b="0" dirty="0"/>
        </a:p>
      </dgm:t>
    </dgm:pt>
    <dgm:pt modelId="{B66F1B2B-CBB3-4CE3-B3EA-48D759E918A0}" type="parTrans" cxnId="{5A272B40-0F37-413A-B312-247F13107680}">
      <dgm:prSet/>
      <dgm:spPr/>
      <dgm:t>
        <a:bodyPr/>
        <a:lstStyle/>
        <a:p>
          <a:endParaRPr lang="ru-RU"/>
        </a:p>
      </dgm:t>
    </dgm:pt>
    <dgm:pt modelId="{AC5378AC-953F-4CCF-BDC1-4B239DD760FA}" type="sibTrans" cxnId="{5A272B40-0F37-413A-B312-247F13107680}">
      <dgm:prSet/>
      <dgm:spPr/>
      <dgm:t>
        <a:bodyPr/>
        <a:lstStyle/>
        <a:p>
          <a:endParaRPr lang="ru-RU"/>
        </a:p>
      </dgm:t>
    </dgm:pt>
    <dgm:pt modelId="{8E65425C-3999-4B79-864A-9863174335BB}">
      <dgm:prSet phldrT="[Текст]"/>
      <dgm:spPr/>
      <dgm:t>
        <a:bodyPr/>
        <a:lstStyle/>
        <a:p>
          <a:r>
            <a:rPr lang="ru-RU" b="1" dirty="0" smtClean="0"/>
            <a:t>Среднее 48 %</a:t>
          </a:r>
          <a:endParaRPr lang="ru-RU" b="1" dirty="0"/>
        </a:p>
      </dgm:t>
    </dgm:pt>
    <dgm:pt modelId="{1DA7C04A-A98D-4666-80A4-503BD69B9FF4}" type="parTrans" cxnId="{089DE307-46F9-49A0-A824-08E492AEADA0}">
      <dgm:prSet/>
      <dgm:spPr/>
      <dgm:t>
        <a:bodyPr/>
        <a:lstStyle/>
        <a:p>
          <a:endParaRPr lang="ru-RU"/>
        </a:p>
      </dgm:t>
    </dgm:pt>
    <dgm:pt modelId="{C47851EA-AF0A-495D-BEE5-6B3DA1E0F6AE}" type="sibTrans" cxnId="{089DE307-46F9-49A0-A824-08E492AEADA0}">
      <dgm:prSet/>
      <dgm:spPr/>
      <dgm:t>
        <a:bodyPr/>
        <a:lstStyle/>
        <a:p>
          <a:endParaRPr lang="ru-RU"/>
        </a:p>
      </dgm:t>
    </dgm:pt>
    <dgm:pt modelId="{8CA8DE5D-B0FE-44A8-A875-D0FA3F9240F1}">
      <dgm:prSet phldrT="[Текст]"/>
      <dgm:spPr/>
      <dgm:t>
        <a:bodyPr/>
        <a:lstStyle/>
        <a:p>
          <a:r>
            <a:rPr lang="ru-RU" b="1" dirty="0" smtClean="0"/>
            <a:t>До 85 %</a:t>
          </a:r>
          <a:endParaRPr lang="ru-RU" dirty="0"/>
        </a:p>
      </dgm:t>
    </dgm:pt>
    <dgm:pt modelId="{4BDCEEA5-E28C-4DB5-82EA-6BE2E80905FE}" type="parTrans" cxnId="{43FA1327-8AF2-413A-9AA9-3C7E5D9D76DA}">
      <dgm:prSet/>
      <dgm:spPr/>
      <dgm:t>
        <a:bodyPr/>
        <a:lstStyle/>
        <a:p>
          <a:endParaRPr lang="ru-RU"/>
        </a:p>
      </dgm:t>
    </dgm:pt>
    <dgm:pt modelId="{896CC30C-60B6-499A-93DD-72F1F9563E8C}" type="sibTrans" cxnId="{43FA1327-8AF2-413A-9AA9-3C7E5D9D76DA}">
      <dgm:prSet/>
      <dgm:spPr/>
      <dgm:t>
        <a:bodyPr/>
        <a:lstStyle/>
        <a:p>
          <a:endParaRPr lang="ru-RU"/>
        </a:p>
      </dgm:t>
    </dgm:pt>
    <dgm:pt modelId="{97BC61C1-B916-4860-80D4-FF6D8B0F6459}" type="pres">
      <dgm:prSet presAssocID="{33A9B96B-7769-4670-9615-69AC18C798F7}" presName="compositeShape" presStyleCnt="0">
        <dgm:presLayoutVars>
          <dgm:dir/>
          <dgm:resizeHandles/>
        </dgm:presLayoutVars>
      </dgm:prSet>
      <dgm:spPr/>
    </dgm:pt>
    <dgm:pt modelId="{57080FBF-4035-4D45-B0FE-AE43F8F388F5}" type="pres">
      <dgm:prSet presAssocID="{33A9B96B-7769-4670-9615-69AC18C798F7}" presName="pyramid" presStyleLbl="node1" presStyleIdx="0" presStyleCnt="1" custLinFactNeighborX="-16159"/>
      <dgm:spPr/>
    </dgm:pt>
    <dgm:pt modelId="{04FC39F1-975C-4F55-8E2A-B0D90D884E4B}" type="pres">
      <dgm:prSet presAssocID="{33A9B96B-7769-4670-9615-69AC18C798F7}" presName="theList" presStyleCnt="0"/>
      <dgm:spPr/>
    </dgm:pt>
    <dgm:pt modelId="{D3535A53-8F69-463B-BFDB-15B7F044F344}" type="pres">
      <dgm:prSet presAssocID="{3AB5090B-1C1B-46EA-B969-E520CBA465CD}" presName="aNode" presStyleLbl="fgAcc1" presStyleIdx="0" presStyleCnt="3" custScaleX="209278" custLinFactNeighborX="24779" custLinFactNeighborY="-473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0FBE3E-97D7-4AF2-9116-E1B6C66DE2FC}" type="pres">
      <dgm:prSet presAssocID="{3AB5090B-1C1B-46EA-B969-E520CBA465CD}" presName="aSpace" presStyleCnt="0"/>
      <dgm:spPr/>
    </dgm:pt>
    <dgm:pt modelId="{369F15CB-ECE1-4ED0-9924-3799B686E7DD}" type="pres">
      <dgm:prSet presAssocID="{8E65425C-3999-4B79-864A-9863174335BB}" presName="aNode" presStyleLbl="fgAcc1" presStyleIdx="1" presStyleCnt="3" custScaleX="209278" custLinFactNeighborX="24779" custLinFactNeighborY="-473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2B185A-C217-4FD8-B171-404BD7FF720B}" type="pres">
      <dgm:prSet presAssocID="{8E65425C-3999-4B79-864A-9863174335BB}" presName="aSpace" presStyleCnt="0"/>
      <dgm:spPr/>
    </dgm:pt>
    <dgm:pt modelId="{501D6D29-D3BA-43B3-98F0-9CD30E6B4704}" type="pres">
      <dgm:prSet presAssocID="{8CA8DE5D-B0FE-44A8-A875-D0FA3F9240F1}" presName="aNode" presStyleLbl="fgAcc1" presStyleIdx="2" presStyleCnt="3" custScaleX="209278" custLinFactNeighborX="24779" custLinFactNeighborY="-473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AFCBE9-9824-4193-B5B8-60CAEEC6D66F}" type="pres">
      <dgm:prSet presAssocID="{8CA8DE5D-B0FE-44A8-A875-D0FA3F9240F1}" presName="aSpace" presStyleCnt="0"/>
      <dgm:spPr/>
    </dgm:pt>
  </dgm:ptLst>
  <dgm:cxnLst>
    <dgm:cxn modelId="{22BABDD8-DBC3-4E29-8BE2-33151592DEE0}" type="presOf" srcId="{8E65425C-3999-4B79-864A-9863174335BB}" destId="{369F15CB-ECE1-4ED0-9924-3799B686E7DD}" srcOrd="0" destOrd="0" presId="urn:microsoft.com/office/officeart/2005/8/layout/pyramid2"/>
    <dgm:cxn modelId="{5A272B40-0F37-413A-B312-247F13107680}" srcId="{33A9B96B-7769-4670-9615-69AC18C798F7}" destId="{3AB5090B-1C1B-46EA-B969-E520CBA465CD}" srcOrd="0" destOrd="0" parTransId="{B66F1B2B-CBB3-4CE3-B3EA-48D759E918A0}" sibTransId="{AC5378AC-953F-4CCF-BDC1-4B239DD760FA}"/>
    <dgm:cxn modelId="{77E6B01C-4F8A-4DE2-A54B-55A494406730}" type="presOf" srcId="{8CA8DE5D-B0FE-44A8-A875-D0FA3F9240F1}" destId="{501D6D29-D3BA-43B3-98F0-9CD30E6B4704}" srcOrd="0" destOrd="0" presId="urn:microsoft.com/office/officeart/2005/8/layout/pyramid2"/>
    <dgm:cxn modelId="{089DE307-46F9-49A0-A824-08E492AEADA0}" srcId="{33A9B96B-7769-4670-9615-69AC18C798F7}" destId="{8E65425C-3999-4B79-864A-9863174335BB}" srcOrd="1" destOrd="0" parTransId="{1DA7C04A-A98D-4666-80A4-503BD69B9FF4}" sibTransId="{C47851EA-AF0A-495D-BEE5-6B3DA1E0F6AE}"/>
    <dgm:cxn modelId="{93BC2FFC-979A-49A6-BC22-B62C68BF6FC1}" type="presOf" srcId="{3AB5090B-1C1B-46EA-B969-E520CBA465CD}" destId="{D3535A53-8F69-463B-BFDB-15B7F044F344}" srcOrd="0" destOrd="0" presId="urn:microsoft.com/office/officeart/2005/8/layout/pyramid2"/>
    <dgm:cxn modelId="{ED031EAD-1BAF-4D5A-9C92-37D3471E51A3}" type="presOf" srcId="{33A9B96B-7769-4670-9615-69AC18C798F7}" destId="{97BC61C1-B916-4860-80D4-FF6D8B0F6459}" srcOrd="0" destOrd="0" presId="urn:microsoft.com/office/officeart/2005/8/layout/pyramid2"/>
    <dgm:cxn modelId="{43FA1327-8AF2-413A-9AA9-3C7E5D9D76DA}" srcId="{33A9B96B-7769-4670-9615-69AC18C798F7}" destId="{8CA8DE5D-B0FE-44A8-A875-D0FA3F9240F1}" srcOrd="2" destOrd="0" parTransId="{4BDCEEA5-E28C-4DB5-82EA-6BE2E80905FE}" sibTransId="{896CC30C-60B6-499A-93DD-72F1F9563E8C}"/>
    <dgm:cxn modelId="{B608CE9B-FF90-437A-931F-958F3F82C808}" type="presParOf" srcId="{97BC61C1-B916-4860-80D4-FF6D8B0F6459}" destId="{57080FBF-4035-4D45-B0FE-AE43F8F388F5}" srcOrd="0" destOrd="0" presId="urn:microsoft.com/office/officeart/2005/8/layout/pyramid2"/>
    <dgm:cxn modelId="{480A0FF4-DBD5-435D-B7F2-F53816B0333B}" type="presParOf" srcId="{97BC61C1-B916-4860-80D4-FF6D8B0F6459}" destId="{04FC39F1-975C-4F55-8E2A-B0D90D884E4B}" srcOrd="1" destOrd="0" presId="urn:microsoft.com/office/officeart/2005/8/layout/pyramid2"/>
    <dgm:cxn modelId="{5AA164B4-D93F-43E0-AADA-38B3B447371C}" type="presParOf" srcId="{04FC39F1-975C-4F55-8E2A-B0D90D884E4B}" destId="{D3535A53-8F69-463B-BFDB-15B7F044F344}" srcOrd="0" destOrd="0" presId="urn:microsoft.com/office/officeart/2005/8/layout/pyramid2"/>
    <dgm:cxn modelId="{47ACB4B5-995E-4516-A87D-F1F1D8A2917D}" type="presParOf" srcId="{04FC39F1-975C-4F55-8E2A-B0D90D884E4B}" destId="{330FBE3E-97D7-4AF2-9116-E1B6C66DE2FC}" srcOrd="1" destOrd="0" presId="urn:microsoft.com/office/officeart/2005/8/layout/pyramid2"/>
    <dgm:cxn modelId="{7E8E8887-F9DC-46E4-BD9E-34E562CF19E8}" type="presParOf" srcId="{04FC39F1-975C-4F55-8E2A-B0D90D884E4B}" destId="{369F15CB-ECE1-4ED0-9924-3799B686E7DD}" srcOrd="2" destOrd="0" presId="urn:microsoft.com/office/officeart/2005/8/layout/pyramid2"/>
    <dgm:cxn modelId="{E3EBA65D-FA3C-4D50-BCB0-744171DE95FD}" type="presParOf" srcId="{04FC39F1-975C-4F55-8E2A-B0D90D884E4B}" destId="{822B185A-C217-4FD8-B171-404BD7FF720B}" srcOrd="3" destOrd="0" presId="urn:microsoft.com/office/officeart/2005/8/layout/pyramid2"/>
    <dgm:cxn modelId="{7D57C9BC-3C39-4E14-9AB7-5D66DB5F3C50}" type="presParOf" srcId="{04FC39F1-975C-4F55-8E2A-B0D90D884E4B}" destId="{501D6D29-D3BA-43B3-98F0-9CD30E6B4704}" srcOrd="4" destOrd="0" presId="urn:microsoft.com/office/officeart/2005/8/layout/pyramid2"/>
    <dgm:cxn modelId="{175335EF-D5C9-4800-8E8A-D61145310A57}" type="presParOf" srcId="{04FC39F1-975C-4F55-8E2A-B0D90D884E4B}" destId="{15AFCBE9-9824-4193-B5B8-60CAEEC6D66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080FBF-4035-4D45-B0FE-AE43F8F388F5}">
      <dsp:nvSpPr>
        <dsp:cNvPr id="0" name=""/>
        <dsp:cNvSpPr/>
      </dsp:nvSpPr>
      <dsp:spPr>
        <a:xfrm>
          <a:off x="0" y="0"/>
          <a:ext cx="4749212" cy="4749212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535A53-8F69-463B-BFDB-15B7F044F344}">
      <dsp:nvSpPr>
        <dsp:cNvPr id="0" name=""/>
        <dsp:cNvSpPr/>
      </dsp:nvSpPr>
      <dsp:spPr>
        <a:xfrm>
          <a:off x="2007074" y="478816"/>
          <a:ext cx="5686077" cy="112422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От 5 </a:t>
          </a:r>
          <a:r>
            <a:rPr lang="ru-RU" sz="2600" kern="1200" dirty="0" smtClean="0"/>
            <a:t>в Мордовии </a:t>
          </a:r>
          <a:br>
            <a:rPr lang="ru-RU" sz="2600" kern="1200" dirty="0" smtClean="0"/>
          </a:br>
          <a:r>
            <a:rPr lang="ru-RU" sz="2600" kern="1200" dirty="0" smtClean="0"/>
            <a:t>и 7 в Санкт-Петербурге</a:t>
          </a:r>
          <a:endParaRPr lang="ru-RU" sz="2600" kern="1200" dirty="0"/>
        </a:p>
      </dsp:txBody>
      <dsp:txXfrm>
        <a:off x="2061954" y="533696"/>
        <a:ext cx="5576317" cy="1014467"/>
      </dsp:txXfrm>
    </dsp:sp>
    <dsp:sp modelId="{369F15CB-ECE1-4ED0-9924-3799B686E7DD}">
      <dsp:nvSpPr>
        <dsp:cNvPr id="0" name=""/>
        <dsp:cNvSpPr/>
      </dsp:nvSpPr>
      <dsp:spPr>
        <a:xfrm>
          <a:off x="2007074" y="1743572"/>
          <a:ext cx="5686077" cy="112422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Среднее 13,7</a:t>
          </a:r>
          <a:endParaRPr lang="ru-RU" sz="2600" b="1" kern="1200" dirty="0"/>
        </a:p>
      </dsp:txBody>
      <dsp:txXfrm>
        <a:off x="2061954" y="1798452"/>
        <a:ext cx="5576317" cy="1014467"/>
      </dsp:txXfrm>
    </dsp:sp>
    <dsp:sp modelId="{501D6D29-D3BA-43B3-98F0-9CD30E6B4704}">
      <dsp:nvSpPr>
        <dsp:cNvPr id="0" name=""/>
        <dsp:cNvSpPr/>
      </dsp:nvSpPr>
      <dsp:spPr>
        <a:xfrm>
          <a:off x="2007074" y="3008328"/>
          <a:ext cx="5686077" cy="112422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0" kern="1200" dirty="0" smtClean="0"/>
            <a:t>До 27 в Кабардино-Балкарии </a:t>
          </a:r>
          <a:br>
            <a:rPr lang="ru-RU" sz="2500" b="0" kern="1200" dirty="0" smtClean="0"/>
          </a:br>
          <a:r>
            <a:rPr lang="ru-RU" sz="2500" b="0" kern="1200" dirty="0" smtClean="0"/>
            <a:t>и </a:t>
          </a:r>
          <a:r>
            <a:rPr lang="ru-RU" sz="2500" b="1" kern="1200" dirty="0" smtClean="0"/>
            <a:t>32 </a:t>
          </a:r>
          <a:r>
            <a:rPr lang="ru-RU" sz="2500" kern="1200" dirty="0" smtClean="0"/>
            <a:t>в Москве</a:t>
          </a:r>
          <a:endParaRPr lang="ru-RU" sz="2500" kern="1200" dirty="0"/>
        </a:p>
      </dsp:txBody>
      <dsp:txXfrm>
        <a:off x="2061954" y="3063208"/>
        <a:ext cx="5576317" cy="10144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080FBF-4035-4D45-B0FE-AE43F8F388F5}">
      <dsp:nvSpPr>
        <dsp:cNvPr id="0" name=""/>
        <dsp:cNvSpPr/>
      </dsp:nvSpPr>
      <dsp:spPr>
        <a:xfrm>
          <a:off x="268991" y="0"/>
          <a:ext cx="4261532" cy="4261532"/>
        </a:xfrm>
        <a:prstGeom prst="triangl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535A53-8F69-463B-BFDB-15B7F044F344}">
      <dsp:nvSpPr>
        <dsp:cNvPr id="0" name=""/>
        <dsp:cNvSpPr/>
      </dsp:nvSpPr>
      <dsp:spPr>
        <a:xfrm>
          <a:off x="2261257" y="368689"/>
          <a:ext cx="5796991" cy="100878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/>
            <a:t>От 0 % </a:t>
          </a:r>
          <a:r>
            <a:rPr lang="ru-RU" sz="3000" b="0" kern="1200" dirty="0" smtClean="0"/>
            <a:t>во Владимирской области</a:t>
          </a:r>
          <a:endParaRPr lang="ru-RU" sz="3000" b="0" kern="1200" dirty="0"/>
        </a:p>
      </dsp:txBody>
      <dsp:txXfrm>
        <a:off x="2310502" y="417934"/>
        <a:ext cx="5698501" cy="910294"/>
      </dsp:txXfrm>
    </dsp:sp>
    <dsp:sp modelId="{369F15CB-ECE1-4ED0-9924-3799B686E7DD}">
      <dsp:nvSpPr>
        <dsp:cNvPr id="0" name=""/>
        <dsp:cNvSpPr/>
      </dsp:nvSpPr>
      <dsp:spPr>
        <a:xfrm>
          <a:off x="2261257" y="1503571"/>
          <a:ext cx="5796991" cy="100878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/>
            <a:t>Среднее 48 %</a:t>
          </a:r>
          <a:endParaRPr lang="ru-RU" sz="3000" b="1" kern="1200" dirty="0"/>
        </a:p>
      </dsp:txBody>
      <dsp:txXfrm>
        <a:off x="2310502" y="1552816"/>
        <a:ext cx="5698501" cy="910294"/>
      </dsp:txXfrm>
    </dsp:sp>
    <dsp:sp modelId="{501D6D29-D3BA-43B3-98F0-9CD30E6B4704}">
      <dsp:nvSpPr>
        <dsp:cNvPr id="0" name=""/>
        <dsp:cNvSpPr/>
      </dsp:nvSpPr>
      <dsp:spPr>
        <a:xfrm>
          <a:off x="2261257" y="2638454"/>
          <a:ext cx="5796991" cy="100878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/>
            <a:t>До 85 %</a:t>
          </a:r>
          <a:endParaRPr lang="ru-RU" sz="3000" kern="1200" dirty="0"/>
        </a:p>
      </dsp:txBody>
      <dsp:txXfrm>
        <a:off x="2310502" y="2687699"/>
        <a:ext cx="5698501" cy="9102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7B56A-88F6-450B-AC22-AA70F80DE16B}" type="datetimeFigureOut">
              <a:rPr lang="ru-RU" smtClean="0"/>
              <a:t>26.04.16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B75E7-389F-4CDC-BE66-175B06638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679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А</a:t>
            </a:r>
            <a:r>
              <a:rPr lang="ru-RU" baseline="0" dirty="0" smtClean="0"/>
              <a:t> кто это представители системы образования?</a:t>
            </a:r>
          </a:p>
          <a:p>
            <a:r>
              <a:rPr lang="ru-RU" baseline="0" dirty="0" smtClean="0"/>
              <a:t>И как при этом решается проблема «Конфликта интересов»?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B75E7-389F-4CDC-BE66-175B06638DC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484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А механизмы консультации с общественностью прописаны?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B75E7-389F-4CDC-BE66-175B06638DC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141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B75E7-389F-4CDC-BE66-175B06638DC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707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B75E7-389F-4CDC-BE66-175B06638DC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809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B75E7-389F-4CDC-BE66-175B06638DC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241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B75E7-389F-4CDC-BE66-175B06638DC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14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B43D1-82CB-47B9-95F7-D33685BDFA51}" type="datetime1">
              <a:rPr lang="en-US"/>
              <a:pPr>
                <a:defRPr/>
              </a:pPr>
              <a:t>4/26/16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7FFD-70CD-4C5C-8117-5884EA760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01E5-81BD-44E5-8E20-462C2C5FEFE5}" type="datetime1">
              <a:rPr lang="en-US"/>
              <a:pPr>
                <a:defRPr/>
              </a:pPr>
              <a:t>4/26/16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BE88E-3ED5-4852-8D89-B50379241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6D683-A615-41BD-A4D8-17705CB114A0}" type="datetime1">
              <a:rPr lang="en-US"/>
              <a:pPr>
                <a:defRPr/>
              </a:pPr>
              <a:t>4/26/16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4C045-341C-4E2D-AF88-1D9C50388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7838C-AED8-4BA5-8652-AEE276FCC083}" type="datetime1">
              <a:rPr lang="en-US"/>
              <a:pPr>
                <a:defRPr/>
              </a:pPr>
              <a:t>4/26/16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F501-F5CC-4E12-934E-78BB5E4DA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F4A4C-A39D-40F9-985D-C7DCB93C0DB5}" type="datetime1">
              <a:rPr lang="en-US"/>
              <a:pPr>
                <a:defRPr/>
              </a:pPr>
              <a:t>4/26/16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18A3-27E7-4D27-924C-4173717FF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A3BEA-EE38-406D-A93D-A1B7A0C50F31}" type="datetime1">
              <a:rPr lang="en-US"/>
              <a:pPr>
                <a:defRPr/>
              </a:pPr>
              <a:t>4/26/16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1699C-A097-4533-BEFF-B1452833F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AF676-6045-4445-B3A3-69CE264AAD80}" type="datetime1">
              <a:rPr lang="en-US"/>
              <a:pPr>
                <a:defRPr/>
              </a:pPr>
              <a:t>4/26/16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C458-4B9D-4501-AB19-9D129E281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E988B-86FF-4F79-A487-7C318366F71F}" type="datetime1">
              <a:rPr lang="en-US"/>
              <a:pPr>
                <a:defRPr/>
              </a:pPr>
              <a:t>4/26/16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1CD07-29D6-4A4D-ADEA-1E0E2DFE2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96C13-5674-4527-A7EC-B9690D91A02D}" type="datetime1">
              <a:rPr lang="en-US"/>
              <a:pPr>
                <a:defRPr/>
              </a:pPr>
              <a:t>4/26/16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36B3D-EFD3-47A2-82AF-07B5235D9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9FD65-7BC8-484C-874A-A3895B64CC55}" type="datetime1">
              <a:rPr lang="en-US"/>
              <a:pPr>
                <a:defRPr/>
              </a:pPr>
              <a:t>4/26/16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45757-2996-489D-9DE7-5C2053F78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B2E26-330E-4C2F-B5E7-B7743EB347D8}" type="datetime1">
              <a:rPr lang="en-US"/>
              <a:pPr>
                <a:defRPr/>
              </a:pPr>
              <a:t>4/26/16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0040B-1B69-4DF3-82DE-71CA80F2D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FBE2B9D-1697-4090-97E9-0A438BE077E8}" type="datetime1">
              <a:rPr lang="en-US"/>
              <a:pPr>
                <a:defRPr/>
              </a:pPr>
              <a:t>4/26/16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1F37826-9FC6-4A47-B435-94C6280B7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diagramData" Target="../diagrams/data2.xml"/><Relationship Id="rId5" Type="http://schemas.openxmlformats.org/officeDocument/2006/relationships/diagramLayout" Target="../diagrams/layout2.xml"/><Relationship Id="rId6" Type="http://schemas.openxmlformats.org/officeDocument/2006/relationships/diagramQuickStyle" Target="../diagrams/quickStyle2.xml"/><Relationship Id="rId7" Type="http://schemas.openxmlformats.org/officeDocument/2006/relationships/diagramColors" Target="../diagrams/colors2.xml"/><Relationship Id="rId8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06625"/>
          </a:xfrm>
        </p:spPr>
        <p:txBody>
          <a:bodyPr/>
          <a:lstStyle/>
          <a:p>
            <a:pPr eaLnBrk="1" hangingPunct="1"/>
            <a:r>
              <a:rPr lang="ru-RU" sz="2800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Независимая оценка качества образования: что можно узнать из открытых источников?</a:t>
            </a:r>
            <a:endParaRPr lang="en-US" sz="2900" dirty="0" smtClean="0">
              <a:solidFill>
                <a:srgbClr val="21386F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371600" y="4468813"/>
            <a:ext cx="6400800" cy="908050"/>
          </a:xfrm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Ростислав Викторович Горбовский</a:t>
            </a:r>
          </a:p>
          <a:p>
            <a:pPr eaLnBrk="1" hangingPunct="1"/>
            <a:r>
              <a:rPr kumimoji="1" lang="ru-RU" sz="14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Институт образования НИУ ВШЭ</a:t>
            </a:r>
          </a:p>
        </p:txBody>
      </p:sp>
      <p:sp>
        <p:nvSpPr>
          <p:cNvPr id="13316" name="Subtitle 2"/>
          <p:cNvSpPr txBox="1">
            <a:spLocks/>
          </p:cNvSpPr>
          <p:nvPr/>
        </p:nvSpPr>
        <p:spPr bwMode="auto">
          <a:xfrm>
            <a:off x="1371600" y="6467475"/>
            <a:ext cx="64008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lang="ru-RU" sz="800" dirty="0">
              <a:solidFill>
                <a:schemeClr val="bg1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en-US" sz="800" dirty="0">
                <a:solidFill>
                  <a:schemeClr val="bg1"/>
                </a:solidFill>
              </a:rPr>
              <a:t>www.hse.ru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ubtitle 2"/>
          <p:cNvSpPr>
            <a:spLocks noGrp="1"/>
          </p:cNvSpPr>
          <p:nvPr>
            <p:ph type="subTitle" idx="1"/>
          </p:nvPr>
        </p:nvSpPr>
        <p:spPr>
          <a:xfrm>
            <a:off x="1371600" y="4468813"/>
            <a:ext cx="6400800" cy="648310"/>
          </a:xfrm>
        </p:spPr>
        <p:txBody>
          <a:bodyPr/>
          <a:lstStyle/>
          <a:p>
            <a:r>
              <a:rPr lang="ru-RU" sz="1200" dirty="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101000, Россия, Москва, Потаповский переулок, д. 16, стр. 10</a:t>
            </a:r>
          </a:p>
          <a:p>
            <a:r>
              <a:rPr lang="ru-RU" sz="1200" dirty="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Тел.:</a:t>
            </a:r>
            <a:r>
              <a:rPr lang="en-US" sz="1200" dirty="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 +7</a:t>
            </a:r>
            <a:r>
              <a:rPr lang="ru-RU" sz="1200" dirty="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 </a:t>
            </a:r>
            <a:r>
              <a:rPr lang="en-US" sz="1200" dirty="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(916) 069-24-50</a:t>
            </a:r>
            <a:r>
              <a:rPr lang="ru-RU" sz="1200" dirty="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, </a:t>
            </a:r>
            <a:r>
              <a:rPr lang="en-US" sz="1200" dirty="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rgorbovskiy@hse.ru</a:t>
            </a:r>
            <a:endParaRPr lang="ru-RU" sz="1200" dirty="0" smtClean="0">
              <a:solidFill>
                <a:srgbClr val="003F82"/>
              </a:solidFill>
              <a:latin typeface="Myriad Pro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306830" y="143064"/>
            <a:ext cx="7666482" cy="979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dirty="0" smtClean="0">
                <a:solidFill>
                  <a:schemeClr val="bg1"/>
                </a:solidFill>
                <a:latin typeface="Myriad Pro"/>
              </a:rPr>
              <a:t>НОКО </a:t>
            </a:r>
            <a:r>
              <a:rPr lang="ru-RU" sz="2000" dirty="0">
                <a:solidFill>
                  <a:schemeClr val="bg1"/>
                </a:solidFill>
                <a:latin typeface="Myriad Pro"/>
              </a:rPr>
              <a:t>– осуществляется в целях </a:t>
            </a:r>
            <a:r>
              <a:rPr lang="ru-RU" sz="2000" b="1" dirty="0">
                <a:solidFill>
                  <a:srgbClr val="FFFF00"/>
                </a:solidFill>
                <a:latin typeface="Myriad Pro"/>
              </a:rPr>
              <a:t>предоставления</a:t>
            </a:r>
            <a:r>
              <a:rPr lang="ru-RU" sz="2000" dirty="0">
                <a:solidFill>
                  <a:schemeClr val="bg1"/>
                </a:solidFill>
                <a:latin typeface="Myriad Pro"/>
              </a:rPr>
              <a:t> участникам отношений в сфере образования </a:t>
            </a:r>
            <a:r>
              <a:rPr lang="ru-RU" sz="2000" b="1" dirty="0">
                <a:solidFill>
                  <a:srgbClr val="FFFF00"/>
                </a:solidFill>
                <a:latin typeface="Myriad Pro"/>
              </a:rPr>
              <a:t>информации</a:t>
            </a:r>
            <a:r>
              <a:rPr lang="ru-RU" sz="2000" dirty="0">
                <a:solidFill>
                  <a:schemeClr val="bg1"/>
                </a:solidFill>
                <a:latin typeface="Myriad Pro"/>
              </a:rPr>
              <a:t>…</a:t>
            </a:r>
            <a:endParaRPr lang="en-US" sz="20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5588" y="1673311"/>
            <a:ext cx="8632380" cy="95410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</a:rPr>
              <a:t>Специализированный раздел «НОКО»</a:t>
            </a:r>
            <a:r>
              <a:rPr lang="ru-RU" sz="2800" dirty="0" smtClean="0">
                <a:solidFill>
                  <a:schemeClr val="tx1"/>
                </a:solidFill>
              </a:rPr>
              <a:t> на сайтах РОУО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есть у 69 субъектов России (81%)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5588" y="3291672"/>
            <a:ext cx="8632380" cy="95410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Информация </a:t>
            </a:r>
            <a:r>
              <a:rPr lang="ru-RU" sz="2800" b="1" i="1" dirty="0" smtClean="0">
                <a:solidFill>
                  <a:schemeClr val="tx1"/>
                </a:solidFill>
              </a:rPr>
              <a:t>об общественных советах по НОКО</a:t>
            </a:r>
            <a:r>
              <a:rPr lang="ru-RU" sz="2800" dirty="0" smtClean="0">
                <a:solidFill>
                  <a:schemeClr val="tx1"/>
                </a:solidFill>
              </a:rPr>
              <a:t>, представлена на сайтах РОУО 58 субъектов (68%)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5588" y="4910033"/>
            <a:ext cx="8632380" cy="95410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Из них только 12 являются </a:t>
            </a:r>
            <a:r>
              <a:rPr lang="ru-RU" sz="2800" b="1" dirty="0" smtClean="0">
                <a:solidFill>
                  <a:schemeClr val="tx1"/>
                </a:solidFill>
              </a:rPr>
              <a:t>специализированными</a:t>
            </a:r>
            <a:r>
              <a:rPr lang="ru-RU" sz="2800" dirty="0" smtClean="0">
                <a:solidFill>
                  <a:schemeClr val="tx1"/>
                </a:solidFill>
              </a:rPr>
              <a:t> общественными советами по проведению НОКО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019739" y="2627418"/>
            <a:ext cx="1165479" cy="66425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019740" y="4245779"/>
            <a:ext cx="1165479" cy="66425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343406" y="85152"/>
            <a:ext cx="7654290" cy="103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Численность состава советов не зависит от населенности субъекта Российской Федерации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055884396"/>
              </p:ext>
            </p:extLst>
          </p:nvPr>
        </p:nvGraphicFramePr>
        <p:xfrm>
          <a:off x="694944" y="1463040"/>
          <a:ext cx="7693152" cy="4749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5048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343406" y="85152"/>
            <a:ext cx="7654290" cy="103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rgbClr val="FFFF00"/>
                </a:solidFill>
                <a:latin typeface="Myriad Pro"/>
              </a:rPr>
              <a:t>Половину</a:t>
            </a:r>
            <a:r>
              <a:rPr lang="ru-RU" sz="2000" b="1" dirty="0">
                <a:solidFill>
                  <a:schemeClr val="bg1"/>
                </a:solidFill>
                <a:latin typeface="Myriad Pro"/>
              </a:rPr>
              <a:t> членов общественных советов составляют представители различных уровней системы образования, в том числе и чиновники 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373639095"/>
              </p:ext>
            </p:extLst>
          </p:nvPr>
        </p:nvGraphicFramePr>
        <p:xfrm>
          <a:off x="399986" y="1975104"/>
          <a:ext cx="8329485" cy="4261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562" y="1363253"/>
            <a:ext cx="9137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Доля представителей </a:t>
            </a:r>
            <a:r>
              <a:rPr lang="ru-RU" sz="2400" b="1" dirty="0"/>
              <a:t>системы </a:t>
            </a:r>
            <a:r>
              <a:rPr lang="ru-RU" sz="2400" b="1" dirty="0" smtClean="0"/>
              <a:t>образования в составе ОС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76937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343406" y="85152"/>
            <a:ext cx="7800594" cy="103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В </a:t>
            </a:r>
            <a:r>
              <a:rPr lang="ru-RU" sz="2000" b="1" dirty="0" smtClean="0">
                <a:solidFill>
                  <a:srgbClr val="FFFF00"/>
                </a:solidFill>
                <a:latin typeface="Myriad Pro"/>
              </a:rPr>
              <a:t>89 %</a:t>
            </a:r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 случаев вы </a:t>
            </a:r>
            <a:r>
              <a:rPr lang="ru-RU" sz="2000" b="1" dirty="0" smtClean="0">
                <a:solidFill>
                  <a:srgbClr val="FFFF00"/>
                </a:solidFill>
                <a:latin typeface="Myriad Pro"/>
              </a:rPr>
              <a:t>не узнаете </a:t>
            </a:r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как попасть в общественный совет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5588" y="1306667"/>
            <a:ext cx="8632380" cy="95410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</a:rPr>
              <a:t>Опубликовано положение об общественном совете</a:t>
            </a:r>
            <a:r>
              <a:rPr lang="ru-RU" sz="2800" dirty="0" smtClean="0">
                <a:solidFill>
                  <a:schemeClr val="tx1"/>
                </a:solidFill>
              </a:rPr>
              <a:t> на сайтах РОУО у 40 субъектов России (47%)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5588" y="2821601"/>
            <a:ext cx="8632380" cy="95410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Из них в 31 субъекте </a:t>
            </a:r>
            <a:r>
              <a:rPr lang="ru-RU" sz="2800" b="1" dirty="0" smtClean="0">
                <a:solidFill>
                  <a:schemeClr val="tx1"/>
                </a:solidFill>
              </a:rPr>
              <a:t>состав совета утверждается РОУО</a:t>
            </a:r>
            <a:r>
              <a:rPr lang="ru-RU" sz="2800" dirty="0" smtClean="0">
                <a:solidFill>
                  <a:schemeClr val="tx1"/>
                </a:solidFill>
              </a:rPr>
              <a:t>, после консультаций с общественностью…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5588" y="4414381"/>
            <a:ext cx="8632380" cy="181588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Только в 5 субъектах </a:t>
            </a:r>
            <a:r>
              <a:rPr lang="ru-RU" sz="2800" dirty="0">
                <a:solidFill>
                  <a:schemeClr val="tx1"/>
                </a:solidFill>
              </a:rPr>
              <a:t>предусмотрены </a:t>
            </a:r>
            <a:r>
              <a:rPr lang="ru-RU" sz="2800" b="1" dirty="0">
                <a:solidFill>
                  <a:schemeClr val="tx1"/>
                </a:solidFill>
              </a:rPr>
              <a:t>процедуры самовыдвижения и конкурсного отбора </a:t>
            </a:r>
            <a:r>
              <a:rPr lang="ru-RU" sz="2800" dirty="0" smtClean="0">
                <a:solidFill>
                  <a:schemeClr val="tx1"/>
                </a:solidFill>
              </a:rPr>
              <a:t>в состав </a:t>
            </a:r>
            <a:r>
              <a:rPr lang="ru-RU" sz="2800" dirty="0">
                <a:solidFill>
                  <a:schemeClr val="tx1"/>
                </a:solidFill>
              </a:rPr>
              <a:t>(</a:t>
            </a:r>
            <a:r>
              <a:rPr lang="ru-RU" sz="2800" dirty="0" smtClean="0">
                <a:solidFill>
                  <a:schemeClr val="tx1"/>
                </a:solidFill>
              </a:rPr>
              <a:t>Смоленская, </a:t>
            </a:r>
            <a:r>
              <a:rPr lang="ru-RU" sz="2800" b="1" dirty="0" smtClean="0">
                <a:solidFill>
                  <a:schemeClr val="tx1"/>
                </a:solidFill>
              </a:rPr>
              <a:t>Новгородская</a:t>
            </a:r>
            <a:r>
              <a:rPr lang="ru-RU" sz="2800" dirty="0" smtClean="0">
                <a:solidFill>
                  <a:schemeClr val="tx1"/>
                </a:solidFill>
              </a:rPr>
              <a:t>, Челябинская </a:t>
            </a:r>
            <a:r>
              <a:rPr lang="ru-RU" sz="2800" dirty="0">
                <a:solidFill>
                  <a:schemeClr val="tx1"/>
                </a:solidFill>
              </a:rPr>
              <a:t>и </a:t>
            </a:r>
            <a:r>
              <a:rPr lang="ru-RU" sz="2800" dirty="0" smtClean="0">
                <a:solidFill>
                  <a:schemeClr val="tx1"/>
                </a:solidFill>
              </a:rPr>
              <a:t>Магаданская области, Республика Ингушетия)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4019740" y="2260773"/>
            <a:ext cx="1165479" cy="56532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019739" y="3775707"/>
            <a:ext cx="1165479" cy="63867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95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343406" y="85152"/>
            <a:ext cx="7800594" cy="103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Что можно узнать о </a:t>
            </a:r>
            <a:r>
              <a:rPr lang="ru-RU" sz="2000" b="1" dirty="0" smtClean="0">
                <a:solidFill>
                  <a:srgbClr val="FFFF00"/>
                </a:solidFill>
                <a:latin typeface="Myriad Pro"/>
              </a:rPr>
              <a:t>НОКО ОД </a:t>
            </a:r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на специализированных страницах РОУО?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5588" y="1419162"/>
            <a:ext cx="8632380" cy="95410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</a:rPr>
              <a:t>Информация о проведении НОКО ОД </a:t>
            </a:r>
            <a:r>
              <a:rPr lang="ru-RU" sz="2800" i="1" dirty="0" smtClean="0">
                <a:solidFill>
                  <a:schemeClr val="tx1"/>
                </a:solidFill>
              </a:rPr>
              <a:t>представлена на сайтах 71 РОУО (83%)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5588" y="3108509"/>
            <a:ext cx="863238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Критерии оценки </a:t>
            </a:r>
            <a:r>
              <a:rPr lang="ru-RU" sz="2800" dirty="0" smtClean="0">
                <a:solidFill>
                  <a:schemeClr val="tx1"/>
                </a:solidFill>
              </a:rPr>
              <a:t>опубликованы в 32 регионах (37%)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5588" y="4546355"/>
            <a:ext cx="8632380" cy="95410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Методика проведения оценки </a:t>
            </a:r>
            <a:r>
              <a:rPr lang="ru-RU" sz="2800" dirty="0" smtClean="0">
                <a:solidFill>
                  <a:schemeClr val="tx1"/>
                </a:solidFill>
              </a:rPr>
              <a:t>опубликована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в </a:t>
            </a:r>
            <a:r>
              <a:rPr lang="ru-RU" sz="2800" dirty="0">
                <a:solidFill>
                  <a:schemeClr val="tx1"/>
                </a:solidFill>
              </a:rPr>
              <a:t>18 субъектах Российской Федерации (21%) 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4019739" y="2496622"/>
            <a:ext cx="1165479" cy="56532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019739" y="3784329"/>
            <a:ext cx="1165479" cy="63867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54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носка со стрелкой вниз 2"/>
          <p:cNvSpPr/>
          <p:nvPr/>
        </p:nvSpPr>
        <p:spPr>
          <a:xfrm>
            <a:off x="6266330" y="2263623"/>
            <a:ext cx="2752164" cy="1833248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343406" y="85152"/>
            <a:ext cx="7800594" cy="103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НОКО ОД: кого оценивали в 2015 году?</a:t>
            </a:r>
            <a:br>
              <a:rPr lang="ru-RU" sz="2000" b="1" dirty="0" smtClean="0">
                <a:solidFill>
                  <a:schemeClr val="bg1"/>
                </a:solidFill>
                <a:latin typeface="Myriad Pro"/>
              </a:rPr>
            </a:br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(информация из утвержденных плановых документов)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266330" y="2263623"/>
            <a:ext cx="28149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Чувашская республика, </a:t>
            </a:r>
          </a:p>
          <a:p>
            <a:r>
              <a:rPr lang="ru-RU" dirty="0" smtClean="0"/>
              <a:t>Нижегородская область, </a:t>
            </a:r>
          </a:p>
          <a:p>
            <a:r>
              <a:rPr lang="ru-RU" dirty="0" smtClean="0"/>
              <a:t>Оренбургская область</a:t>
            </a:r>
            <a:endParaRPr lang="ru-RU" dirty="0"/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0274419"/>
              </p:ext>
            </p:extLst>
          </p:nvPr>
        </p:nvGraphicFramePr>
        <p:xfrm>
          <a:off x="317852" y="1435861"/>
          <a:ext cx="8412910" cy="5061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1765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8435859"/>
              </p:ext>
            </p:extLst>
          </p:nvPr>
        </p:nvGraphicFramePr>
        <p:xfrm>
          <a:off x="41274" y="1303150"/>
          <a:ext cx="5911117" cy="5111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343406" y="85152"/>
            <a:ext cx="7800594" cy="103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По итогам </a:t>
            </a:r>
            <a:r>
              <a:rPr lang="ru-RU" sz="2000" b="1" dirty="0" smtClean="0">
                <a:solidFill>
                  <a:srgbClr val="FFFF00"/>
                </a:solidFill>
                <a:latin typeface="Myriad Pro"/>
              </a:rPr>
              <a:t>32%</a:t>
            </a:r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 оценочных процедур результаты </a:t>
            </a:r>
            <a:r>
              <a:rPr lang="ru-RU" sz="2000" b="1" dirty="0" smtClean="0">
                <a:solidFill>
                  <a:srgbClr val="FFFF00"/>
                </a:solidFill>
                <a:latin typeface="Myriad Pro"/>
              </a:rPr>
              <a:t>не публикуются </a:t>
            </a:r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(за 2015 год)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4106862" y="1236663"/>
            <a:ext cx="5037138" cy="1222188"/>
          </a:xfrm>
          <a:prstGeom prst="leftArrowCallout">
            <a:avLst>
              <a:gd name="adj1" fmla="val 22826"/>
              <a:gd name="adj2" fmla="val 23913"/>
              <a:gd name="adj3" fmla="val 45652"/>
              <a:gd name="adj4" fmla="val 7001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Костромская, Воронежская, Тамбовская, Мурманская области, Республика Алтай и Санкт-Петербург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75300" y="2890651"/>
            <a:ext cx="3568700" cy="193899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Все из них адресованы непосредственно образовательным организациям, а половина муниципальному и региональному уровню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6819900" y="2505775"/>
            <a:ext cx="1079500" cy="33795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75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343406" y="85152"/>
            <a:ext cx="7800594" cy="103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Вместо выводов…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5600" y="1549400"/>
            <a:ext cx="840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/>
              <a:t>Для кого и для чего </a:t>
            </a:r>
            <a:r>
              <a:rPr lang="ru-RU" sz="2400" dirty="0" smtClean="0"/>
              <a:t>в итоге </a:t>
            </a:r>
            <a:r>
              <a:rPr lang="ru-RU" sz="2400" dirty="0"/>
              <a:t>проводится НОКО?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/>
              <a:t>На какие вопросы она может дать ответы</a:t>
            </a:r>
            <a:r>
              <a:rPr lang="ru-RU" sz="2400" dirty="0" smtClean="0"/>
              <a:t>?</a:t>
            </a:r>
            <a:endParaRPr lang="ru-RU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Каков </a:t>
            </a:r>
            <a:r>
              <a:rPr lang="ru-RU" sz="2400" dirty="0"/>
              <a:t>КПД НОКО?</a:t>
            </a:r>
          </a:p>
        </p:txBody>
      </p:sp>
    </p:spTree>
    <p:extLst>
      <p:ext uri="{BB962C8B-B14F-4D97-AF65-F5344CB8AC3E}">
        <p14:creationId xmlns:p14="http://schemas.microsoft.com/office/powerpoint/2010/main" val="376657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</TotalTime>
  <Words>439</Words>
  <Application>Microsoft Macintosh PowerPoint</Application>
  <PresentationFormat>Экран (4:3)</PresentationFormat>
  <Paragraphs>58</Paragraphs>
  <Slides>10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Calibri</vt:lpstr>
      <vt:lpstr>ＭＳ Ｐゴシック</vt:lpstr>
      <vt:lpstr>Myriad Pro</vt:lpstr>
      <vt:lpstr>Myriad Pro Semibold</vt:lpstr>
      <vt:lpstr>Arial</vt:lpstr>
      <vt:lpstr>Office Theme</vt:lpstr>
      <vt:lpstr>Независимая оценка качества образования: что можно узнать из открытых источников?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vkremlev</dc:creator>
  <cp:lastModifiedBy>Ростислав Горбовский</cp:lastModifiedBy>
  <cp:revision>45</cp:revision>
  <dcterms:created xsi:type="dcterms:W3CDTF">2010-09-30T06:45:29Z</dcterms:created>
  <dcterms:modified xsi:type="dcterms:W3CDTF">2016-04-26T03:58:31Z</dcterms:modified>
</cp:coreProperties>
</file>