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431" r:id="rId2"/>
    <p:sldId id="529" r:id="rId3"/>
    <p:sldId id="543" r:id="rId4"/>
    <p:sldId id="546" r:id="rId5"/>
    <p:sldId id="508" r:id="rId6"/>
    <p:sldId id="505" r:id="rId7"/>
    <p:sldId id="539" r:id="rId8"/>
    <p:sldId id="537" r:id="rId9"/>
    <p:sldId id="540" r:id="rId10"/>
    <p:sldId id="541" r:id="rId11"/>
    <p:sldId id="542" r:id="rId12"/>
    <p:sldId id="530" r:id="rId13"/>
    <p:sldId id="544" r:id="rId14"/>
    <p:sldId id="549" r:id="rId15"/>
    <p:sldId id="547" r:id="rId16"/>
    <p:sldId id="548" r:id="rId17"/>
    <p:sldId id="527" r:id="rId18"/>
    <p:sldId id="512" r:id="rId19"/>
    <p:sldId id="513" r:id="rId20"/>
    <p:sldId id="514" r:id="rId21"/>
    <p:sldId id="515" r:id="rId22"/>
    <p:sldId id="516" r:id="rId23"/>
    <p:sldId id="488" r:id="rId24"/>
    <p:sldId id="518" r:id="rId25"/>
    <p:sldId id="545" r:id="rId26"/>
    <p:sldId id="519" r:id="rId27"/>
    <p:sldId id="520" r:id="rId28"/>
    <p:sldId id="521" r:id="rId29"/>
    <p:sldId id="522" r:id="rId30"/>
    <p:sldId id="523" r:id="rId31"/>
    <p:sldId id="524" r:id="rId32"/>
    <p:sldId id="525" r:id="rId33"/>
    <p:sldId id="511" r:id="rId34"/>
    <p:sldId id="517" r:id="rId35"/>
    <p:sldId id="531" r:id="rId36"/>
    <p:sldId id="532" r:id="rId37"/>
    <p:sldId id="528" r:id="rId38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 autoAdjust="0"/>
    <p:restoredTop sz="95501" autoAdjust="0"/>
  </p:normalViewPr>
  <p:slideViewPr>
    <p:cSldViewPr>
      <p:cViewPr varScale="1">
        <p:scale>
          <a:sx n="88" d="100"/>
          <a:sy n="88" d="100"/>
        </p:scale>
        <p:origin x="144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06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WB.AD.WORLDBANK.ORG\und$\wb430754\O\SAKUL\Presentations\Alberto\Presentations\Turkey%20Katia\TRK-Turkey-Table-Skills%20Trends-Ungroup%20Skills-201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WB.AD.WORLDBANK.ORG\und$\wb430754\O\SAKUL\Presentations\Alberto\Presentations\Turkey%20Katia\TRK-Turkey-Table-Skills%20Trends-Ungroup%20Skills-201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WB.AD.WORLDBANK.ORG\und$\wb430754\O\SAKUL\Presentations\Alberto\Presentations\Turkey%20Katia\TRK-Turkey-Table-Skills%20Trends-Ungroup%20Skills-201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WB.AD.WORLDBANK.ORG\und$\wb430754\O\SAKUL\Presentations\Alberto\Presentations\Turkey%20Katia\TRK-Turkey-Table-Skills%20Trends-Ungroup%20Skills-2014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wb292116\Desktop\Skills\Skill_shortage_jr.xlsx" TargetMode="External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wb292116\Desktop\Skills\Skill_shortage_jr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lang="es-ES_tradnl"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ea typeface="+mn-ea"/>
                <a:cs typeface="Aharoni" panose="02010803020104030203" pitchFamily="2" charset="-79"/>
              </a:defRPr>
            </a:pPr>
            <a:r>
              <a:rPr lang="ru-RU" sz="1800" b="0" i="0" u="none" strike="noStrike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США</a:t>
            </a:r>
            <a:endParaRPr lang="es-ES_tradnl" sz="1800" b="0" i="0" u="none" strike="noStrike" kern="1200" baseline="0" dirty="0">
              <a:solidFill>
                <a:schemeClr val="tx1">
                  <a:lumMod val="65000"/>
                  <a:lumOff val="35000"/>
                </a:schemeClr>
              </a:solidFill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16419829364517155"/>
          <c:y val="0.15866922512842666"/>
          <c:w val="0.7035705968836784"/>
          <c:h val="0.75109047077926183"/>
        </c:manualLayout>
      </c:layout>
      <c:lineChart>
        <c:grouping val="standard"/>
        <c:varyColors val="0"/>
        <c:ser>
          <c:idx val="0"/>
          <c:order val="0"/>
          <c:tx>
            <c:strRef>
              <c:f>'Trends w Percentiles'!$B$16</c:f>
              <c:strCache>
                <c:ptCount val="1"/>
                <c:pt idx="0">
                  <c:v>Non Routine Analytical</c:v>
                </c:pt>
              </c:strCache>
            </c:strRef>
          </c:tx>
          <c:marker>
            <c:symbol val="circle"/>
            <c:size val="7"/>
          </c:marker>
          <c:cat>
            <c:numRef>
              <c:f>'Trends w Percentiles'!$C$15:$D$15</c:f>
              <c:numCache>
                <c:formatCode>General</c:formatCode>
                <c:ptCount val="2"/>
                <c:pt idx="0">
                  <c:v>1980</c:v>
                </c:pt>
                <c:pt idx="1">
                  <c:v>2008</c:v>
                </c:pt>
              </c:numCache>
            </c:numRef>
          </c:cat>
          <c:val>
            <c:numRef>
              <c:f>'Trends w Percentiles'!$C$16:$D$16</c:f>
              <c:numCache>
                <c:formatCode>General</c:formatCode>
                <c:ptCount val="2"/>
                <c:pt idx="0">
                  <c:v>100</c:v>
                </c:pt>
                <c:pt idx="1">
                  <c:v>101.88654698751623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'Trends w Percentiles'!$B$17</c:f>
              <c:strCache>
                <c:ptCount val="1"/>
                <c:pt idx="0">
                  <c:v>Non Routine  Interpersonal</c:v>
                </c:pt>
              </c:strCache>
            </c:strRef>
          </c:tx>
          <c:marker>
            <c:symbol val="circle"/>
            <c:size val="7"/>
          </c:marker>
          <c:cat>
            <c:numRef>
              <c:f>'Trends w Percentiles'!$C$15:$D$15</c:f>
              <c:numCache>
                <c:formatCode>General</c:formatCode>
                <c:ptCount val="2"/>
                <c:pt idx="0">
                  <c:v>1980</c:v>
                </c:pt>
                <c:pt idx="1">
                  <c:v>2008</c:v>
                </c:pt>
              </c:numCache>
            </c:numRef>
          </c:cat>
          <c:val>
            <c:numRef>
              <c:f>'Trends w Percentiles'!$C$17:$D$17</c:f>
              <c:numCache>
                <c:formatCode>General</c:formatCode>
                <c:ptCount val="2"/>
                <c:pt idx="0">
                  <c:v>100</c:v>
                </c:pt>
                <c:pt idx="1">
                  <c:v>103.26200655512582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'Trends w Percentiles'!$B$18</c:f>
              <c:strCache>
                <c:ptCount val="1"/>
                <c:pt idx="0">
                  <c:v>Routine cognitive</c:v>
                </c:pt>
              </c:strCache>
            </c:strRef>
          </c:tx>
          <c:marker>
            <c:symbol val="circle"/>
            <c:size val="7"/>
          </c:marker>
          <c:cat>
            <c:numRef>
              <c:f>'Trends w Percentiles'!$C$15:$D$15</c:f>
              <c:numCache>
                <c:formatCode>General</c:formatCode>
                <c:ptCount val="2"/>
                <c:pt idx="0">
                  <c:v>1980</c:v>
                </c:pt>
                <c:pt idx="1">
                  <c:v>2008</c:v>
                </c:pt>
              </c:numCache>
            </c:numRef>
          </c:cat>
          <c:val>
            <c:numRef>
              <c:f>'Trends w Percentiles'!$C$18:$D$18</c:f>
              <c:numCache>
                <c:formatCode>General</c:formatCode>
                <c:ptCount val="2"/>
                <c:pt idx="0">
                  <c:v>100</c:v>
                </c:pt>
                <c:pt idx="1">
                  <c:v>98.382627325350398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'Trends w Percentiles'!$B$19</c:f>
              <c:strCache>
                <c:ptCount val="1"/>
                <c:pt idx="0">
                  <c:v>Routine manual</c:v>
                </c:pt>
              </c:strCache>
            </c:strRef>
          </c:tx>
          <c:marker>
            <c:symbol val="circle"/>
            <c:size val="7"/>
          </c:marker>
          <c:cat>
            <c:numRef>
              <c:f>'Trends w Percentiles'!$C$15:$D$15</c:f>
              <c:numCache>
                <c:formatCode>General</c:formatCode>
                <c:ptCount val="2"/>
                <c:pt idx="0">
                  <c:v>1980</c:v>
                </c:pt>
                <c:pt idx="1">
                  <c:v>2008</c:v>
                </c:pt>
              </c:numCache>
            </c:numRef>
          </c:cat>
          <c:val>
            <c:numRef>
              <c:f>'Trends w Percentiles'!$C$19:$D$19</c:f>
              <c:numCache>
                <c:formatCode>General</c:formatCode>
                <c:ptCount val="2"/>
                <c:pt idx="0">
                  <c:v>100</c:v>
                </c:pt>
                <c:pt idx="1">
                  <c:v>96.120410396816965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5924176"/>
        <c:axId val="377251640"/>
      </c:lineChart>
      <c:catAx>
        <c:axId val="375924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77251640"/>
        <c:crosses val="autoZero"/>
        <c:auto val="1"/>
        <c:lblAlgn val="ctr"/>
        <c:lblOffset val="100"/>
        <c:noMultiLvlLbl val="0"/>
      </c:catAx>
      <c:valAx>
        <c:axId val="377251640"/>
        <c:scaling>
          <c:orientation val="minMax"/>
          <c:max val="104"/>
          <c:min val="96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crossAx val="375924176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 algn="ctr">
        <a:defRPr lang="es-ES_tradnl" sz="900" b="1" i="0" u="none" strike="noStrike" kern="1200" baseline="0">
          <a:solidFill>
            <a:prstClr val="black">
              <a:lumMod val="65000"/>
              <a:lumOff val="35000"/>
            </a:prstClr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lang="es-ES_tradnl"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ea typeface="+mn-ea"/>
                <a:cs typeface="Aharoni" panose="02010803020104030203" pitchFamily="2" charset="-79"/>
              </a:defRPr>
            </a:pPr>
            <a:r>
              <a:rPr lang="ru-RU" sz="1800" b="0" i="0" u="none" strike="noStrike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Чили</a:t>
            </a:r>
            <a:endParaRPr lang="es-ES_tradnl" sz="1800" b="0" i="0" u="none" strike="noStrike" kern="1200" baseline="0" dirty="0">
              <a:solidFill>
                <a:schemeClr val="tx1">
                  <a:lumMod val="65000"/>
                  <a:lumOff val="35000"/>
                </a:schemeClr>
              </a:solidFill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16419829364517155"/>
          <c:y val="0.15509967067346811"/>
          <c:w val="0.75322984115872804"/>
          <c:h val="0.75466002523422038"/>
        </c:manualLayout>
      </c:layout>
      <c:lineChart>
        <c:grouping val="standard"/>
        <c:varyColors val="0"/>
        <c:ser>
          <c:idx val="0"/>
          <c:order val="0"/>
          <c:tx>
            <c:strRef>
              <c:f>'Trends w Percentiles'!$B$16</c:f>
              <c:strCache>
                <c:ptCount val="1"/>
                <c:pt idx="0">
                  <c:v>Non Routine Analytical</c:v>
                </c:pt>
              </c:strCache>
            </c:strRef>
          </c:tx>
          <c:marker>
            <c:symbol val="circle"/>
            <c:size val="7"/>
          </c:marker>
          <c:cat>
            <c:numRef>
              <c:f>'Trends w Percentiles'!$G$15:$H$15</c:f>
              <c:numCache>
                <c:formatCode>General</c:formatCode>
                <c:ptCount val="2"/>
                <c:pt idx="0">
                  <c:v>1992</c:v>
                </c:pt>
                <c:pt idx="1">
                  <c:v>2009</c:v>
                </c:pt>
              </c:numCache>
            </c:numRef>
          </c:cat>
          <c:val>
            <c:numRef>
              <c:f>'Trends w Percentiles'!$G$16:$H$16</c:f>
              <c:numCache>
                <c:formatCode>General</c:formatCode>
                <c:ptCount val="2"/>
                <c:pt idx="0">
                  <c:v>100</c:v>
                </c:pt>
                <c:pt idx="1">
                  <c:v>102.07907139998092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'Trends w Percentiles'!$B$17</c:f>
              <c:strCache>
                <c:ptCount val="1"/>
                <c:pt idx="0">
                  <c:v>Non Routine  Interpersonal</c:v>
                </c:pt>
              </c:strCache>
            </c:strRef>
          </c:tx>
          <c:marker>
            <c:symbol val="circle"/>
            <c:size val="7"/>
          </c:marker>
          <c:cat>
            <c:numRef>
              <c:f>'Trends w Percentiles'!$G$15:$H$15</c:f>
              <c:numCache>
                <c:formatCode>General</c:formatCode>
                <c:ptCount val="2"/>
                <c:pt idx="0">
                  <c:v>1992</c:v>
                </c:pt>
                <c:pt idx="1">
                  <c:v>2009</c:v>
                </c:pt>
              </c:numCache>
            </c:numRef>
          </c:cat>
          <c:val>
            <c:numRef>
              <c:f>'Trends w Percentiles'!$G$17:$H$17</c:f>
              <c:numCache>
                <c:formatCode>General</c:formatCode>
                <c:ptCount val="2"/>
                <c:pt idx="0">
                  <c:v>100</c:v>
                </c:pt>
                <c:pt idx="1">
                  <c:v>101.58206605469458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'Trends w Percentiles'!$B$18</c:f>
              <c:strCache>
                <c:ptCount val="1"/>
                <c:pt idx="0">
                  <c:v>Routine cognitive</c:v>
                </c:pt>
              </c:strCache>
            </c:strRef>
          </c:tx>
          <c:marker>
            <c:symbol val="circle"/>
            <c:size val="7"/>
          </c:marker>
          <c:cat>
            <c:numRef>
              <c:f>'Trends w Percentiles'!$G$15:$H$15</c:f>
              <c:numCache>
                <c:formatCode>General</c:formatCode>
                <c:ptCount val="2"/>
                <c:pt idx="0">
                  <c:v>1992</c:v>
                </c:pt>
                <c:pt idx="1">
                  <c:v>2009</c:v>
                </c:pt>
              </c:numCache>
            </c:numRef>
          </c:cat>
          <c:val>
            <c:numRef>
              <c:f>'Trends w Percentiles'!$G$18:$H$18</c:f>
              <c:numCache>
                <c:formatCode>General</c:formatCode>
                <c:ptCount val="2"/>
                <c:pt idx="0">
                  <c:v>100</c:v>
                </c:pt>
                <c:pt idx="1">
                  <c:v>99.883749068910561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'Trends w Percentiles'!$B$19</c:f>
              <c:strCache>
                <c:ptCount val="1"/>
                <c:pt idx="0">
                  <c:v>Routine manual</c:v>
                </c:pt>
              </c:strCache>
            </c:strRef>
          </c:tx>
          <c:marker>
            <c:symbol val="circle"/>
            <c:size val="7"/>
          </c:marker>
          <c:cat>
            <c:numRef>
              <c:f>'Trends w Percentiles'!$G$15:$H$15</c:f>
              <c:numCache>
                <c:formatCode>General</c:formatCode>
                <c:ptCount val="2"/>
                <c:pt idx="0">
                  <c:v>1992</c:v>
                </c:pt>
                <c:pt idx="1">
                  <c:v>2009</c:v>
                </c:pt>
              </c:numCache>
            </c:numRef>
          </c:cat>
          <c:val>
            <c:numRef>
              <c:f>'Trends w Percentiles'!$G$19:$H$19</c:f>
              <c:numCache>
                <c:formatCode>General</c:formatCode>
                <c:ptCount val="2"/>
                <c:pt idx="0">
                  <c:v>100</c:v>
                </c:pt>
                <c:pt idx="1">
                  <c:v>96.120410396816965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1769984"/>
        <c:axId val="377252032"/>
      </c:lineChart>
      <c:catAx>
        <c:axId val="311769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 algn="ctr">
              <a:defRPr/>
            </a:pPr>
            <a:endParaRPr lang="en-US"/>
          </a:p>
        </c:txPr>
        <c:crossAx val="377252032"/>
        <c:crosses val="autoZero"/>
        <c:auto val="1"/>
        <c:lblAlgn val="ctr"/>
        <c:lblOffset val="100"/>
        <c:noMultiLvlLbl val="0"/>
      </c:catAx>
      <c:valAx>
        <c:axId val="377252032"/>
        <c:scaling>
          <c:orientation val="minMax"/>
          <c:max val="104"/>
          <c:min val="96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crossAx val="311769984"/>
        <c:crosses val="autoZero"/>
        <c:crossBetween val="between"/>
      </c:valAx>
      <c:spPr>
        <a:noFill/>
        <a:ln w="9525"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 algn="ctr">
        <a:defRPr lang="es-ES_tradnl" sz="900" b="1" i="0" u="none" strike="noStrike" kern="1200" baseline="0">
          <a:solidFill>
            <a:prstClr val="black">
              <a:lumMod val="65000"/>
              <a:lumOff val="35000"/>
            </a:prstClr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lang="es-ES_tradnl"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ea typeface="+mn-ea"/>
                <a:cs typeface="Aharoni" panose="02010803020104030203" pitchFamily="2" charset="-79"/>
              </a:defRPr>
            </a:pPr>
            <a:r>
              <a:rPr lang="ru-RU" sz="1800" b="0" i="0" u="none" strike="noStrike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Польша</a:t>
            </a:r>
            <a:endParaRPr lang="es-ES_tradnl" sz="1800" b="0" i="0" u="none" strike="noStrike" kern="1200" baseline="0" dirty="0">
              <a:solidFill>
                <a:schemeClr val="tx1">
                  <a:lumMod val="65000"/>
                  <a:lumOff val="35000"/>
                </a:schemeClr>
              </a:solidFill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16419829364517155"/>
          <c:y val="0.15509967067346811"/>
          <c:w val="0.75322984115872804"/>
          <c:h val="0.75466002523422038"/>
        </c:manualLayout>
      </c:layout>
      <c:lineChart>
        <c:grouping val="standard"/>
        <c:varyColors val="0"/>
        <c:ser>
          <c:idx val="0"/>
          <c:order val="0"/>
          <c:tx>
            <c:strRef>
              <c:f>'Trends w Percentiles'!$B$16</c:f>
              <c:strCache>
                <c:ptCount val="1"/>
                <c:pt idx="0">
                  <c:v>Non Routine Analytical</c:v>
                </c:pt>
              </c:strCache>
            </c:strRef>
          </c:tx>
          <c:marker>
            <c:symbol val="circle"/>
            <c:size val="7"/>
          </c:marker>
          <c:cat>
            <c:numRef>
              <c:f>'Trends w Percentiles'!$K$15:$L$15</c:f>
              <c:numCache>
                <c:formatCode>General</c:formatCode>
                <c:ptCount val="2"/>
                <c:pt idx="0">
                  <c:v>2002</c:v>
                </c:pt>
                <c:pt idx="1">
                  <c:v>2010</c:v>
                </c:pt>
              </c:numCache>
            </c:numRef>
          </c:cat>
          <c:val>
            <c:numRef>
              <c:f>'Trends w Percentiles'!$K$16:$L$16</c:f>
              <c:numCache>
                <c:formatCode>General</c:formatCode>
                <c:ptCount val="2"/>
                <c:pt idx="0">
                  <c:v>100</c:v>
                </c:pt>
                <c:pt idx="1">
                  <c:v>101.82548275200931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'Trends w Percentiles'!$B$17</c:f>
              <c:strCache>
                <c:ptCount val="1"/>
                <c:pt idx="0">
                  <c:v>Non Routine  Interpersonal</c:v>
                </c:pt>
              </c:strCache>
            </c:strRef>
          </c:tx>
          <c:marker>
            <c:symbol val="circle"/>
            <c:size val="7"/>
          </c:marker>
          <c:cat>
            <c:numRef>
              <c:f>'Trends w Percentiles'!$K$15:$L$15</c:f>
              <c:numCache>
                <c:formatCode>General</c:formatCode>
                <c:ptCount val="2"/>
                <c:pt idx="0">
                  <c:v>2002</c:v>
                </c:pt>
                <c:pt idx="1">
                  <c:v>2010</c:v>
                </c:pt>
              </c:numCache>
            </c:numRef>
          </c:cat>
          <c:val>
            <c:numRef>
              <c:f>'Trends w Percentiles'!$K$17:$L$17</c:f>
              <c:numCache>
                <c:formatCode>General</c:formatCode>
                <c:ptCount val="2"/>
                <c:pt idx="0">
                  <c:v>100</c:v>
                </c:pt>
                <c:pt idx="1">
                  <c:v>100.99139648371391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'Trends w Percentiles'!$B$18</c:f>
              <c:strCache>
                <c:ptCount val="1"/>
                <c:pt idx="0">
                  <c:v>Routine cognitive</c:v>
                </c:pt>
              </c:strCache>
            </c:strRef>
          </c:tx>
          <c:marker>
            <c:symbol val="circle"/>
            <c:size val="7"/>
          </c:marker>
          <c:cat>
            <c:numRef>
              <c:f>'Trends w Percentiles'!$K$15:$L$15</c:f>
              <c:numCache>
                <c:formatCode>General</c:formatCode>
                <c:ptCount val="2"/>
                <c:pt idx="0">
                  <c:v>2002</c:v>
                </c:pt>
                <c:pt idx="1">
                  <c:v>2010</c:v>
                </c:pt>
              </c:numCache>
            </c:numRef>
          </c:cat>
          <c:val>
            <c:numRef>
              <c:f>'Trends w Percentiles'!$K$18:$L$18</c:f>
              <c:numCache>
                <c:formatCode>General</c:formatCode>
                <c:ptCount val="2"/>
                <c:pt idx="0">
                  <c:v>100</c:v>
                </c:pt>
                <c:pt idx="1">
                  <c:v>100.41986476212914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'Trends w Percentiles'!$B$19</c:f>
              <c:strCache>
                <c:ptCount val="1"/>
                <c:pt idx="0">
                  <c:v>Routine manual</c:v>
                </c:pt>
              </c:strCache>
            </c:strRef>
          </c:tx>
          <c:marker>
            <c:symbol val="circle"/>
            <c:size val="7"/>
          </c:marker>
          <c:cat>
            <c:numRef>
              <c:f>'Trends w Percentiles'!$K$15:$L$15</c:f>
              <c:numCache>
                <c:formatCode>General</c:formatCode>
                <c:ptCount val="2"/>
                <c:pt idx="0">
                  <c:v>2002</c:v>
                </c:pt>
                <c:pt idx="1">
                  <c:v>2010</c:v>
                </c:pt>
              </c:numCache>
            </c:numRef>
          </c:cat>
          <c:val>
            <c:numRef>
              <c:f>'Trends w Percentiles'!$K$19:$L$19</c:f>
              <c:numCache>
                <c:formatCode>General</c:formatCode>
                <c:ptCount val="2"/>
                <c:pt idx="0">
                  <c:v>100</c:v>
                </c:pt>
                <c:pt idx="1">
                  <c:v>97.965215056616856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7252816"/>
        <c:axId val="377253208"/>
      </c:lineChart>
      <c:catAx>
        <c:axId val="377252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 algn="ctr">
              <a:defRPr/>
            </a:pPr>
            <a:endParaRPr lang="en-US"/>
          </a:p>
        </c:txPr>
        <c:crossAx val="377253208"/>
        <c:crosses val="autoZero"/>
        <c:auto val="1"/>
        <c:lblAlgn val="ctr"/>
        <c:lblOffset val="100"/>
        <c:noMultiLvlLbl val="0"/>
      </c:catAx>
      <c:valAx>
        <c:axId val="377253208"/>
        <c:scaling>
          <c:orientation val="minMax"/>
          <c:max val="104"/>
          <c:min val="96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crossAx val="377252816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 algn="ctr">
        <a:defRPr lang="es-ES_tradnl" sz="900" b="1" i="0" u="none" strike="noStrike" kern="1200" baseline="0">
          <a:solidFill>
            <a:prstClr val="black">
              <a:lumMod val="65000"/>
              <a:lumOff val="35000"/>
            </a:prstClr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lang="es-ES_tradnl"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ea typeface="+mn-ea"/>
                <a:cs typeface="Aharoni" panose="02010803020104030203" pitchFamily="2" charset="-79"/>
              </a:defRPr>
            </a:pPr>
            <a:r>
              <a:rPr lang="ru-RU" sz="1800" b="0" i="0" u="none" strike="noStrike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Турция</a:t>
            </a:r>
            <a:endParaRPr lang="es-ES_tradnl" sz="1800" b="0" i="0" u="none" strike="noStrike" kern="1200" baseline="0" dirty="0">
              <a:solidFill>
                <a:schemeClr val="tx1">
                  <a:lumMod val="65000"/>
                  <a:lumOff val="35000"/>
                </a:schemeClr>
              </a:solidFill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16419829364517155"/>
          <c:y val="0.15509967067346811"/>
          <c:w val="0.75322984115872804"/>
          <c:h val="0.75466002523422038"/>
        </c:manualLayout>
      </c:layout>
      <c:lineChart>
        <c:grouping val="standard"/>
        <c:varyColors val="0"/>
        <c:ser>
          <c:idx val="0"/>
          <c:order val="0"/>
          <c:tx>
            <c:strRef>
              <c:f>'Trends w Percentiles'!$B$16</c:f>
              <c:strCache>
                <c:ptCount val="1"/>
                <c:pt idx="0">
                  <c:v>Non Routine Analytical</c:v>
                </c:pt>
              </c:strCache>
            </c:strRef>
          </c:tx>
          <c:marker>
            <c:symbol val="circle"/>
            <c:size val="7"/>
          </c:marker>
          <c:cat>
            <c:numRef>
              <c:f>'Trends w Percentiles'!$O$15:$P$15</c:f>
              <c:numCache>
                <c:formatCode>General</c:formatCode>
                <c:ptCount val="2"/>
                <c:pt idx="0">
                  <c:v>2004</c:v>
                </c:pt>
                <c:pt idx="1">
                  <c:v>2008</c:v>
                </c:pt>
              </c:numCache>
            </c:numRef>
          </c:cat>
          <c:val>
            <c:numRef>
              <c:f>'Trends w Percentiles'!$O$16:$P$16</c:f>
              <c:numCache>
                <c:formatCode>General</c:formatCode>
                <c:ptCount val="2"/>
                <c:pt idx="0">
                  <c:v>100</c:v>
                </c:pt>
                <c:pt idx="1">
                  <c:v>100.62576387365409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'Trends w Percentiles'!$B$17</c:f>
              <c:strCache>
                <c:ptCount val="1"/>
                <c:pt idx="0">
                  <c:v>Non Routine  Interpersonal</c:v>
                </c:pt>
              </c:strCache>
            </c:strRef>
          </c:tx>
          <c:marker>
            <c:symbol val="circle"/>
            <c:size val="7"/>
          </c:marker>
          <c:cat>
            <c:numRef>
              <c:f>'Trends w Percentiles'!$O$15:$P$15</c:f>
              <c:numCache>
                <c:formatCode>General</c:formatCode>
                <c:ptCount val="2"/>
                <c:pt idx="0">
                  <c:v>2004</c:v>
                </c:pt>
                <c:pt idx="1">
                  <c:v>2008</c:v>
                </c:pt>
              </c:numCache>
            </c:numRef>
          </c:cat>
          <c:val>
            <c:numRef>
              <c:f>'Trends w Percentiles'!$O$17:$P$17</c:f>
              <c:numCache>
                <c:formatCode>General</c:formatCode>
                <c:ptCount val="2"/>
                <c:pt idx="0">
                  <c:v>100</c:v>
                </c:pt>
                <c:pt idx="1">
                  <c:v>100.48978039189298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'Trends w Percentiles'!$B$18</c:f>
              <c:strCache>
                <c:ptCount val="1"/>
                <c:pt idx="0">
                  <c:v>Routine cognitive</c:v>
                </c:pt>
              </c:strCache>
            </c:strRef>
          </c:tx>
          <c:marker>
            <c:symbol val="circle"/>
            <c:size val="7"/>
          </c:marker>
          <c:cat>
            <c:numRef>
              <c:f>'Trends w Percentiles'!$O$15:$P$15</c:f>
              <c:numCache>
                <c:formatCode>General</c:formatCode>
                <c:ptCount val="2"/>
                <c:pt idx="0">
                  <c:v>2004</c:v>
                </c:pt>
                <c:pt idx="1">
                  <c:v>2008</c:v>
                </c:pt>
              </c:numCache>
            </c:numRef>
          </c:cat>
          <c:val>
            <c:numRef>
              <c:f>'Trends w Percentiles'!$O$18:$P$18</c:f>
              <c:numCache>
                <c:formatCode>General</c:formatCode>
                <c:ptCount val="2"/>
                <c:pt idx="0">
                  <c:v>100</c:v>
                </c:pt>
                <c:pt idx="1">
                  <c:v>100.41986476212914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'Trends w Percentiles'!$B$19</c:f>
              <c:strCache>
                <c:ptCount val="1"/>
                <c:pt idx="0">
                  <c:v>Routine manual</c:v>
                </c:pt>
              </c:strCache>
            </c:strRef>
          </c:tx>
          <c:marker>
            <c:symbol val="circle"/>
            <c:size val="7"/>
          </c:marker>
          <c:cat>
            <c:numRef>
              <c:f>'Trends w Percentiles'!$O$15:$P$15</c:f>
              <c:numCache>
                <c:formatCode>General</c:formatCode>
                <c:ptCount val="2"/>
                <c:pt idx="0">
                  <c:v>2004</c:v>
                </c:pt>
                <c:pt idx="1">
                  <c:v>2008</c:v>
                </c:pt>
              </c:numCache>
            </c:numRef>
          </c:cat>
          <c:val>
            <c:numRef>
              <c:f>'Trends w Percentiles'!$O$19:$P$19</c:f>
              <c:numCache>
                <c:formatCode>General</c:formatCode>
                <c:ptCount val="2"/>
                <c:pt idx="0">
                  <c:v>100</c:v>
                </c:pt>
                <c:pt idx="1">
                  <c:v>97.965215056616856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7253992"/>
        <c:axId val="377254384"/>
      </c:lineChart>
      <c:catAx>
        <c:axId val="377253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77254384"/>
        <c:crosses val="autoZero"/>
        <c:auto val="1"/>
        <c:lblAlgn val="ctr"/>
        <c:lblOffset val="100"/>
        <c:noMultiLvlLbl val="0"/>
      </c:catAx>
      <c:valAx>
        <c:axId val="377254384"/>
        <c:scaling>
          <c:orientation val="minMax"/>
          <c:max val="104"/>
          <c:min val="96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crossAx val="377253992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 algn="ctr">
        <a:defRPr lang="es-ES_tradnl" sz="900" b="1" i="0" u="none" strike="noStrike" kern="1200" baseline="0">
          <a:solidFill>
            <a:prstClr val="black">
              <a:lumMod val="65000"/>
              <a:lumOff val="35000"/>
            </a:prstClr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eng!$B$25</c:f>
              <c:strCache>
                <c:ptCount val="1"/>
                <c:pt idx="0">
                  <c:v>Инновационные фирмы</c:v>
                </c:pt>
              </c:strCache>
            </c:strRef>
          </c:tx>
          <c:invertIfNegative val="0"/>
          <c:cat>
            <c:strRef>
              <c:f>eng!$A$26:$A$41</c:f>
              <c:strCache>
                <c:ptCount val="16"/>
                <c:pt idx="0">
                  <c:v>Навыки счета</c:v>
                </c:pt>
                <c:pt idx="1">
                  <c:v>Экстравертность </c:v>
                </c:pt>
                <c:pt idx="2">
                  <c:v>Навыки чтения и письма</c:v>
                </c:pt>
                <c:pt idx="3">
                  <c:v>Знание иностранных языков</c:v>
                </c:pt>
                <c:pt idx="4">
                  <c:v>Лидерские качества</c:v>
                </c:pt>
                <c:pt idx="5">
                  <c:v>Эмоциональная стабильность</c:v>
                </c:pt>
                <c:pt idx="6">
                  <c:v>Открытость к новым идеям </c:v>
                </c:pt>
                <c:pt idx="7">
                  <c:v> Добросовестность </c:v>
                </c:pt>
                <c:pt idx="8">
                  <c:v>Неконфликтность </c:v>
                </c:pt>
                <c:pt idx="9">
                  <c:v>Умение планировать работу</c:v>
                </c:pt>
                <c:pt idx="10">
                  <c:v>Способность принимать нестандартные решения</c:v>
                </c:pt>
                <c:pt idx="11">
                  <c:v>Умение работать с людьми</c:v>
                </c:pt>
                <c:pt idx="12">
                  <c:v>Способность сотрудничества с другими</c:v>
                </c:pt>
                <c:pt idx="13">
                  <c:v>Способность работать самостоятельно</c:v>
                </c:pt>
                <c:pt idx="14">
                  <c:v>Профессиональные навыки</c:v>
                </c:pt>
                <c:pt idx="15">
                  <c:v>Умение решать возникающие  проблемы</c:v>
                </c:pt>
              </c:strCache>
            </c:strRef>
          </c:cat>
          <c:val>
            <c:numRef>
              <c:f>eng!$B$26:$B$41</c:f>
              <c:numCache>
                <c:formatCode>0.0</c:formatCode>
                <c:ptCount val="16"/>
                <c:pt idx="0">
                  <c:v>0</c:v>
                </c:pt>
                <c:pt idx="1">
                  <c:v>0.70921985815602862</c:v>
                </c:pt>
                <c:pt idx="2">
                  <c:v>1.418439716312049</c:v>
                </c:pt>
                <c:pt idx="3">
                  <c:v>7.0921985815602815</c:v>
                </c:pt>
                <c:pt idx="4">
                  <c:v>8.5106382978723527</c:v>
                </c:pt>
                <c:pt idx="5">
                  <c:v>8.5106382978723527</c:v>
                </c:pt>
                <c:pt idx="6">
                  <c:v>8.5106382978723527</c:v>
                </c:pt>
                <c:pt idx="7">
                  <c:v>10.638297872340418</c:v>
                </c:pt>
                <c:pt idx="8">
                  <c:v>10.638297872340418</c:v>
                </c:pt>
                <c:pt idx="9">
                  <c:v>12.056737588652506</c:v>
                </c:pt>
                <c:pt idx="10">
                  <c:v>13.475177304964539</c:v>
                </c:pt>
                <c:pt idx="11">
                  <c:v>14.184397163120495</c:v>
                </c:pt>
                <c:pt idx="12">
                  <c:v>14.184397163120495</c:v>
                </c:pt>
                <c:pt idx="13">
                  <c:v>14.893617021276595</c:v>
                </c:pt>
                <c:pt idx="14">
                  <c:v>15.602836879432722</c:v>
                </c:pt>
                <c:pt idx="15">
                  <c:v>17.730496453900709</c:v>
                </c:pt>
              </c:numCache>
            </c:numRef>
          </c:val>
        </c:ser>
        <c:ser>
          <c:idx val="1"/>
          <c:order val="1"/>
          <c:tx>
            <c:strRef>
              <c:f>eng!$C$25</c:f>
              <c:strCache>
                <c:ptCount val="1"/>
                <c:pt idx="0">
                  <c:v>Традиционные фирмы</c:v>
                </c:pt>
              </c:strCache>
            </c:strRef>
          </c:tx>
          <c:invertIfNegative val="0"/>
          <c:cat>
            <c:strRef>
              <c:f>eng!$A$26:$A$41</c:f>
              <c:strCache>
                <c:ptCount val="16"/>
                <c:pt idx="0">
                  <c:v>Навыки счета</c:v>
                </c:pt>
                <c:pt idx="1">
                  <c:v>Экстравертность </c:v>
                </c:pt>
                <c:pt idx="2">
                  <c:v>Навыки чтения и письма</c:v>
                </c:pt>
                <c:pt idx="3">
                  <c:v>Знание иностранных языков</c:v>
                </c:pt>
                <c:pt idx="4">
                  <c:v>Лидерские качества</c:v>
                </c:pt>
                <c:pt idx="5">
                  <c:v>Эмоциональная стабильность</c:v>
                </c:pt>
                <c:pt idx="6">
                  <c:v>Открытость к новым идеям </c:v>
                </c:pt>
                <c:pt idx="7">
                  <c:v> Добросовестность </c:v>
                </c:pt>
                <c:pt idx="8">
                  <c:v>Неконфликтность </c:v>
                </c:pt>
                <c:pt idx="9">
                  <c:v>Умение планировать работу</c:v>
                </c:pt>
                <c:pt idx="10">
                  <c:v>Способность принимать нестандартные решения</c:v>
                </c:pt>
                <c:pt idx="11">
                  <c:v>Умение работать с людьми</c:v>
                </c:pt>
                <c:pt idx="12">
                  <c:v>Способность сотрудничества с другими</c:v>
                </c:pt>
                <c:pt idx="13">
                  <c:v>Способность работать самостоятельно</c:v>
                </c:pt>
                <c:pt idx="14">
                  <c:v>Профессиональные навыки</c:v>
                </c:pt>
                <c:pt idx="15">
                  <c:v>Умение решать возникающие  проблемы</c:v>
                </c:pt>
              </c:strCache>
            </c:strRef>
          </c:cat>
          <c:val>
            <c:numRef>
              <c:f>eng!$C$26:$C$41</c:f>
              <c:numCache>
                <c:formatCode>0.0</c:formatCode>
                <c:ptCount val="16"/>
                <c:pt idx="0">
                  <c:v>2.4064171122994638</c:v>
                </c:pt>
                <c:pt idx="1">
                  <c:v>1.6042780748663223</c:v>
                </c:pt>
                <c:pt idx="2">
                  <c:v>3.0303030303030303</c:v>
                </c:pt>
                <c:pt idx="3">
                  <c:v>5.0802139037433527</c:v>
                </c:pt>
                <c:pt idx="4">
                  <c:v>5.0802139037433527</c:v>
                </c:pt>
                <c:pt idx="5">
                  <c:v>7.9322638146167899</c:v>
                </c:pt>
                <c:pt idx="6">
                  <c:v>6.5062388591800353</c:v>
                </c:pt>
                <c:pt idx="7">
                  <c:v>9.8930481283422527</c:v>
                </c:pt>
                <c:pt idx="8">
                  <c:v>7.1301247771836005</c:v>
                </c:pt>
                <c:pt idx="9">
                  <c:v>12.210338680926917</c:v>
                </c:pt>
                <c:pt idx="10">
                  <c:v>10.873440285205092</c:v>
                </c:pt>
                <c:pt idx="11">
                  <c:v>11.586452762923352</c:v>
                </c:pt>
                <c:pt idx="12">
                  <c:v>7.219251336898397</c:v>
                </c:pt>
                <c:pt idx="13">
                  <c:v>9.8039215686274517</c:v>
                </c:pt>
                <c:pt idx="14">
                  <c:v>11.764705882352942</c:v>
                </c:pt>
                <c:pt idx="15">
                  <c:v>11.853832442067807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6965048"/>
        <c:axId val="376965440"/>
      </c:barChart>
      <c:catAx>
        <c:axId val="37696504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376965440"/>
        <c:crosses val="autoZero"/>
        <c:auto val="1"/>
        <c:lblAlgn val="ctr"/>
        <c:lblOffset val="100"/>
        <c:noMultiLvlLbl val="0"/>
      </c:catAx>
      <c:valAx>
        <c:axId val="376965440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37696504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eng!$B$46</c:f>
              <c:strCache>
                <c:ptCount val="1"/>
                <c:pt idx="0">
                  <c:v>Инновационные фирмы</c:v>
                </c:pt>
              </c:strCache>
            </c:strRef>
          </c:tx>
          <c:invertIfNegative val="0"/>
          <c:cat>
            <c:strRef>
              <c:f>eng!$A$47:$A$62</c:f>
              <c:strCache>
                <c:ptCount val="16"/>
                <c:pt idx="0">
                  <c:v>Навыки чтения и письма</c:v>
                </c:pt>
                <c:pt idx="1">
                  <c:v>Навыки счета</c:v>
                </c:pt>
                <c:pt idx="2">
                  <c:v>Экстравертность </c:v>
                </c:pt>
                <c:pt idx="3">
                  <c:v>Лидерские качества</c:v>
                </c:pt>
                <c:pt idx="4">
                  <c:v>Знание иностранных языков</c:v>
                </c:pt>
                <c:pt idx="5">
                  <c:v>Способность принимать нестандартные решения</c:v>
                </c:pt>
                <c:pt idx="6">
                  <c:v>Открытость к новым идеям </c:v>
                </c:pt>
                <c:pt idx="7">
                  <c:v>Способность сотрудничества с другими</c:v>
                </c:pt>
                <c:pt idx="8">
                  <c:v>Умение планировать работу</c:v>
                </c:pt>
                <c:pt idx="9">
                  <c:v>Эмоциональная стабильность</c:v>
                </c:pt>
                <c:pt idx="10">
                  <c:v>Умение работать с людьми</c:v>
                </c:pt>
                <c:pt idx="11">
                  <c:v>Неконфликтность </c:v>
                </c:pt>
                <c:pt idx="12">
                  <c:v>Способность работать самостоятельно</c:v>
                </c:pt>
                <c:pt idx="13">
                  <c:v>Умение решать возникающие  проблемы</c:v>
                </c:pt>
                <c:pt idx="14">
                  <c:v>Профессиональные навыки</c:v>
                </c:pt>
                <c:pt idx="15">
                  <c:v> Добросовестность </c:v>
                </c:pt>
              </c:strCache>
            </c:strRef>
          </c:cat>
          <c:val>
            <c:numRef>
              <c:f>eng!$B$47:$B$62</c:f>
              <c:numCache>
                <c:formatCode>0.0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0.71942446043165453</c:v>
                </c:pt>
                <c:pt idx="3">
                  <c:v>2.1582733812949639</c:v>
                </c:pt>
                <c:pt idx="4">
                  <c:v>3.5971223021582732</c:v>
                </c:pt>
                <c:pt idx="5">
                  <c:v>4.3165467625899279</c:v>
                </c:pt>
                <c:pt idx="6">
                  <c:v>5.0359712230215825</c:v>
                </c:pt>
                <c:pt idx="7">
                  <c:v>7.913669064748234</c:v>
                </c:pt>
                <c:pt idx="8">
                  <c:v>7.913669064748234</c:v>
                </c:pt>
                <c:pt idx="9">
                  <c:v>8.6330935251798486</c:v>
                </c:pt>
                <c:pt idx="10">
                  <c:v>9.3525179856115148</c:v>
                </c:pt>
                <c:pt idx="11">
                  <c:v>10.791366906474762</c:v>
                </c:pt>
                <c:pt idx="12">
                  <c:v>11.510791366906473</c:v>
                </c:pt>
                <c:pt idx="13">
                  <c:v>13.669064748201439</c:v>
                </c:pt>
                <c:pt idx="14">
                  <c:v>15.107913669064748</c:v>
                </c:pt>
                <c:pt idx="15">
                  <c:v>18.705035971222873</c:v>
                </c:pt>
              </c:numCache>
            </c:numRef>
          </c:val>
        </c:ser>
        <c:ser>
          <c:idx val="1"/>
          <c:order val="1"/>
          <c:tx>
            <c:strRef>
              <c:f>eng!$C$46</c:f>
              <c:strCache>
                <c:ptCount val="1"/>
                <c:pt idx="0">
                  <c:v>Традиционные фирмы</c:v>
                </c:pt>
              </c:strCache>
            </c:strRef>
          </c:tx>
          <c:invertIfNegative val="0"/>
          <c:cat>
            <c:strRef>
              <c:f>eng!$A$47:$A$62</c:f>
              <c:strCache>
                <c:ptCount val="16"/>
                <c:pt idx="0">
                  <c:v>Навыки чтения и письма</c:v>
                </c:pt>
                <c:pt idx="1">
                  <c:v>Навыки счета</c:v>
                </c:pt>
                <c:pt idx="2">
                  <c:v>Экстравертность </c:v>
                </c:pt>
                <c:pt idx="3">
                  <c:v>Лидерские качества</c:v>
                </c:pt>
                <c:pt idx="4">
                  <c:v>Знание иностранных языков</c:v>
                </c:pt>
                <c:pt idx="5">
                  <c:v>Способность принимать нестандартные решения</c:v>
                </c:pt>
                <c:pt idx="6">
                  <c:v>Открытость к новым идеям </c:v>
                </c:pt>
                <c:pt idx="7">
                  <c:v>Способность сотрудничества с другими</c:v>
                </c:pt>
                <c:pt idx="8">
                  <c:v>Умение планировать работу</c:v>
                </c:pt>
                <c:pt idx="9">
                  <c:v>Эмоциональная стабильность</c:v>
                </c:pt>
                <c:pt idx="10">
                  <c:v>Умение работать с людьми</c:v>
                </c:pt>
                <c:pt idx="11">
                  <c:v>Неконфликтность </c:v>
                </c:pt>
                <c:pt idx="12">
                  <c:v>Способность работать самостоятельно</c:v>
                </c:pt>
                <c:pt idx="13">
                  <c:v>Умение решать возникающие  проблемы</c:v>
                </c:pt>
                <c:pt idx="14">
                  <c:v>Профессиональные навыки</c:v>
                </c:pt>
                <c:pt idx="15">
                  <c:v> Добросовестность </c:v>
                </c:pt>
              </c:strCache>
            </c:strRef>
          </c:cat>
          <c:val>
            <c:numRef>
              <c:f>eng!$C$47:$C$62</c:f>
              <c:numCache>
                <c:formatCode>0.0</c:formatCode>
                <c:ptCount val="16"/>
                <c:pt idx="0">
                  <c:v>1.9157088122605364</c:v>
                </c:pt>
                <c:pt idx="1">
                  <c:v>1.5325670498084301</c:v>
                </c:pt>
                <c:pt idx="2">
                  <c:v>1.4367816091954018</c:v>
                </c:pt>
                <c:pt idx="3">
                  <c:v>2.6819923371647509</c:v>
                </c:pt>
                <c:pt idx="4">
                  <c:v>1.9157088122605364</c:v>
                </c:pt>
                <c:pt idx="5">
                  <c:v>5.1724137931034484</c:v>
                </c:pt>
                <c:pt idx="6">
                  <c:v>3.4482758620689653</c:v>
                </c:pt>
                <c:pt idx="7">
                  <c:v>5.3639846743294406</c:v>
                </c:pt>
                <c:pt idx="8">
                  <c:v>6.8965517241379306</c:v>
                </c:pt>
                <c:pt idx="9">
                  <c:v>7.4712643678160928</c:v>
                </c:pt>
                <c:pt idx="10">
                  <c:v>7.5670498084291165</c:v>
                </c:pt>
                <c:pt idx="11">
                  <c:v>11.111111111111031</c:v>
                </c:pt>
                <c:pt idx="12">
                  <c:v>10.153256704980842</c:v>
                </c:pt>
                <c:pt idx="13">
                  <c:v>7.8544061302681945</c:v>
                </c:pt>
                <c:pt idx="14">
                  <c:v>14.942528735632168</c:v>
                </c:pt>
                <c:pt idx="15">
                  <c:v>21.168582375478799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6966616"/>
        <c:axId val="376967008"/>
      </c:barChart>
      <c:catAx>
        <c:axId val="37696661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376967008"/>
        <c:crosses val="autoZero"/>
        <c:auto val="1"/>
        <c:lblAlgn val="ctr"/>
        <c:lblOffset val="100"/>
        <c:noMultiLvlLbl val="0"/>
      </c:catAx>
      <c:valAx>
        <c:axId val="376967008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37696661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FEB861-01FB-48FF-897B-63353BE03572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7A87CCB6-0FDB-4F05-965D-D9334606D4E5}">
      <dgm:prSet phldrT="[Text]"/>
      <dgm:spPr>
        <a:solidFill>
          <a:srgbClr val="0070C0"/>
        </a:solidFill>
      </dgm:spPr>
      <dgm:t>
        <a:bodyPr/>
        <a:lstStyle/>
        <a:p>
          <a:r>
            <a:rPr lang="ru-RU" b="1" i="1" dirty="0" smtClean="0"/>
            <a:t>Выявить и </a:t>
          </a:r>
          <a:r>
            <a:rPr lang="ru-RU" b="1" i="1" dirty="0" err="1" smtClean="0"/>
            <a:t>изучиить</a:t>
          </a:r>
          <a:r>
            <a:rPr lang="en-US" b="1" i="1" dirty="0" smtClean="0"/>
            <a:t> </a:t>
          </a:r>
          <a:endParaRPr lang="en-US" b="1" i="1" dirty="0"/>
        </a:p>
      </dgm:t>
    </dgm:pt>
    <dgm:pt modelId="{A33DB717-C0EC-43F4-95FB-210C9DFBE518}" type="parTrans" cxnId="{4AF66453-EEC8-4112-AA54-332B8E357B3A}">
      <dgm:prSet/>
      <dgm:spPr/>
      <dgm:t>
        <a:bodyPr/>
        <a:lstStyle/>
        <a:p>
          <a:endParaRPr lang="en-US"/>
        </a:p>
      </dgm:t>
    </dgm:pt>
    <dgm:pt modelId="{AB78A484-09EF-4D4F-9ECD-6C10AEC123F3}" type="sibTrans" cxnId="{4AF66453-EEC8-4112-AA54-332B8E357B3A}">
      <dgm:prSet/>
      <dgm:spPr/>
      <dgm:t>
        <a:bodyPr/>
        <a:lstStyle/>
        <a:p>
          <a:endParaRPr lang="en-US"/>
        </a:p>
      </dgm:t>
    </dgm:pt>
    <dgm:pt modelId="{D3F46CB3-D4E4-4E0B-8F1F-547445D23ED6}">
      <dgm:prSet phldrT="[Text]"/>
      <dgm:spPr>
        <a:solidFill>
          <a:srgbClr val="0070C0"/>
        </a:solidFill>
      </dgm:spPr>
      <dgm:t>
        <a:bodyPr/>
        <a:lstStyle/>
        <a:p>
          <a:r>
            <a:rPr lang="ru-RU" b="1" i="1" dirty="0" smtClean="0"/>
            <a:t>Спланировать и организовать</a:t>
          </a:r>
          <a:endParaRPr lang="en-US" b="1" i="1" dirty="0"/>
        </a:p>
      </dgm:t>
    </dgm:pt>
    <dgm:pt modelId="{4A7E464B-A903-4AE7-870B-74C222B14283}" type="parTrans" cxnId="{5D9AFED1-CF48-4AE5-8DCB-05FB7F1ADE25}">
      <dgm:prSet/>
      <dgm:spPr/>
      <dgm:t>
        <a:bodyPr/>
        <a:lstStyle/>
        <a:p>
          <a:endParaRPr lang="en-US"/>
        </a:p>
      </dgm:t>
    </dgm:pt>
    <dgm:pt modelId="{FEC303F9-9570-44E1-AEF6-A0ADA491562B}" type="sibTrans" cxnId="{5D9AFED1-CF48-4AE5-8DCB-05FB7F1ADE25}">
      <dgm:prSet/>
      <dgm:spPr/>
      <dgm:t>
        <a:bodyPr/>
        <a:lstStyle/>
        <a:p>
          <a:endParaRPr lang="en-US"/>
        </a:p>
      </dgm:t>
    </dgm:pt>
    <dgm:pt modelId="{29A394DD-79BA-470D-AB87-604BECECE946}">
      <dgm:prSet phldrT="[Text]"/>
      <dgm:spPr>
        <a:solidFill>
          <a:srgbClr val="0070C0"/>
        </a:solidFill>
      </dgm:spPr>
      <dgm:t>
        <a:bodyPr/>
        <a:lstStyle/>
        <a:p>
          <a:r>
            <a:rPr lang="ru-RU" b="1" i="1" dirty="0" smtClean="0"/>
            <a:t>Найти и применить информацию</a:t>
          </a:r>
          <a:endParaRPr lang="en-US" b="1" i="1" dirty="0"/>
        </a:p>
      </dgm:t>
    </dgm:pt>
    <dgm:pt modelId="{7E3DA371-2A92-4262-8F81-B681C08B98E2}" type="parTrans" cxnId="{C1C37C91-DB4A-474E-A8CF-0663002FABFE}">
      <dgm:prSet/>
      <dgm:spPr/>
      <dgm:t>
        <a:bodyPr/>
        <a:lstStyle/>
        <a:p>
          <a:endParaRPr lang="en-US"/>
        </a:p>
      </dgm:t>
    </dgm:pt>
    <dgm:pt modelId="{B88ABE9D-9CBF-4CC3-95A8-0FB8DB119865}" type="sibTrans" cxnId="{C1C37C91-DB4A-474E-A8CF-0663002FABFE}">
      <dgm:prSet/>
      <dgm:spPr/>
      <dgm:t>
        <a:bodyPr/>
        <a:lstStyle/>
        <a:p>
          <a:endParaRPr lang="en-US"/>
        </a:p>
      </dgm:t>
    </dgm:pt>
    <dgm:pt modelId="{CD5386E4-19E0-4A92-90A6-FADF07D8E5C2}">
      <dgm:prSet/>
      <dgm:spPr>
        <a:solidFill>
          <a:srgbClr val="0070C0"/>
        </a:solidFill>
      </dgm:spPr>
      <dgm:t>
        <a:bodyPr/>
        <a:lstStyle/>
        <a:p>
          <a:r>
            <a:rPr lang="ru-RU" b="1" i="1" dirty="0" smtClean="0"/>
            <a:t>Разработать и внедрить решение</a:t>
          </a:r>
          <a:endParaRPr lang="en-US" b="1" i="1" dirty="0"/>
        </a:p>
      </dgm:t>
    </dgm:pt>
    <dgm:pt modelId="{818600DB-939A-4F9D-B567-1D308D309C88}" type="parTrans" cxnId="{549CDA23-3050-4F85-B05C-F0B93281565D}">
      <dgm:prSet/>
      <dgm:spPr/>
      <dgm:t>
        <a:bodyPr/>
        <a:lstStyle/>
        <a:p>
          <a:endParaRPr lang="en-US"/>
        </a:p>
      </dgm:t>
    </dgm:pt>
    <dgm:pt modelId="{D2F92F9C-98F6-46AC-A468-A3C72A9E6BCC}" type="sibTrans" cxnId="{549CDA23-3050-4F85-B05C-F0B93281565D}">
      <dgm:prSet/>
      <dgm:spPr/>
      <dgm:t>
        <a:bodyPr/>
        <a:lstStyle/>
        <a:p>
          <a:endParaRPr lang="en-US"/>
        </a:p>
      </dgm:t>
    </dgm:pt>
    <dgm:pt modelId="{7B444EC1-D8F8-446E-95E6-3E7F8F824E5A}">
      <dgm:prSet/>
      <dgm:spPr>
        <a:solidFill>
          <a:srgbClr val="0070C0"/>
        </a:solidFill>
      </dgm:spPr>
      <dgm:t>
        <a:bodyPr/>
        <a:lstStyle/>
        <a:p>
          <a:r>
            <a:rPr lang="ru-RU" b="1" i="1" dirty="0" smtClean="0"/>
            <a:t>Осуществить анализ и </a:t>
          </a:r>
          <a:r>
            <a:rPr lang="ru-RU" b="1" i="1" dirty="0" err="1" smtClean="0"/>
            <a:t>ценку</a:t>
          </a:r>
          <a:endParaRPr lang="en-US" b="1" i="1" dirty="0"/>
        </a:p>
      </dgm:t>
    </dgm:pt>
    <dgm:pt modelId="{02C57BC4-FCDF-4389-B1AF-8BB61833783C}" type="parTrans" cxnId="{FD523563-8452-4819-9F34-D4D78A00B185}">
      <dgm:prSet/>
      <dgm:spPr/>
      <dgm:t>
        <a:bodyPr/>
        <a:lstStyle/>
        <a:p>
          <a:endParaRPr lang="en-US"/>
        </a:p>
      </dgm:t>
    </dgm:pt>
    <dgm:pt modelId="{9250B441-7243-4A7A-8E8E-9C400C221C1B}" type="sibTrans" cxnId="{FD523563-8452-4819-9F34-D4D78A00B185}">
      <dgm:prSet/>
      <dgm:spPr/>
      <dgm:t>
        <a:bodyPr/>
        <a:lstStyle/>
        <a:p>
          <a:endParaRPr lang="en-US"/>
        </a:p>
      </dgm:t>
    </dgm:pt>
    <dgm:pt modelId="{ADE40039-6662-4832-A7E1-975797A8C504}" type="pres">
      <dgm:prSet presAssocID="{04FEB861-01FB-48FF-897B-63353BE03572}" presName="Name0" presStyleCnt="0">
        <dgm:presLayoutVars>
          <dgm:dir/>
          <dgm:resizeHandles val="exact"/>
        </dgm:presLayoutVars>
      </dgm:prSet>
      <dgm:spPr/>
    </dgm:pt>
    <dgm:pt modelId="{FB06ACE4-7F18-41F8-B8AC-E7860E69B630}" type="pres">
      <dgm:prSet presAssocID="{7A87CCB6-0FDB-4F05-965D-D9334606D4E5}" presName="node" presStyleLbl="node1" presStyleIdx="0" presStyleCnt="5" custScaleY="879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EE6993-4EAF-4777-9659-42EF5295F070}" type="pres">
      <dgm:prSet presAssocID="{AB78A484-09EF-4D4F-9ECD-6C10AEC123F3}" presName="sibTrans" presStyleLbl="sibTrans2D1" presStyleIdx="0" presStyleCnt="4"/>
      <dgm:spPr/>
      <dgm:t>
        <a:bodyPr/>
        <a:lstStyle/>
        <a:p>
          <a:endParaRPr lang="en-US"/>
        </a:p>
      </dgm:t>
    </dgm:pt>
    <dgm:pt modelId="{3CB67792-6832-482A-A0B0-C4E7F462E29E}" type="pres">
      <dgm:prSet presAssocID="{AB78A484-09EF-4D4F-9ECD-6C10AEC123F3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51AB4123-F2D4-42E0-A5DF-9CC7F4E07E5E}" type="pres">
      <dgm:prSet presAssocID="{D3F46CB3-D4E4-4E0B-8F1F-547445D23ED6}" presName="node" presStyleLbl="node1" presStyleIdx="1" presStyleCnt="5" custScaleY="1158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1417CD-4218-4FE5-920F-C5D0E21D5069}" type="pres">
      <dgm:prSet presAssocID="{FEC303F9-9570-44E1-AEF6-A0ADA491562B}" presName="sibTrans" presStyleLbl="sibTrans2D1" presStyleIdx="1" presStyleCnt="4"/>
      <dgm:spPr/>
      <dgm:t>
        <a:bodyPr/>
        <a:lstStyle/>
        <a:p>
          <a:endParaRPr lang="en-US"/>
        </a:p>
      </dgm:t>
    </dgm:pt>
    <dgm:pt modelId="{E20C3A4D-3623-4A4E-913C-D0AD3D7D0132}" type="pres">
      <dgm:prSet presAssocID="{FEC303F9-9570-44E1-AEF6-A0ADA491562B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19923836-72BA-4E9B-B4FC-9C3C2AC35D72}" type="pres">
      <dgm:prSet presAssocID="{29A394DD-79BA-470D-AB87-604BECECE94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30FC8C-8D11-4FB3-937D-A8574C5EA6B3}" type="pres">
      <dgm:prSet presAssocID="{B88ABE9D-9CBF-4CC3-95A8-0FB8DB119865}" presName="sibTrans" presStyleLbl="sibTrans2D1" presStyleIdx="2" presStyleCnt="4"/>
      <dgm:spPr/>
      <dgm:t>
        <a:bodyPr/>
        <a:lstStyle/>
        <a:p>
          <a:endParaRPr lang="en-US"/>
        </a:p>
      </dgm:t>
    </dgm:pt>
    <dgm:pt modelId="{E9ABC493-A1FA-4F6A-9561-4FCD7FB70534}" type="pres">
      <dgm:prSet presAssocID="{B88ABE9D-9CBF-4CC3-95A8-0FB8DB119865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B419E793-D4D2-42EF-8772-12BCF6348A5D}" type="pres">
      <dgm:prSet presAssocID="{CD5386E4-19E0-4A92-90A6-FADF07D8E5C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B324E5-A2F9-45ED-8C10-065C355CFE2E}" type="pres">
      <dgm:prSet presAssocID="{D2F92F9C-98F6-46AC-A468-A3C72A9E6BCC}" presName="sibTrans" presStyleLbl="sibTrans2D1" presStyleIdx="3" presStyleCnt="4"/>
      <dgm:spPr/>
      <dgm:t>
        <a:bodyPr/>
        <a:lstStyle/>
        <a:p>
          <a:endParaRPr lang="en-US"/>
        </a:p>
      </dgm:t>
    </dgm:pt>
    <dgm:pt modelId="{07996340-94A8-4EDA-83C8-524CE7071735}" type="pres">
      <dgm:prSet presAssocID="{D2F92F9C-98F6-46AC-A468-A3C72A9E6BCC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804B2582-0C05-4AEF-8755-4B692D0D0822}" type="pres">
      <dgm:prSet presAssocID="{7B444EC1-D8F8-446E-95E6-3E7F8F824E5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D9AFED1-CF48-4AE5-8DCB-05FB7F1ADE25}" srcId="{04FEB861-01FB-48FF-897B-63353BE03572}" destId="{D3F46CB3-D4E4-4E0B-8F1F-547445D23ED6}" srcOrd="1" destOrd="0" parTransId="{4A7E464B-A903-4AE7-870B-74C222B14283}" sibTransId="{FEC303F9-9570-44E1-AEF6-A0ADA491562B}"/>
    <dgm:cxn modelId="{B1A428F2-0474-457C-B65B-613224154993}" type="presOf" srcId="{D2F92F9C-98F6-46AC-A468-A3C72A9E6BCC}" destId="{74B324E5-A2F9-45ED-8C10-065C355CFE2E}" srcOrd="0" destOrd="0" presId="urn:microsoft.com/office/officeart/2005/8/layout/process1"/>
    <dgm:cxn modelId="{88994CCC-6C60-4C59-80B7-44C9F2564375}" type="presOf" srcId="{7B444EC1-D8F8-446E-95E6-3E7F8F824E5A}" destId="{804B2582-0C05-4AEF-8755-4B692D0D0822}" srcOrd="0" destOrd="0" presId="urn:microsoft.com/office/officeart/2005/8/layout/process1"/>
    <dgm:cxn modelId="{8C0DBFD3-80BA-4EEF-BE5D-6EFEFC8E49E1}" type="presOf" srcId="{CD5386E4-19E0-4A92-90A6-FADF07D8E5C2}" destId="{B419E793-D4D2-42EF-8772-12BCF6348A5D}" srcOrd="0" destOrd="0" presId="urn:microsoft.com/office/officeart/2005/8/layout/process1"/>
    <dgm:cxn modelId="{0E6B577D-D73E-4AA5-AF3A-4FD601493E2F}" type="presOf" srcId="{AB78A484-09EF-4D4F-9ECD-6C10AEC123F3}" destId="{3CB67792-6832-482A-A0B0-C4E7F462E29E}" srcOrd="1" destOrd="0" presId="urn:microsoft.com/office/officeart/2005/8/layout/process1"/>
    <dgm:cxn modelId="{6EFF425B-EDCD-4F14-9625-A43C2F17048B}" type="presOf" srcId="{B88ABE9D-9CBF-4CC3-95A8-0FB8DB119865}" destId="{E9ABC493-A1FA-4F6A-9561-4FCD7FB70534}" srcOrd="1" destOrd="0" presId="urn:microsoft.com/office/officeart/2005/8/layout/process1"/>
    <dgm:cxn modelId="{FD523563-8452-4819-9F34-D4D78A00B185}" srcId="{04FEB861-01FB-48FF-897B-63353BE03572}" destId="{7B444EC1-D8F8-446E-95E6-3E7F8F824E5A}" srcOrd="4" destOrd="0" parTransId="{02C57BC4-FCDF-4389-B1AF-8BB61833783C}" sibTransId="{9250B441-7243-4A7A-8E8E-9C400C221C1B}"/>
    <dgm:cxn modelId="{4AF66453-EEC8-4112-AA54-332B8E357B3A}" srcId="{04FEB861-01FB-48FF-897B-63353BE03572}" destId="{7A87CCB6-0FDB-4F05-965D-D9334606D4E5}" srcOrd="0" destOrd="0" parTransId="{A33DB717-C0EC-43F4-95FB-210C9DFBE518}" sibTransId="{AB78A484-09EF-4D4F-9ECD-6C10AEC123F3}"/>
    <dgm:cxn modelId="{00F7A42E-905A-48A7-9AFE-C82DB80B0A37}" type="presOf" srcId="{FEC303F9-9570-44E1-AEF6-A0ADA491562B}" destId="{CD1417CD-4218-4FE5-920F-C5D0E21D5069}" srcOrd="0" destOrd="0" presId="urn:microsoft.com/office/officeart/2005/8/layout/process1"/>
    <dgm:cxn modelId="{0661E865-C368-4698-A77F-0B10FADE3C46}" type="presOf" srcId="{D3F46CB3-D4E4-4E0B-8F1F-547445D23ED6}" destId="{51AB4123-F2D4-42E0-A5DF-9CC7F4E07E5E}" srcOrd="0" destOrd="0" presId="urn:microsoft.com/office/officeart/2005/8/layout/process1"/>
    <dgm:cxn modelId="{D4997129-36DE-4900-9079-67B4D7802CFB}" type="presOf" srcId="{04FEB861-01FB-48FF-897B-63353BE03572}" destId="{ADE40039-6662-4832-A7E1-975797A8C504}" srcOrd="0" destOrd="0" presId="urn:microsoft.com/office/officeart/2005/8/layout/process1"/>
    <dgm:cxn modelId="{50249250-8643-42D8-981F-89B6D44707F0}" type="presOf" srcId="{29A394DD-79BA-470D-AB87-604BECECE946}" destId="{19923836-72BA-4E9B-B4FC-9C3C2AC35D72}" srcOrd="0" destOrd="0" presId="urn:microsoft.com/office/officeart/2005/8/layout/process1"/>
    <dgm:cxn modelId="{549CDA23-3050-4F85-B05C-F0B93281565D}" srcId="{04FEB861-01FB-48FF-897B-63353BE03572}" destId="{CD5386E4-19E0-4A92-90A6-FADF07D8E5C2}" srcOrd="3" destOrd="0" parTransId="{818600DB-939A-4F9D-B567-1D308D309C88}" sibTransId="{D2F92F9C-98F6-46AC-A468-A3C72A9E6BCC}"/>
    <dgm:cxn modelId="{94FC6FFB-D7DF-4ED7-89C5-8CA61FC8E7CC}" type="presOf" srcId="{FEC303F9-9570-44E1-AEF6-A0ADA491562B}" destId="{E20C3A4D-3623-4A4E-913C-D0AD3D7D0132}" srcOrd="1" destOrd="0" presId="urn:microsoft.com/office/officeart/2005/8/layout/process1"/>
    <dgm:cxn modelId="{4268F6C7-8EFA-4BC4-BF84-0B5A535279F5}" type="presOf" srcId="{D2F92F9C-98F6-46AC-A468-A3C72A9E6BCC}" destId="{07996340-94A8-4EDA-83C8-524CE7071735}" srcOrd="1" destOrd="0" presId="urn:microsoft.com/office/officeart/2005/8/layout/process1"/>
    <dgm:cxn modelId="{349E798A-E3D0-4404-845C-F9D28CCA4FF0}" type="presOf" srcId="{7A87CCB6-0FDB-4F05-965D-D9334606D4E5}" destId="{FB06ACE4-7F18-41F8-B8AC-E7860E69B630}" srcOrd="0" destOrd="0" presId="urn:microsoft.com/office/officeart/2005/8/layout/process1"/>
    <dgm:cxn modelId="{72CF7E14-7D07-4DBA-A002-1149A6FAA8F8}" type="presOf" srcId="{AB78A484-09EF-4D4F-9ECD-6C10AEC123F3}" destId="{69EE6993-4EAF-4777-9659-42EF5295F070}" srcOrd="0" destOrd="0" presId="urn:microsoft.com/office/officeart/2005/8/layout/process1"/>
    <dgm:cxn modelId="{BD40D21C-2C9C-4588-B3D5-F489F9AC204A}" type="presOf" srcId="{B88ABE9D-9CBF-4CC3-95A8-0FB8DB119865}" destId="{9730FC8C-8D11-4FB3-937D-A8574C5EA6B3}" srcOrd="0" destOrd="0" presId="urn:microsoft.com/office/officeart/2005/8/layout/process1"/>
    <dgm:cxn modelId="{C1C37C91-DB4A-474E-A8CF-0663002FABFE}" srcId="{04FEB861-01FB-48FF-897B-63353BE03572}" destId="{29A394DD-79BA-470D-AB87-604BECECE946}" srcOrd="2" destOrd="0" parTransId="{7E3DA371-2A92-4262-8F81-B681C08B98E2}" sibTransId="{B88ABE9D-9CBF-4CC3-95A8-0FB8DB119865}"/>
    <dgm:cxn modelId="{A6237865-8E96-4DAF-B814-AE8A331161B6}" type="presParOf" srcId="{ADE40039-6662-4832-A7E1-975797A8C504}" destId="{FB06ACE4-7F18-41F8-B8AC-E7860E69B630}" srcOrd="0" destOrd="0" presId="urn:microsoft.com/office/officeart/2005/8/layout/process1"/>
    <dgm:cxn modelId="{8F09CF39-398F-475C-A5DF-80D05A85307C}" type="presParOf" srcId="{ADE40039-6662-4832-A7E1-975797A8C504}" destId="{69EE6993-4EAF-4777-9659-42EF5295F070}" srcOrd="1" destOrd="0" presId="urn:microsoft.com/office/officeart/2005/8/layout/process1"/>
    <dgm:cxn modelId="{18970578-7225-4B13-BF9B-F0FAB0862C4F}" type="presParOf" srcId="{69EE6993-4EAF-4777-9659-42EF5295F070}" destId="{3CB67792-6832-482A-A0B0-C4E7F462E29E}" srcOrd="0" destOrd="0" presId="urn:microsoft.com/office/officeart/2005/8/layout/process1"/>
    <dgm:cxn modelId="{6660CF62-24B2-46AF-97C8-633B276C6BAC}" type="presParOf" srcId="{ADE40039-6662-4832-A7E1-975797A8C504}" destId="{51AB4123-F2D4-42E0-A5DF-9CC7F4E07E5E}" srcOrd="2" destOrd="0" presId="urn:microsoft.com/office/officeart/2005/8/layout/process1"/>
    <dgm:cxn modelId="{73235FE1-F8C7-4550-A067-F5A97D8975B3}" type="presParOf" srcId="{ADE40039-6662-4832-A7E1-975797A8C504}" destId="{CD1417CD-4218-4FE5-920F-C5D0E21D5069}" srcOrd="3" destOrd="0" presId="urn:microsoft.com/office/officeart/2005/8/layout/process1"/>
    <dgm:cxn modelId="{8E675E56-346B-4EEC-93DE-2661EEF02E1E}" type="presParOf" srcId="{CD1417CD-4218-4FE5-920F-C5D0E21D5069}" destId="{E20C3A4D-3623-4A4E-913C-D0AD3D7D0132}" srcOrd="0" destOrd="0" presId="urn:microsoft.com/office/officeart/2005/8/layout/process1"/>
    <dgm:cxn modelId="{D9FC3E8C-ECB4-4A11-A171-D52250CCA35F}" type="presParOf" srcId="{ADE40039-6662-4832-A7E1-975797A8C504}" destId="{19923836-72BA-4E9B-B4FC-9C3C2AC35D72}" srcOrd="4" destOrd="0" presId="urn:microsoft.com/office/officeart/2005/8/layout/process1"/>
    <dgm:cxn modelId="{5902E94B-669C-4754-AAED-9257DE1E2CBA}" type="presParOf" srcId="{ADE40039-6662-4832-A7E1-975797A8C504}" destId="{9730FC8C-8D11-4FB3-937D-A8574C5EA6B3}" srcOrd="5" destOrd="0" presId="urn:microsoft.com/office/officeart/2005/8/layout/process1"/>
    <dgm:cxn modelId="{AB5EF63C-2CA5-4033-A8AA-7D9E6D3C16CB}" type="presParOf" srcId="{9730FC8C-8D11-4FB3-937D-A8574C5EA6B3}" destId="{E9ABC493-A1FA-4F6A-9561-4FCD7FB70534}" srcOrd="0" destOrd="0" presId="urn:microsoft.com/office/officeart/2005/8/layout/process1"/>
    <dgm:cxn modelId="{C3A200F2-E29B-4CE5-ADD7-03AFF9E464B6}" type="presParOf" srcId="{ADE40039-6662-4832-A7E1-975797A8C504}" destId="{B419E793-D4D2-42EF-8772-12BCF6348A5D}" srcOrd="6" destOrd="0" presId="urn:microsoft.com/office/officeart/2005/8/layout/process1"/>
    <dgm:cxn modelId="{61CDE8D5-E6DB-49F6-9885-B3DE6BCEAB0A}" type="presParOf" srcId="{ADE40039-6662-4832-A7E1-975797A8C504}" destId="{74B324E5-A2F9-45ED-8C10-065C355CFE2E}" srcOrd="7" destOrd="0" presId="urn:microsoft.com/office/officeart/2005/8/layout/process1"/>
    <dgm:cxn modelId="{698A5758-E55A-490F-A14C-6B69D54C49DA}" type="presParOf" srcId="{74B324E5-A2F9-45ED-8C10-065C355CFE2E}" destId="{07996340-94A8-4EDA-83C8-524CE7071735}" srcOrd="0" destOrd="0" presId="urn:microsoft.com/office/officeart/2005/8/layout/process1"/>
    <dgm:cxn modelId="{8C01BF47-2A43-4F44-A262-D62538DF6AC7}" type="presParOf" srcId="{ADE40039-6662-4832-A7E1-975797A8C504}" destId="{804B2582-0C05-4AEF-8755-4B692D0D0822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06ACE4-7F18-41F8-B8AC-E7860E69B630}">
      <dsp:nvSpPr>
        <dsp:cNvPr id="0" name=""/>
        <dsp:cNvSpPr/>
      </dsp:nvSpPr>
      <dsp:spPr>
        <a:xfrm>
          <a:off x="3968" y="784418"/>
          <a:ext cx="1230312" cy="649354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/>
            <a:t>Выявить и </a:t>
          </a:r>
          <a:r>
            <a:rPr lang="ru-RU" sz="1200" b="1" i="1" kern="1200" dirty="0" err="1" smtClean="0"/>
            <a:t>изучиить</a:t>
          </a:r>
          <a:r>
            <a:rPr lang="en-US" sz="1200" b="1" i="1" kern="1200" dirty="0" smtClean="0"/>
            <a:t> </a:t>
          </a:r>
          <a:endParaRPr lang="en-US" sz="1200" b="1" i="1" kern="1200" dirty="0"/>
        </a:p>
      </dsp:txBody>
      <dsp:txXfrm>
        <a:off x="22987" y="803437"/>
        <a:ext cx="1192274" cy="611316"/>
      </dsp:txXfrm>
    </dsp:sp>
    <dsp:sp modelId="{69EE6993-4EAF-4777-9659-42EF5295F070}">
      <dsp:nvSpPr>
        <dsp:cNvPr id="0" name=""/>
        <dsp:cNvSpPr/>
      </dsp:nvSpPr>
      <dsp:spPr>
        <a:xfrm>
          <a:off x="1357312" y="956536"/>
          <a:ext cx="260826" cy="30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1357312" y="1017559"/>
        <a:ext cx="182578" cy="183071"/>
      </dsp:txXfrm>
    </dsp:sp>
    <dsp:sp modelId="{51AB4123-F2D4-42E0-A5DF-9CC7F4E07E5E}">
      <dsp:nvSpPr>
        <dsp:cNvPr id="0" name=""/>
        <dsp:cNvSpPr/>
      </dsp:nvSpPr>
      <dsp:spPr>
        <a:xfrm>
          <a:off x="1726406" y="681629"/>
          <a:ext cx="1230312" cy="854931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/>
            <a:t>Спланировать и организовать</a:t>
          </a:r>
          <a:endParaRPr lang="en-US" sz="1200" b="1" i="1" kern="1200" dirty="0"/>
        </a:p>
      </dsp:txBody>
      <dsp:txXfrm>
        <a:off x="1751446" y="706669"/>
        <a:ext cx="1180232" cy="804851"/>
      </dsp:txXfrm>
    </dsp:sp>
    <dsp:sp modelId="{CD1417CD-4218-4FE5-920F-C5D0E21D5069}">
      <dsp:nvSpPr>
        <dsp:cNvPr id="0" name=""/>
        <dsp:cNvSpPr/>
      </dsp:nvSpPr>
      <dsp:spPr>
        <a:xfrm>
          <a:off x="3079750" y="956536"/>
          <a:ext cx="260826" cy="30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3079750" y="1017559"/>
        <a:ext cx="182578" cy="183071"/>
      </dsp:txXfrm>
    </dsp:sp>
    <dsp:sp modelId="{19923836-72BA-4E9B-B4FC-9C3C2AC35D72}">
      <dsp:nvSpPr>
        <dsp:cNvPr id="0" name=""/>
        <dsp:cNvSpPr/>
      </dsp:nvSpPr>
      <dsp:spPr>
        <a:xfrm>
          <a:off x="3448843" y="740001"/>
          <a:ext cx="1230312" cy="73818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/>
            <a:t>Найти и применить информацию</a:t>
          </a:r>
          <a:endParaRPr lang="en-US" sz="1200" b="1" i="1" kern="1200" dirty="0"/>
        </a:p>
      </dsp:txBody>
      <dsp:txXfrm>
        <a:off x="3470464" y="761622"/>
        <a:ext cx="1187070" cy="694945"/>
      </dsp:txXfrm>
    </dsp:sp>
    <dsp:sp modelId="{9730FC8C-8D11-4FB3-937D-A8574C5EA6B3}">
      <dsp:nvSpPr>
        <dsp:cNvPr id="0" name=""/>
        <dsp:cNvSpPr/>
      </dsp:nvSpPr>
      <dsp:spPr>
        <a:xfrm>
          <a:off x="4802187" y="956536"/>
          <a:ext cx="260826" cy="30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4802187" y="1017559"/>
        <a:ext cx="182578" cy="183071"/>
      </dsp:txXfrm>
    </dsp:sp>
    <dsp:sp modelId="{B419E793-D4D2-42EF-8772-12BCF6348A5D}">
      <dsp:nvSpPr>
        <dsp:cNvPr id="0" name=""/>
        <dsp:cNvSpPr/>
      </dsp:nvSpPr>
      <dsp:spPr>
        <a:xfrm>
          <a:off x="5171281" y="740001"/>
          <a:ext cx="1230312" cy="73818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/>
            <a:t>Разработать и внедрить решение</a:t>
          </a:r>
          <a:endParaRPr lang="en-US" sz="1200" b="1" i="1" kern="1200" dirty="0"/>
        </a:p>
      </dsp:txBody>
      <dsp:txXfrm>
        <a:off x="5192902" y="761622"/>
        <a:ext cx="1187070" cy="694945"/>
      </dsp:txXfrm>
    </dsp:sp>
    <dsp:sp modelId="{74B324E5-A2F9-45ED-8C10-065C355CFE2E}">
      <dsp:nvSpPr>
        <dsp:cNvPr id="0" name=""/>
        <dsp:cNvSpPr/>
      </dsp:nvSpPr>
      <dsp:spPr>
        <a:xfrm>
          <a:off x="6524624" y="956536"/>
          <a:ext cx="260826" cy="30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6524624" y="1017559"/>
        <a:ext cx="182578" cy="183071"/>
      </dsp:txXfrm>
    </dsp:sp>
    <dsp:sp modelId="{804B2582-0C05-4AEF-8755-4B692D0D0822}">
      <dsp:nvSpPr>
        <dsp:cNvPr id="0" name=""/>
        <dsp:cNvSpPr/>
      </dsp:nvSpPr>
      <dsp:spPr>
        <a:xfrm>
          <a:off x="6893718" y="740001"/>
          <a:ext cx="1230312" cy="738187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/>
            <a:t>Осуществить анализ и </a:t>
          </a:r>
          <a:r>
            <a:rPr lang="ru-RU" sz="1200" b="1" i="1" kern="1200" dirty="0" err="1" smtClean="0"/>
            <a:t>ценку</a:t>
          </a:r>
          <a:endParaRPr lang="en-US" sz="1200" b="1" i="1" kern="1200" dirty="0"/>
        </a:p>
      </dsp:txBody>
      <dsp:txXfrm>
        <a:off x="6915339" y="761622"/>
        <a:ext cx="1187070" cy="6949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01DA0F-AAAE-4EC4-9C87-BD6727357C5E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55DF2-E646-4955-8E41-3832B97D9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015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BAEF3E7-F114-45A2-9741-F24C82702793}" type="datetimeFigureOut">
              <a:rPr lang="en-US"/>
              <a:pPr>
                <a:defRPr/>
              </a:pPr>
              <a:t>4/26/2016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705"/>
            <a:ext cx="5438775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02C58A0-4343-4A23-A0D6-A51B22B59D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209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632BE-95CD-4EF7-8FF0-A51C3A4BC23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31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D32BE2-0503-4EA1-8BE7-FDE4A9502905}" type="slidenum">
              <a:rPr lang="en-US" smtClean="0"/>
              <a:t>37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228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4A833-0DE9-4811-A0CD-3DF2357DA204}" type="datetime1">
              <a:rPr lang="ru-RU"/>
              <a:pPr>
                <a:defRPr/>
              </a:pPr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D9DFB-80B9-45AF-AB25-460DDCB180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DB7B6-8FB5-4D4B-86F3-AD736A4EADC7}" type="datetime1">
              <a:rPr lang="ru-RU"/>
              <a:pPr>
                <a:defRPr/>
              </a:pPr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AC0C7-88D4-4AFF-83B8-75B22E2907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CAB26-90AD-45CF-9EF0-B01ED0258548}" type="datetime1">
              <a:rPr lang="ru-RU"/>
              <a:pPr>
                <a:defRPr/>
              </a:pPr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9B5AD-FEAB-4A74-9975-44F2EF8EE3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DEB87-4717-4E8B-A525-A70DAE5D94B5}" type="datetime1">
              <a:rPr lang="ru-RU"/>
              <a:pPr>
                <a:defRPr/>
              </a:pPr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D3A06-9E5A-468D-9D65-63E760D627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EB56C-7FFD-4253-AD02-594BBAED8379}" type="datetime1">
              <a:rPr lang="ru-RU"/>
              <a:pPr>
                <a:defRPr/>
              </a:pPr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B3204-B456-4F9C-879B-2F3849723D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09E71-A80B-4548-B4CB-57B95ED66018}" type="datetime1">
              <a:rPr lang="ru-RU"/>
              <a:pPr>
                <a:defRPr/>
              </a:pPr>
              <a:t>26.04.2016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72CFC-A48A-46AB-AA6B-A1DA030069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BBCC8-0558-4EBC-9031-8F44412932F6}" type="datetime1">
              <a:rPr lang="ru-RU"/>
              <a:pPr>
                <a:defRPr/>
              </a:pPr>
              <a:t>26.04.2016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653CD-3D05-438C-84D2-FA42303E23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811A1-8DAD-41C8-85A1-9A759CDCF8AC}" type="datetime1">
              <a:rPr lang="ru-RU"/>
              <a:pPr>
                <a:defRPr/>
              </a:pPr>
              <a:t>26.04.2016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39E21-77B8-4293-8297-AEFE931B79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76778-E3C9-4E51-BEBD-BD131005F694}" type="datetime1">
              <a:rPr lang="ru-RU"/>
              <a:pPr>
                <a:defRPr/>
              </a:pPr>
              <a:t>26.04.2016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01ADB-7B87-427A-9401-5EF56F0828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0DA99-9B70-4B9F-B5EA-CF425F9F1DE9}" type="datetime1">
              <a:rPr lang="ru-RU"/>
              <a:pPr>
                <a:defRPr/>
              </a:pPr>
              <a:t>26.04.2016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DE6F3-E011-4347-A7CF-1973F12120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153EF-60DC-4A08-A3B7-2D74782E2AD4}" type="datetime1">
              <a:rPr lang="ru-RU"/>
              <a:pPr>
                <a:defRPr/>
              </a:pPr>
              <a:t>26.04.2016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84A95-891E-499E-9FEA-EA496DBAE5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1BE3F6F-CD60-4EE4-91EB-F55450EE0BA7}" type="datetime1">
              <a:rPr lang="ru-RU"/>
              <a:pPr>
                <a:defRPr/>
              </a:pPr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C7B7B8A-B8CA-470F-B4A8-F7CE227105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11188" y="1916113"/>
            <a:ext cx="7561212" cy="1803400"/>
          </a:xfrm>
        </p:spPr>
        <p:txBody>
          <a:bodyPr/>
          <a:lstStyle/>
          <a:p>
            <a:pPr eaLnBrk="1" hangingPunct="1"/>
            <a:r>
              <a:rPr lang="ru-RU" sz="3600" dirty="0" smtClean="0"/>
              <a:t>Компетенция «решение проблем»: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i="1" dirty="0" smtClean="0"/>
              <a:t>кому это нужно,</a:t>
            </a:r>
            <a:r>
              <a:rPr lang="ru-RU" sz="3600" i="1" dirty="0"/>
              <a:t> что это </a:t>
            </a:r>
            <a:r>
              <a:rPr lang="ru-RU" sz="3600" i="1" dirty="0" smtClean="0"/>
              <a:t>такое и как это измерить? </a:t>
            </a:r>
            <a:endParaRPr lang="en-US" sz="3600" i="1" dirty="0" smtClean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339752" y="5661248"/>
            <a:ext cx="6400800" cy="913656"/>
          </a:xfrm>
        </p:spPr>
        <p:txBody>
          <a:bodyPr/>
          <a:lstStyle/>
          <a:p>
            <a:pPr algn="r"/>
            <a:r>
              <a:rPr lang="ru-RU" sz="2000" i="1" dirty="0" smtClean="0"/>
              <a:t>Кирилл Васильев</a:t>
            </a:r>
          </a:p>
          <a:p>
            <a:pPr algn="r"/>
            <a:r>
              <a:rPr lang="ru-RU" sz="2000" i="1" dirty="0" smtClean="0"/>
              <a:t>Всемирный Банк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87299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pPr eaLnBrk="1" hangingPunct="1"/>
            <a:r>
              <a:rPr lang="ru-RU" sz="3200" dirty="0"/>
              <a:t>Дефицит </a:t>
            </a:r>
            <a:r>
              <a:rPr lang="ru-RU" sz="3200" dirty="0" smtClean="0"/>
              <a:t>компетенций у </a:t>
            </a:r>
            <a:r>
              <a:rPr lang="ru-RU" sz="3200" b="1" dirty="0" smtClean="0"/>
              <a:t>рабочих</a:t>
            </a: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205E06-C129-4D4A-82D8-61FD7CF6CAA9}" type="slidenum">
              <a:rPr lang="ru-RU"/>
              <a:pPr>
                <a:defRPr/>
              </a:pPr>
              <a:t>10</a:t>
            </a:fld>
            <a:endParaRPr lang="ru-RU"/>
          </a:p>
        </p:txBody>
      </p:sp>
      <p:graphicFrame>
        <p:nvGraphicFramePr>
          <p:cNvPr id="5" name="Chart 4"/>
          <p:cNvGraphicFramePr/>
          <p:nvPr/>
        </p:nvGraphicFramePr>
        <p:xfrm>
          <a:off x="0" y="1124744"/>
          <a:ext cx="9144000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35496" y="1844824"/>
            <a:ext cx="3744416" cy="288032"/>
          </a:xfrm>
          <a:prstGeom prst="rect">
            <a:avLst/>
          </a:prstGeom>
          <a:noFill/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37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395288" y="620713"/>
            <a:ext cx="8229600" cy="1143000"/>
          </a:xfrm>
        </p:spPr>
        <p:txBody>
          <a:bodyPr/>
          <a:lstStyle/>
          <a:p>
            <a:pPr eaLnBrk="1" hangingPunct="1"/>
            <a:r>
              <a:rPr lang="ru-RU" sz="2800" b="1" dirty="0" smtClean="0"/>
              <a:t>Каких компетенций </a:t>
            </a:r>
            <a:r>
              <a:rPr lang="ru-RU" sz="2800" b="1" u="sng" dirty="0" smtClean="0"/>
              <a:t>инновационным </a:t>
            </a:r>
            <a:r>
              <a:rPr lang="ru-RU" sz="2800" b="1" dirty="0" smtClean="0"/>
              <a:t>компаниям не хватает наиболее остро по сравнению с традиционными?</a:t>
            </a:r>
            <a:br>
              <a:rPr lang="ru-RU" sz="2800" b="1" dirty="0" smtClean="0"/>
            </a:br>
            <a:r>
              <a:rPr lang="en-US" sz="1800" b="1" dirty="0" smtClean="0"/>
              <a:t>(</a:t>
            </a:r>
            <a:r>
              <a:rPr lang="ru-RU" sz="1800" b="1" dirty="0" smtClean="0"/>
              <a:t>список </a:t>
            </a:r>
            <a:r>
              <a:rPr lang="ru-RU" sz="1800" b="1" dirty="0" err="1" smtClean="0"/>
              <a:t>проранжирован</a:t>
            </a:r>
            <a:r>
              <a:rPr lang="ru-RU" sz="1800" b="1" dirty="0" smtClean="0"/>
              <a:t> по частоте упоминания</a:t>
            </a:r>
            <a:r>
              <a:rPr lang="en-US" sz="1800" b="1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A7C9B2-288B-48C7-8F27-AA696C3F157E}" type="slidenum">
              <a:rPr lang="ru-RU"/>
              <a:pPr>
                <a:defRPr/>
              </a:pPr>
              <a:t>11</a:t>
            </a:fld>
            <a:endParaRPr lang="ru-RU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95288" y="2420938"/>
          <a:ext cx="8496942" cy="3975445"/>
        </p:xfrm>
        <a:graphic>
          <a:graphicData uri="http://schemas.openxmlformats.org/drawingml/2006/table">
            <a:tbl>
              <a:tblPr/>
              <a:tblGrid>
                <a:gridCol w="2881572"/>
                <a:gridCol w="2807059"/>
                <a:gridCol w="2808311"/>
              </a:tblGrid>
              <a:tr h="3300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Руководители 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Специалисты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Рабочие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630403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Способность принимать нестандартные решения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Знание </a:t>
                      </a: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иностранных языков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Лидерские </a:t>
                      </a: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качества 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Открытость </a:t>
                      </a: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к новым идеям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Умение </a:t>
                      </a: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решать проблемы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Умение </a:t>
                      </a: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решать проблемы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Способность сотрудничать </a:t>
                      </a: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с другими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Способность </a:t>
                      </a: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работать самостоятельно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Профессиональные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навыки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Умение </a:t>
                      </a: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решать проблемы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51520" y="4437112"/>
            <a:ext cx="8784976" cy="288032"/>
          </a:xfrm>
          <a:prstGeom prst="rect">
            <a:avLst/>
          </a:prstGeom>
          <a:noFill/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85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Мотивация к созданию инструмента по оценке </a:t>
            </a:r>
            <a:r>
              <a:rPr lang="ru-RU" sz="3200" b="1" dirty="0" err="1" smtClean="0"/>
              <a:t>КРП</a:t>
            </a:r>
            <a:r>
              <a:rPr lang="ru-RU" sz="3200" b="1" dirty="0" smtClean="0"/>
              <a:t>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КРП</a:t>
            </a:r>
            <a:r>
              <a:rPr lang="ru-RU" dirty="0" smtClean="0"/>
              <a:t> заявлена в проф. стандартах и </a:t>
            </a:r>
            <a:r>
              <a:rPr lang="ru-RU" dirty="0" err="1" smtClean="0"/>
              <a:t>ФГОС</a:t>
            </a:r>
            <a:r>
              <a:rPr lang="ru-RU" dirty="0" smtClean="0"/>
              <a:t> как ожидаемый образовательный результат.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/>
              <a:t>КРП</a:t>
            </a:r>
            <a:r>
              <a:rPr lang="ru-RU" dirty="0"/>
              <a:t> </a:t>
            </a:r>
            <a:r>
              <a:rPr lang="ru-RU" dirty="0" smtClean="0"/>
              <a:t>целенаправленно не формируется до тех пора, пока не измеряется.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D3A06-9E5A-468D-9D65-63E760D6276E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61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4000" dirty="0" smtClean="0"/>
          </a:p>
          <a:p>
            <a:endParaRPr lang="ru-RU" sz="4000" dirty="0"/>
          </a:p>
          <a:p>
            <a:pPr marL="0" indent="0" algn="ctr">
              <a:buNone/>
            </a:pPr>
            <a:r>
              <a:rPr lang="ru-RU" sz="4000" dirty="0" smtClean="0"/>
              <a:t>Что это такое?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D3A06-9E5A-468D-9D65-63E760D6276E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1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Компетенция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характеристики личности, которые важны для эффективного выполнения работы на соответствующей позиции и которые могут быть измерены через наблюдаемое </a:t>
            </a:r>
            <a:r>
              <a:rPr lang="ru-RU" dirty="0" smtClean="0"/>
              <a:t>поведение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1400" i="1" dirty="0"/>
              <a:t>И</a:t>
            </a:r>
            <a:r>
              <a:rPr lang="ru-RU" sz="1400" i="1" dirty="0"/>
              <a:t>ст</a:t>
            </a:r>
            <a:r>
              <a:rPr lang="ru-RU" sz="1400" i="1" dirty="0"/>
              <a:t>очник: </a:t>
            </a:r>
            <a:r>
              <a:rPr lang="en-US" sz="1400" i="1" dirty="0" err="1"/>
              <a:t>Бояцис</a:t>
            </a:r>
            <a:r>
              <a:rPr lang="en-US" sz="1400" i="1" dirty="0"/>
              <a:t> Р. (2008) </a:t>
            </a:r>
            <a:r>
              <a:rPr lang="en-US" sz="1400" i="1" dirty="0" err="1"/>
              <a:t>Компетентный</a:t>
            </a:r>
            <a:r>
              <a:rPr lang="en-US" sz="1400" i="1" dirty="0"/>
              <a:t> </a:t>
            </a:r>
            <a:r>
              <a:rPr lang="en-US" sz="1400" i="1" dirty="0" err="1"/>
              <a:t>менеджер</a:t>
            </a:r>
            <a:r>
              <a:rPr lang="en-US" sz="1400" i="1" dirty="0"/>
              <a:t>. </a:t>
            </a:r>
            <a:r>
              <a:rPr lang="en-US" sz="1400" i="1" dirty="0" err="1"/>
              <a:t>Модель</a:t>
            </a:r>
            <a:r>
              <a:rPr lang="en-US" sz="1400" i="1" dirty="0"/>
              <a:t> </a:t>
            </a:r>
            <a:r>
              <a:rPr lang="en-US" sz="1400" i="1" dirty="0" err="1"/>
              <a:t>эффективной</a:t>
            </a:r>
            <a:r>
              <a:rPr lang="en-US" sz="1400" i="1" dirty="0"/>
              <a:t> </a:t>
            </a:r>
            <a:r>
              <a:rPr lang="en-US" sz="1400" i="1" dirty="0" err="1"/>
              <a:t>работы</a:t>
            </a:r>
            <a:r>
              <a:rPr lang="en-US" sz="1400" i="1" dirty="0"/>
              <a:t>. М.: </a:t>
            </a:r>
            <a:r>
              <a:rPr lang="en-US" sz="1400" i="1" dirty="0" err="1"/>
              <a:t>ХИППО</a:t>
            </a:r>
            <a:r>
              <a:rPr lang="en-US" sz="1400" i="1" dirty="0"/>
              <a:t> </a:t>
            </a:r>
            <a:r>
              <a:rPr lang="en-US" sz="1400" i="1" dirty="0" err="1"/>
              <a:t>Публ</a:t>
            </a:r>
            <a:r>
              <a:rPr lang="en-US" sz="1400" i="1" dirty="0"/>
              <a:t>., 340 с.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D3A06-9E5A-468D-9D65-63E760D6276E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11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</a:t>
            </a:r>
            <a:r>
              <a:rPr lang="ru-RU" dirty="0" smtClean="0"/>
              <a:t>роблемная </a:t>
            </a:r>
            <a:r>
              <a:rPr lang="ru-RU" dirty="0"/>
              <a:t>ситуация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психологическое </a:t>
            </a:r>
            <a:r>
              <a:rPr lang="ru-RU" dirty="0"/>
              <a:t>состояние человека, возникающее в процессе выполнения задания, для которого нет готовых средств и которое требует усвоения новых знаний о предмете, способах или условиях выполнения задания. </a:t>
            </a:r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sz="1200" i="1" dirty="0" smtClean="0"/>
              <a:t>Источник: </a:t>
            </a:r>
            <a:r>
              <a:rPr lang="en-US" sz="1200" i="1" dirty="0" err="1"/>
              <a:t>Мещеряков</a:t>
            </a:r>
            <a:r>
              <a:rPr lang="en-US" sz="1200" i="1" dirty="0"/>
              <a:t> Б. М., </a:t>
            </a:r>
            <a:r>
              <a:rPr lang="en-US" sz="1200" i="1" dirty="0" err="1"/>
              <a:t>Зинченко</a:t>
            </a:r>
            <a:r>
              <a:rPr lang="en-US" sz="1200" i="1" dirty="0"/>
              <a:t> В. П. </a:t>
            </a:r>
            <a:r>
              <a:rPr lang="en-US" sz="1200" i="1" dirty="0" err="1"/>
              <a:t>Большой</a:t>
            </a:r>
            <a:r>
              <a:rPr lang="en-US" sz="1200" i="1" dirty="0"/>
              <a:t> </a:t>
            </a:r>
            <a:r>
              <a:rPr lang="en-US" sz="1200" i="1" dirty="0" err="1"/>
              <a:t>психологический</a:t>
            </a:r>
            <a:r>
              <a:rPr lang="en-US" sz="1200" i="1" dirty="0"/>
              <a:t> </a:t>
            </a:r>
            <a:r>
              <a:rPr lang="en-US" sz="1200" i="1" dirty="0" err="1"/>
              <a:t>словарь</a:t>
            </a:r>
            <a:r>
              <a:rPr lang="en-US" sz="1200" i="1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D3A06-9E5A-468D-9D65-63E760D6276E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14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Проблемная ситуация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smtClean="0"/>
              <a:t>три </a:t>
            </a:r>
            <a:r>
              <a:rPr lang="ru-RU" sz="2400" dirty="0"/>
              <a:t>главных компонента: 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необходимость </a:t>
            </a:r>
            <a:r>
              <a:rPr lang="ru-RU" sz="2400" dirty="0"/>
              <a:t>выполнения такого действия, при котором возникает познавательная потребность в новом неизвестном отношении, способе или условии действия; 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неизвестное</a:t>
            </a:r>
            <a:r>
              <a:rPr lang="ru-RU" sz="2400" dirty="0"/>
              <a:t>, которое должно быть раскрыто в возникшей проблемной ситуации; 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возможности </a:t>
            </a:r>
            <a:r>
              <a:rPr lang="ru-RU" sz="2400" dirty="0"/>
              <a:t>учащихся в выполнении поставленного задания, в анализе условий и открытии неизвестного.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D3A06-9E5A-468D-9D65-63E760D6276E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38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Компетенция «решение проблем»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D3A06-9E5A-468D-9D65-63E760D6276E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7504" y="1700808"/>
            <a:ext cx="8712968" cy="4752528"/>
          </a:xfrm>
        </p:spPr>
        <p:txBody>
          <a:bodyPr>
            <a:noAutofit/>
          </a:bodyPr>
          <a:lstStyle/>
          <a:p>
            <a:pPr marL="233362" lvl="2" indent="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60000"/>
              <a:buNone/>
              <a:defRPr/>
            </a:pPr>
            <a:endParaRPr lang="en-US" b="1" dirty="0" smtClean="0">
              <a:cs typeface="Raavi" pitchFamily="2" charset="0"/>
            </a:endParaRPr>
          </a:p>
          <a:p>
            <a:pPr marL="233362" lvl="2" indent="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60000"/>
              <a:buNone/>
              <a:defRPr/>
            </a:pPr>
            <a:r>
              <a:rPr lang="ru-RU" b="1" dirty="0" smtClean="0">
                <a:cs typeface="Raavi" pitchFamily="2" charset="0"/>
              </a:rPr>
              <a:t>Определения</a:t>
            </a:r>
            <a:r>
              <a:rPr lang="en-US" b="1" dirty="0" smtClean="0">
                <a:cs typeface="Raavi" pitchFamily="2" charset="0"/>
              </a:rPr>
              <a:t>: </a:t>
            </a:r>
            <a:r>
              <a:rPr lang="ru-RU" dirty="0" smtClean="0">
                <a:cs typeface="Raavi" pitchFamily="2" charset="0"/>
              </a:rPr>
              <a:t>не всегда чётко сформулированы</a:t>
            </a:r>
            <a:endParaRPr lang="en-US" dirty="0" smtClean="0">
              <a:cs typeface="Raavi" pitchFamily="2" charset="0"/>
            </a:endParaRPr>
          </a:p>
          <a:p>
            <a:pPr marL="233362" lvl="2" indent="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60000"/>
              <a:buNone/>
              <a:defRPr/>
            </a:pPr>
            <a:endParaRPr lang="en-US" b="1" dirty="0" smtClean="0">
              <a:cs typeface="Raavi" pitchFamily="2" charset="0"/>
            </a:endParaRPr>
          </a:p>
          <a:p>
            <a:pPr marL="233362" lvl="2" indent="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60000"/>
              <a:buNone/>
              <a:defRPr/>
            </a:pPr>
            <a:r>
              <a:rPr lang="ru-RU" b="1" dirty="0" smtClean="0">
                <a:cs typeface="Raavi" pitchFamily="2" charset="0"/>
              </a:rPr>
              <a:t>Концепция оценки</a:t>
            </a:r>
            <a:r>
              <a:rPr lang="en-US" b="1" dirty="0" smtClean="0">
                <a:cs typeface="Raavi" pitchFamily="2" charset="0"/>
              </a:rPr>
              <a:t>: </a:t>
            </a:r>
            <a:r>
              <a:rPr lang="ru-RU" dirty="0" smtClean="0">
                <a:cs typeface="Raavi" pitchFamily="2" charset="0"/>
              </a:rPr>
              <a:t>зависит от цели, но имеются принципиальные сходные черты: </a:t>
            </a:r>
            <a:r>
              <a:rPr lang="en-US" dirty="0" smtClean="0">
                <a:cs typeface="Raavi" pitchFamily="2" charset="0"/>
              </a:rPr>
              <a:t> </a:t>
            </a:r>
          </a:p>
          <a:p>
            <a:pPr marL="233362" lvl="2" indent="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60000"/>
              <a:buNone/>
              <a:defRPr/>
            </a:pPr>
            <a:endParaRPr lang="en-US" b="1" dirty="0">
              <a:solidFill>
                <a:srgbClr val="0070C0"/>
              </a:solidFill>
              <a:cs typeface="Raavi" pitchFamily="2" charset="0"/>
            </a:endParaRPr>
          </a:p>
          <a:p>
            <a:pPr marL="233362" lvl="2" indent="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60000"/>
              <a:buNone/>
              <a:defRPr/>
            </a:pPr>
            <a:endParaRPr lang="en-US" b="1" dirty="0">
              <a:solidFill>
                <a:srgbClr val="0070C0"/>
              </a:solidFill>
              <a:cs typeface="Raavi" pitchFamily="2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16226031"/>
              </p:ext>
            </p:extLst>
          </p:nvPr>
        </p:nvGraphicFramePr>
        <p:xfrm>
          <a:off x="593030" y="3886596"/>
          <a:ext cx="8128000" cy="2218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500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/>
              <a:t>«Решение проблем» в</a:t>
            </a:r>
            <a:r>
              <a:rPr lang="en-US" sz="4000" b="1" dirty="0" smtClean="0"/>
              <a:t> PISA-2012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 dirty="0" smtClean="0"/>
              <a:t>…</a:t>
            </a:r>
            <a:r>
              <a:rPr lang="ru-RU" sz="2400" i="1" dirty="0"/>
              <a:t>когнитивный процесс, включающий в себя способ мышления и действия, ориентированные на результат, в ситуациях, где результат или метод его получения не являются очевидными. Он включает также желание быть вовлечённым в подобные ситуации для того, чтобы раскрыть собственный потенциал, как конструктивного и рефлексивного гражданина</a:t>
            </a:r>
            <a:r>
              <a:rPr lang="en-US" sz="2400" i="1" dirty="0"/>
              <a:t>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D3A06-9E5A-468D-9D65-63E760D6276E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40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224"/>
            <a:ext cx="8229600" cy="1143000"/>
          </a:xfrm>
        </p:spPr>
        <p:txBody>
          <a:bodyPr/>
          <a:lstStyle/>
          <a:p>
            <a:r>
              <a:rPr lang="ru-RU" dirty="0"/>
              <a:t>Состав </a:t>
            </a:r>
            <a:r>
              <a:rPr lang="ru-RU" dirty="0" smtClean="0"/>
              <a:t>компетенции </a:t>
            </a:r>
            <a:r>
              <a:rPr lang="ru-RU" dirty="0" err="1" smtClean="0"/>
              <a:t>РП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D3A06-9E5A-468D-9D65-63E760D6276E}" type="slidenum">
              <a:rPr lang="ru-RU" sz="2000" smtClean="0"/>
              <a:pPr>
                <a:defRPr/>
              </a:pPr>
              <a:t>19</a:t>
            </a:fld>
            <a:endParaRPr lang="ru-RU" sz="200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7505" y="1268761"/>
            <a:ext cx="4505164" cy="4752528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/>
              <a:t>Шестикомпонентная модель</a:t>
            </a:r>
            <a:r>
              <a:rPr lang="en-US" sz="2000" b="1" dirty="0"/>
              <a:t> </a:t>
            </a:r>
            <a:endParaRPr lang="ru-RU" sz="2000" b="1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(Wirth, </a:t>
            </a:r>
            <a:r>
              <a:rPr lang="en-US" sz="2000" b="1" dirty="0" err="1" smtClean="0"/>
              <a:t>Klieme</a:t>
            </a:r>
            <a:r>
              <a:rPr lang="en-US" sz="2000" b="1" dirty="0" smtClean="0"/>
              <a:t>, 2011)</a:t>
            </a: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dirty="0"/>
              <a:t>Поиск, структурирование, представление и интеграция информации;</a:t>
            </a: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dirty="0"/>
              <a:t>Рассуждение, основанное на ситуационной модели;</a:t>
            </a: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dirty="0"/>
              <a:t>Планирование действий и шагов по реализации решения;</a:t>
            </a: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dirty="0"/>
              <a:t>Реализация и оценка решения;</a:t>
            </a: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dirty="0"/>
              <a:t>Работа с внешней информацией и обратной связью;</a:t>
            </a: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dirty="0"/>
              <a:t>Оптимизация решения через обучение и применение новых </a:t>
            </a:r>
            <a:r>
              <a:rPr lang="ru-RU" sz="2000" dirty="0" smtClean="0"/>
              <a:t>моделей. 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4612668" y="1319836"/>
            <a:ext cx="43518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+mn-lt"/>
              </a:rPr>
              <a:t>Модель </a:t>
            </a:r>
            <a:r>
              <a:rPr lang="en-US" sz="2000" b="1" dirty="0" smtClean="0">
                <a:latin typeface="+mn-lt"/>
              </a:rPr>
              <a:t>PISA 2012: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>
                <a:latin typeface="+mn-lt"/>
              </a:rPr>
              <a:t>Исследование и понимание;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>
                <a:latin typeface="+mn-lt"/>
              </a:rPr>
              <a:t>Представление и формулирование;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>
                <a:latin typeface="+mn-lt"/>
              </a:rPr>
              <a:t>Планирование и </a:t>
            </a:r>
            <a:r>
              <a:rPr lang="ru-RU" sz="2000" dirty="0" smtClean="0">
                <a:latin typeface="+mn-lt"/>
              </a:rPr>
              <a:t>исполнение;</a:t>
            </a:r>
            <a:endParaRPr lang="ru-RU" sz="2000" dirty="0">
              <a:latin typeface="+mn-lt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latin typeface="+mn-lt"/>
              </a:rPr>
              <a:t>Оценка.</a:t>
            </a:r>
            <a:endParaRPr lang="ru-RU" sz="2000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12668" y="3717031"/>
            <a:ext cx="42798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+mn-lt"/>
              </a:rPr>
              <a:t>Модель </a:t>
            </a:r>
            <a:r>
              <a:rPr lang="en-US" sz="2000" b="1" dirty="0" smtClean="0">
                <a:latin typeface="+mn-lt"/>
              </a:rPr>
              <a:t>SQA: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>
                <a:latin typeface="+mn-lt"/>
              </a:rPr>
              <a:t>Критическое </a:t>
            </a:r>
            <a:r>
              <a:rPr lang="ru-RU" sz="2000" dirty="0" smtClean="0">
                <a:latin typeface="+mn-lt"/>
              </a:rPr>
              <a:t>мышление;</a:t>
            </a:r>
            <a:endParaRPr lang="ru-RU" sz="2000" dirty="0">
              <a:latin typeface="+mn-lt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000" dirty="0">
                <a:latin typeface="+mn-lt"/>
              </a:rPr>
              <a:t>Анализ </a:t>
            </a:r>
            <a:r>
              <a:rPr lang="ru-RU" sz="2000" dirty="0" smtClean="0">
                <a:latin typeface="+mn-lt"/>
              </a:rPr>
              <a:t>проблем;</a:t>
            </a:r>
            <a:endParaRPr lang="ru-RU" sz="2000" dirty="0">
              <a:latin typeface="+mn-lt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000" dirty="0">
                <a:latin typeface="+mn-lt"/>
              </a:rPr>
              <a:t>Планирование, организация и реализация </a:t>
            </a:r>
            <a:r>
              <a:rPr lang="ru-RU" sz="2000" dirty="0" smtClean="0">
                <a:latin typeface="+mn-lt"/>
              </a:rPr>
              <a:t>решения;</a:t>
            </a:r>
            <a:endParaRPr lang="ru-RU" sz="2000" dirty="0">
              <a:latin typeface="+mn-lt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000" dirty="0">
                <a:latin typeface="+mn-lt"/>
              </a:rPr>
              <a:t>Оценка и осмысление </a:t>
            </a:r>
            <a:r>
              <a:rPr lang="ru-RU" sz="2000" dirty="0" smtClean="0">
                <a:latin typeface="+mn-lt"/>
              </a:rPr>
              <a:t>результата.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3094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Команда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/>
              <a:t>Васильев </a:t>
            </a:r>
            <a:r>
              <a:rPr lang="ru-RU" sz="2800" b="1" dirty="0" smtClean="0"/>
              <a:t>Кирилл</a:t>
            </a:r>
            <a:r>
              <a:rPr lang="ru-RU" sz="2800" dirty="0"/>
              <a:t>, Всемирный банк </a:t>
            </a:r>
            <a:endParaRPr lang="en-US" sz="2800" dirty="0"/>
          </a:p>
          <a:p>
            <a:pPr lvl="0"/>
            <a:r>
              <a:rPr lang="ru-RU" sz="2800" b="1" dirty="0" err="1" smtClean="0"/>
              <a:t>Досканова</a:t>
            </a:r>
            <a:r>
              <a:rPr lang="ru-RU" sz="2800" b="1" dirty="0" smtClean="0"/>
              <a:t> Алина</a:t>
            </a:r>
            <a:r>
              <a:rPr lang="ru-RU" sz="2800" dirty="0" smtClean="0"/>
              <a:t>, </a:t>
            </a:r>
            <a:r>
              <a:rPr lang="en-US" sz="2800" dirty="0" err="1" smtClean="0"/>
              <a:t>WorldSkills</a:t>
            </a:r>
            <a:r>
              <a:rPr lang="en-US" sz="2800" dirty="0" smtClean="0"/>
              <a:t> / </a:t>
            </a:r>
            <a:r>
              <a:rPr lang="ru-RU" sz="2800" dirty="0" smtClean="0"/>
              <a:t>АСИ</a:t>
            </a:r>
          </a:p>
          <a:p>
            <a:pPr lvl="0"/>
            <a:r>
              <a:rPr lang="ru-RU" sz="2800" b="1" dirty="0" smtClean="0"/>
              <a:t>Дудырев Федор</a:t>
            </a:r>
            <a:r>
              <a:rPr lang="ru-RU" sz="2800" dirty="0" smtClean="0"/>
              <a:t>, НИУ-ВШЭ</a:t>
            </a:r>
            <a:r>
              <a:rPr lang="ru-RU" sz="2800" b="1" dirty="0" smtClean="0"/>
              <a:t> </a:t>
            </a:r>
            <a:endParaRPr lang="en-US" sz="2800" b="1" dirty="0"/>
          </a:p>
          <a:p>
            <a:r>
              <a:rPr lang="ru-RU" sz="2800" b="1" dirty="0" err="1"/>
              <a:t>Зелман</a:t>
            </a:r>
            <a:r>
              <a:rPr lang="ru-RU" sz="2800" b="1" dirty="0"/>
              <a:t> </a:t>
            </a:r>
            <a:r>
              <a:rPr lang="ru-RU" sz="2800" b="1" dirty="0" smtClean="0"/>
              <a:t>Марк</a:t>
            </a:r>
            <a:r>
              <a:rPr lang="ru-RU" sz="2800" dirty="0"/>
              <a:t>, Всемирный банк </a:t>
            </a:r>
            <a:endParaRPr lang="en-US" sz="2800" dirty="0"/>
          </a:p>
          <a:p>
            <a:pPr lvl="0"/>
            <a:r>
              <a:rPr lang="ru-RU" sz="2800" b="1" dirty="0" smtClean="0"/>
              <a:t>Овчинников Алексей</a:t>
            </a:r>
            <a:r>
              <a:rPr lang="ru-RU" sz="2800" dirty="0" smtClean="0"/>
              <a:t>, </a:t>
            </a:r>
            <a:r>
              <a:rPr lang="ru-RU" sz="2800" dirty="0" err="1" smtClean="0"/>
              <a:t>МАМИ</a:t>
            </a:r>
            <a:endParaRPr lang="ru-RU" sz="2800" dirty="0" smtClean="0"/>
          </a:p>
          <a:p>
            <a:pPr lvl="0"/>
            <a:r>
              <a:rPr lang="ru-RU" sz="2800" b="1" dirty="0" smtClean="0"/>
              <a:t>Орел Екатерина</a:t>
            </a:r>
            <a:r>
              <a:rPr lang="ru-RU" sz="2800" dirty="0" smtClean="0"/>
              <a:t>, </a:t>
            </a:r>
            <a:r>
              <a:rPr lang="ru-RU" sz="2800" dirty="0"/>
              <a:t>НИУ-ВШЭ</a:t>
            </a:r>
            <a:r>
              <a:rPr lang="ru-RU" sz="2800" b="1" dirty="0" smtClean="0"/>
              <a:t> </a:t>
            </a:r>
            <a:endParaRPr lang="en-US" sz="2800" b="1" dirty="0"/>
          </a:p>
          <a:p>
            <a:r>
              <a:rPr lang="ru-RU" sz="2800" b="1" dirty="0" err="1"/>
              <a:t>Хофтайзер</a:t>
            </a:r>
            <a:r>
              <a:rPr lang="ru-RU" sz="2800" b="1" dirty="0"/>
              <a:t> </a:t>
            </a:r>
            <a:r>
              <a:rPr lang="ru-RU" sz="2800" b="1" dirty="0" smtClean="0"/>
              <a:t>Марго</a:t>
            </a:r>
            <a:r>
              <a:rPr lang="ru-RU" sz="2800" dirty="0"/>
              <a:t>, Всемирный банк </a:t>
            </a:r>
            <a:endParaRPr lang="en-US" sz="2800" dirty="0"/>
          </a:p>
          <a:p>
            <a:r>
              <a:rPr lang="ru-RU" sz="2800" b="1" dirty="0" smtClean="0"/>
              <a:t>Чугунов Дмитрий</a:t>
            </a:r>
            <a:r>
              <a:rPr lang="ru-RU" sz="2800" dirty="0"/>
              <a:t>, Всемирный банк </a:t>
            </a:r>
            <a:endParaRPr lang="en-US" sz="2800" dirty="0"/>
          </a:p>
          <a:p>
            <a:pPr marL="0" lvl="0" indent="0">
              <a:buNone/>
            </a:pPr>
            <a:r>
              <a:rPr lang="ru-RU" sz="2800" b="1" dirty="0" smtClean="0"/>
              <a:t> 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D3A06-9E5A-468D-9D65-63E760D6276E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08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/>
              <a:t>Ключевые элементы предлагаемой модели</a:t>
            </a:r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D3A06-9E5A-468D-9D65-63E760D6276E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600" b="1" dirty="0" smtClean="0">
                <a:solidFill>
                  <a:srgbClr val="7030A0"/>
                </a:solidFill>
              </a:rPr>
              <a:t>Критический анализ</a:t>
            </a:r>
            <a:r>
              <a:rPr lang="en-US" sz="2600" b="1" dirty="0" smtClean="0">
                <a:solidFill>
                  <a:srgbClr val="7030A0"/>
                </a:solidFill>
              </a:rPr>
              <a:t> </a:t>
            </a:r>
            <a:r>
              <a:rPr lang="en-US" sz="2600" dirty="0" smtClean="0"/>
              <a:t>– </a:t>
            </a:r>
            <a:r>
              <a:rPr lang="ru-RU" sz="2600" dirty="0"/>
              <a:t>навыки критического осмысления ситуации</a:t>
            </a:r>
            <a:r>
              <a:rPr lang="en-US" sz="2600" dirty="0"/>
              <a:t> </a:t>
            </a:r>
            <a:r>
              <a:rPr lang="ru-RU" sz="2600" dirty="0" smtClean="0"/>
              <a:t>и распознавания проблемных ситуаций</a:t>
            </a:r>
            <a:r>
              <a:rPr lang="en-US" sz="26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bg-BG" sz="2600" b="1" dirty="0" err="1">
                <a:solidFill>
                  <a:srgbClr val="7030A0"/>
                </a:solidFill>
              </a:rPr>
              <a:t>Планирование</a:t>
            </a:r>
            <a:r>
              <a:rPr lang="bg-BG" sz="2600" b="1" dirty="0">
                <a:solidFill>
                  <a:srgbClr val="7030A0"/>
                </a:solidFill>
              </a:rPr>
              <a:t>, организация, </a:t>
            </a:r>
            <a:r>
              <a:rPr lang="bg-BG" sz="2600" b="1" dirty="0" err="1">
                <a:solidFill>
                  <a:srgbClr val="7030A0"/>
                </a:solidFill>
              </a:rPr>
              <a:t>исполнение</a:t>
            </a:r>
            <a:r>
              <a:rPr lang="bg-BG" sz="2600" b="1" dirty="0">
                <a:solidFill>
                  <a:srgbClr val="7030A0"/>
                </a:solidFill>
              </a:rPr>
              <a:t> </a:t>
            </a:r>
            <a:r>
              <a:rPr lang="ru-RU" sz="2600" b="1" dirty="0" smtClean="0">
                <a:solidFill>
                  <a:srgbClr val="7030A0"/>
                </a:solidFill>
              </a:rPr>
              <a:t> </a:t>
            </a:r>
            <a:r>
              <a:rPr lang="ru-RU" sz="2600" dirty="0" smtClean="0"/>
              <a:t>–</a:t>
            </a:r>
            <a:r>
              <a:rPr lang="en-US" sz="2600" dirty="0" smtClean="0"/>
              <a:t> </a:t>
            </a:r>
            <a:r>
              <a:rPr lang="ru-RU" sz="2600" dirty="0"/>
              <a:t>разработка плана, его эффективная реализация и оценка качества результатов, как с точки зрения внешних критериев, так и самостоятельно </a:t>
            </a:r>
            <a:r>
              <a:rPr lang="ru-RU" sz="2600" dirty="0" smtClean="0"/>
              <a:t>установленных</a:t>
            </a:r>
            <a:r>
              <a:rPr lang="en-US" sz="2600" dirty="0" smtClean="0"/>
              <a:t>.</a:t>
            </a:r>
            <a:endParaRPr lang="ru-RU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600" b="1" dirty="0">
                <a:solidFill>
                  <a:srgbClr val="7030A0"/>
                </a:solidFill>
              </a:rPr>
              <a:t>Оценка результата </a:t>
            </a:r>
            <a:r>
              <a:rPr lang="en-US" sz="2600" dirty="0" smtClean="0"/>
              <a:t>– </a:t>
            </a:r>
            <a:r>
              <a:rPr lang="ru-RU" sz="2600" dirty="0"/>
              <a:t>самооценка результата и запрос обратной связи по результатам решения </a:t>
            </a:r>
            <a:r>
              <a:rPr lang="ru-RU" sz="2600" dirty="0" smtClean="0"/>
              <a:t>проблемы</a:t>
            </a:r>
            <a:r>
              <a:rPr lang="en-US" sz="2600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b="1" dirty="0">
                <a:solidFill>
                  <a:srgbClr val="7030A0"/>
                </a:solidFill>
              </a:rPr>
              <a:t>Направленность на решение </a:t>
            </a:r>
            <a:r>
              <a:rPr lang="en-US" sz="2600" dirty="0" smtClean="0"/>
              <a:t>– </a:t>
            </a:r>
            <a:r>
              <a:rPr lang="ru-RU" sz="2600" dirty="0"/>
              <a:t>мотивационная направленность на решение проблемы в целом, а также поддержание мотивации в течении всего процесса </a:t>
            </a:r>
            <a:r>
              <a:rPr lang="ru-RU" sz="2600" dirty="0" smtClean="0"/>
              <a:t>решения</a:t>
            </a:r>
            <a:r>
              <a:rPr lang="en-US" sz="2600" dirty="0" smtClean="0"/>
              <a:t>.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05256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>1. Критический </a:t>
            </a:r>
            <a:r>
              <a:rPr lang="ru-RU" sz="3600" b="1" dirty="0">
                <a:solidFill>
                  <a:srgbClr val="7030A0"/>
                </a:solidFill>
              </a:rPr>
              <a:t>анализ</a:t>
            </a:r>
            <a:endParaRPr lang="en-US" sz="36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s-IS" sz="2400" b="1" i="1" dirty="0"/>
              <a:t>… </a:t>
            </a:r>
            <a:r>
              <a:rPr lang="ru-RU" sz="2400" b="1" i="1" dirty="0"/>
              <a:t>навыки критического осмысления ситуации (классификации ситуаций на проблемные и те, к которым существует алгоритм решения, выделение </a:t>
            </a:r>
            <a:r>
              <a:rPr lang="ru-RU" sz="2400" b="1" i="1" dirty="0" err="1"/>
              <a:t>нерутинных</a:t>
            </a:r>
            <a:r>
              <a:rPr lang="ru-RU" sz="2400" b="1" i="1" dirty="0"/>
              <a:t> проблем, требующих применения новых ресурсов, или возникающих в незнакомых ситуациях), эффективная работа с информацией и анализ причин возникновения проблемы, оценка возможности предотвратить её в будущем</a:t>
            </a:r>
            <a:r>
              <a:rPr lang="en-US" sz="2400" b="1" i="1" dirty="0"/>
              <a:t>: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800" b="1" i="1" dirty="0"/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Анализ проблемы </a:t>
            </a:r>
            <a:endParaRPr lang="en-US" dirty="0"/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 err="1"/>
              <a:t>Анализ</a:t>
            </a:r>
            <a:r>
              <a:rPr lang="uk-UA" dirty="0"/>
              <a:t> причин </a:t>
            </a:r>
            <a:endParaRPr lang="en-US" dirty="0"/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Поиск </a:t>
            </a:r>
            <a:r>
              <a:rPr lang="ru-RU" dirty="0" smtClean="0"/>
              <a:t>информации</a:t>
            </a:r>
            <a:endParaRPr lang="en-US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D3A06-9E5A-468D-9D65-63E760D6276E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73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2. Планирование</a:t>
            </a:r>
            <a:r>
              <a:rPr lang="ru-RU" sz="3200" b="1" dirty="0">
                <a:solidFill>
                  <a:srgbClr val="7030A0"/>
                </a:solidFill>
              </a:rPr>
              <a:t>, организация, исполнение</a:t>
            </a:r>
            <a:r>
              <a:rPr lang="ru-RU" sz="3200" dirty="0">
                <a:solidFill>
                  <a:srgbClr val="7030A0"/>
                </a:solidFill>
              </a:rPr>
              <a:t> </a:t>
            </a:r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s-IS" sz="2800" b="1" i="1" dirty="0"/>
              <a:t>… </a:t>
            </a:r>
            <a:r>
              <a:rPr lang="ru-RU" sz="2800" b="1" i="1" dirty="0" smtClean="0"/>
              <a:t>разработка плана, эффективная его реализация и оценивание качества результатов</a:t>
            </a:r>
            <a:r>
              <a:rPr lang="ru-RU" sz="2800" b="1" i="1" dirty="0"/>
              <a:t>, как с точки зрения внешних критериев, так и самостоятельно установленных:</a:t>
            </a:r>
            <a:endParaRPr lang="en-US" sz="2800" b="1" i="1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b="1" i="1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ru-RU" dirty="0" smtClean="0"/>
              <a:t>Составление плана</a:t>
            </a:r>
            <a:endParaRPr lang="en-US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ru-RU" dirty="0"/>
              <a:t>Поиск </a:t>
            </a:r>
            <a:r>
              <a:rPr lang="ru-RU" dirty="0" smtClean="0"/>
              <a:t>ресурсов для плана целиком и для отдельных шагов </a:t>
            </a:r>
            <a:endParaRPr lang="en-US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ru-RU" dirty="0"/>
              <a:t>Реализация </a:t>
            </a:r>
            <a:r>
              <a:rPr lang="ru-RU" dirty="0" smtClean="0"/>
              <a:t>плана и решение проблемы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D3A06-9E5A-468D-9D65-63E760D6276E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06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7030A0"/>
                </a:solidFill>
              </a:rPr>
              <a:t>3. Оценка </a:t>
            </a:r>
            <a:r>
              <a:rPr lang="ru-RU" sz="4000" b="1" dirty="0">
                <a:solidFill>
                  <a:srgbClr val="7030A0"/>
                </a:solidFill>
              </a:rPr>
              <a:t>результата</a:t>
            </a:r>
            <a:endParaRPr lang="en-US" sz="40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s-IS" b="1" i="1" dirty="0"/>
              <a:t>… </a:t>
            </a:r>
            <a:r>
              <a:rPr lang="ru-RU" b="1" i="1" dirty="0"/>
              <a:t>самооценка результата </a:t>
            </a:r>
            <a:r>
              <a:rPr lang="ru-RU" b="1" i="1" dirty="0" smtClean="0"/>
              <a:t>и процесса решения проблемы, запрос </a:t>
            </a:r>
            <a:r>
              <a:rPr lang="ru-RU" b="1" i="1" dirty="0"/>
              <a:t>обратной связи по результатам решения </a:t>
            </a:r>
            <a:r>
              <a:rPr lang="ru-RU" b="1" i="1" dirty="0" smtClean="0"/>
              <a:t>проблемы, рассмотрение альтернативных и оценка их преимуществ и недостатков </a:t>
            </a:r>
            <a:endParaRPr lang="ru-RU" b="1" i="1" dirty="0"/>
          </a:p>
          <a:p>
            <a:pPr marL="800100" lvl="2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i="1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ru-RU" sz="2800" dirty="0"/>
              <a:t>Оценка </a:t>
            </a:r>
            <a:r>
              <a:rPr lang="ru-RU" sz="2800" dirty="0" smtClean="0"/>
              <a:t>результата</a:t>
            </a:r>
            <a:endParaRPr lang="en-US" sz="2800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/>
              <a:t>Оценка альтернативных </a:t>
            </a:r>
            <a:r>
              <a:rPr lang="ru-RU" sz="2800" dirty="0"/>
              <a:t>решений </a:t>
            </a:r>
            <a:r>
              <a:rPr lang="en-US" sz="2800" dirty="0"/>
              <a:t> </a:t>
            </a:r>
          </a:p>
          <a:p>
            <a:pPr marL="800100" lvl="2" indent="0" algn="ctr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D3A06-9E5A-468D-9D65-63E760D6276E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05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>4. Направленность </a:t>
            </a:r>
            <a:r>
              <a:rPr lang="ru-RU" sz="3600" b="1" dirty="0">
                <a:solidFill>
                  <a:srgbClr val="7030A0"/>
                </a:solidFill>
              </a:rPr>
              <a:t>на решение</a:t>
            </a:r>
            <a:r>
              <a:rPr lang="en-US" sz="3600" dirty="0">
                <a:solidFill>
                  <a:srgbClr val="7030A0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s-IS" sz="2800" b="1" i="1" dirty="0"/>
              <a:t>… </a:t>
            </a:r>
            <a:r>
              <a:rPr lang="ru-RU" sz="2800" b="1" i="1" dirty="0"/>
              <a:t>мотивационная направленность на решение проблемы в целом, а также поддержание мотивации в течении всего процесса </a:t>
            </a:r>
            <a:r>
              <a:rPr lang="ru-RU" sz="2800" b="1" i="1" dirty="0" smtClean="0"/>
              <a:t>решения</a:t>
            </a:r>
            <a:endParaRPr lang="en-US" sz="2800" b="1" i="1" dirty="0"/>
          </a:p>
          <a:p>
            <a:pPr marL="800100" lvl="2" indent="0">
              <a:spcBef>
                <a:spcPts val="0"/>
              </a:spcBef>
              <a:spcAft>
                <a:spcPts val="0"/>
              </a:spcAft>
              <a:buNone/>
            </a:pPr>
            <a:endParaRPr lang="en-US" b="1" i="1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ru-RU" dirty="0"/>
              <a:t>Готовность действовать </a:t>
            </a:r>
            <a:endParaRPr lang="ru-RU" dirty="0" smtClean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ru-RU" dirty="0" smtClean="0"/>
              <a:t>Поддержание должного уровня мотивации</a:t>
            </a:r>
            <a:endParaRPr lang="ru-RU" dirty="0"/>
          </a:p>
          <a:p>
            <a:pPr marL="800100" lvl="2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D3A06-9E5A-468D-9D65-63E760D6276E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29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4000" dirty="0" smtClean="0"/>
          </a:p>
          <a:p>
            <a:endParaRPr lang="ru-RU" sz="4000" dirty="0"/>
          </a:p>
          <a:p>
            <a:pPr marL="0" indent="0" algn="ctr">
              <a:buNone/>
            </a:pPr>
            <a:r>
              <a:rPr lang="ru-RU" sz="4000" dirty="0" smtClean="0"/>
              <a:t>Как это измерить?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D3A06-9E5A-468D-9D65-63E760D6276E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0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Критический анализ</a:t>
            </a:r>
            <a:r>
              <a:rPr lang="en-US" dirty="0"/>
              <a:t> - </a:t>
            </a:r>
            <a:r>
              <a:rPr lang="ru-RU" dirty="0"/>
              <a:t>индикаторы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D3A06-9E5A-468D-9D65-63E760D6276E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8035062"/>
              </p:ext>
            </p:extLst>
          </p:nvPr>
        </p:nvGraphicFramePr>
        <p:xfrm>
          <a:off x="179512" y="1700808"/>
          <a:ext cx="8507288" cy="46085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3422"/>
                <a:gridCol w="5623866"/>
              </a:tblGrid>
              <a:tr h="562014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Анализ проблемы </a:t>
                      </a:r>
                      <a:endParaRPr lang="en-US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Распознаёт проблемную ситуацию. </a:t>
                      </a:r>
                      <a:endParaRPr lang="en-US" sz="2400" dirty="0"/>
                    </a:p>
                  </a:txBody>
                  <a:tcPr/>
                </a:tc>
              </a:tr>
              <a:tr h="1461236"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Демонстрирует способность определить её структуру, этапы решения и необходимые ресурсы. </a:t>
                      </a:r>
                      <a:endParaRPr lang="en-US" sz="2400" dirty="0"/>
                    </a:p>
                  </a:txBody>
                  <a:tcPr/>
                </a:tc>
              </a:tr>
              <a:tr h="1011625">
                <a:tc>
                  <a:txBody>
                    <a:bodyPr/>
                    <a:lstStyle/>
                    <a:p>
                      <a:r>
                        <a:rPr lang="uk-UA" sz="2400" b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Анализ</a:t>
                      </a:r>
                      <a:r>
                        <a:rPr lang="uk-UA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причин </a:t>
                      </a:r>
                      <a:endParaRPr lang="en-US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Демонстрирует способность выявить причины проблемной ситуации. </a:t>
                      </a:r>
                      <a:endParaRPr lang="en-US" sz="2400" dirty="0"/>
                    </a:p>
                  </a:txBody>
                  <a:tcPr/>
                </a:tc>
              </a:tr>
              <a:tr h="1011625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Поиск информации </a:t>
                      </a:r>
                      <a:endParaRPr lang="en-US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Определяет, какая информация нужна в проблемной ситуации. </a:t>
                      </a:r>
                      <a:endParaRPr lang="en-US" sz="2400" dirty="0"/>
                    </a:p>
                  </a:txBody>
                  <a:tcPr/>
                </a:tc>
              </a:tr>
              <a:tr h="562014"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Эффективно ищет нужную информацию. 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4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Планирование, организация, исполнение</a:t>
            </a:r>
            <a:r>
              <a:rPr lang="en-US" dirty="0"/>
              <a:t> </a:t>
            </a:r>
            <a:r>
              <a:rPr lang="ru-RU" dirty="0"/>
              <a:t>–</a:t>
            </a:r>
            <a:r>
              <a:rPr lang="en-US" dirty="0"/>
              <a:t> </a:t>
            </a:r>
            <a:r>
              <a:rPr lang="ru-RU" dirty="0"/>
              <a:t>индикаторы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D3A06-9E5A-468D-9D65-63E760D6276E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7566072"/>
              </p:ext>
            </p:extLst>
          </p:nvPr>
        </p:nvGraphicFramePr>
        <p:xfrm>
          <a:off x="251520" y="1988840"/>
          <a:ext cx="8435280" cy="40324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24414"/>
                <a:gridCol w="5410866"/>
              </a:tblGrid>
              <a:tr h="1120735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Выявление источников ресурсов </a:t>
                      </a:r>
                      <a:endParaRPr lang="en-US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Определяет источники необходимых ресурсов. </a:t>
                      </a:r>
                      <a:endParaRPr lang="en-US" sz="2400" dirty="0"/>
                    </a:p>
                  </a:txBody>
                  <a:tcPr/>
                </a:tc>
              </a:tr>
              <a:tr h="970571">
                <a:tc>
                  <a:txBody>
                    <a:bodyPr/>
                    <a:lstStyle/>
                    <a:p>
                      <a:r>
                        <a:rPr lang="bg-BG" sz="2400" b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Составление</a:t>
                      </a:r>
                      <a:r>
                        <a:rPr lang="bg-BG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плана </a:t>
                      </a:r>
                      <a:endParaRPr lang="en-US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Составляет план действий </a:t>
                      </a:r>
                      <a:endParaRPr lang="en-US" sz="2400" dirty="0"/>
                    </a:p>
                  </a:txBody>
                  <a:tcPr/>
                </a:tc>
              </a:tr>
              <a:tr h="970571">
                <a:tc>
                  <a:txBody>
                    <a:bodyPr/>
                    <a:lstStyle/>
                    <a:p>
                      <a:r>
                        <a:rPr lang="bg-BG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Реализация решения </a:t>
                      </a:r>
                      <a:endParaRPr lang="en-US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Выполняет предложенный план </a:t>
                      </a:r>
                      <a:endParaRPr lang="en-US" sz="2400" dirty="0"/>
                    </a:p>
                  </a:txBody>
                  <a:tcPr/>
                </a:tc>
              </a:tr>
              <a:tr h="970571"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Достигает качественного результата 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88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Оценка результата</a:t>
            </a:r>
            <a:r>
              <a:rPr lang="en-US" dirty="0"/>
              <a:t> - </a:t>
            </a:r>
            <a:r>
              <a:rPr lang="ru-RU" dirty="0"/>
              <a:t>индикаторы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D3A06-9E5A-468D-9D65-63E760D6276E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5169569"/>
              </p:ext>
            </p:extLst>
          </p:nvPr>
        </p:nvGraphicFramePr>
        <p:xfrm>
          <a:off x="107504" y="2204864"/>
          <a:ext cx="8784976" cy="37444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12637"/>
                <a:gridCol w="4872339"/>
              </a:tblGrid>
              <a:tr h="12481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Оценка результата</a:t>
                      </a:r>
                      <a:endParaRPr lang="en-US" sz="2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Выделяет плюсы и минусы своего решения </a:t>
                      </a:r>
                      <a:endParaRPr lang="en-US" sz="2400" dirty="0"/>
                    </a:p>
                  </a:txBody>
                  <a:tcPr/>
                </a:tc>
              </a:tr>
              <a:tr h="6934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err="1" smtClean="0"/>
                        <a:t>Запрашивает</a:t>
                      </a:r>
                      <a:r>
                        <a:rPr lang="uk-UA" sz="2400" dirty="0" smtClean="0"/>
                        <a:t> </a:t>
                      </a:r>
                      <a:r>
                        <a:rPr lang="uk-UA" sz="2400" dirty="0" err="1" smtClean="0"/>
                        <a:t>обратную</a:t>
                      </a:r>
                      <a:r>
                        <a:rPr lang="uk-UA" sz="2400" dirty="0" smtClean="0"/>
                        <a:t> </a:t>
                      </a:r>
                      <a:r>
                        <a:rPr lang="uk-UA" sz="2400" dirty="0" err="1" smtClean="0"/>
                        <a:t>связь</a:t>
                      </a:r>
                      <a:r>
                        <a:rPr lang="uk-UA" sz="240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</a:tr>
              <a:tr h="18028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Оценка альтернативных решений </a:t>
                      </a:r>
                      <a:r>
                        <a:rPr lang="en-US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  <a:p>
                      <a:endParaRPr lang="en-US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Предлагает альтернативные решения на основе анализа своих ошибок. 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14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Направленность на решение</a:t>
            </a:r>
            <a:r>
              <a:rPr lang="en-US" dirty="0"/>
              <a:t>  - </a:t>
            </a:r>
            <a:r>
              <a:rPr lang="ru-RU" dirty="0"/>
              <a:t>индикаторы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D3A06-9E5A-468D-9D65-63E760D6276E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9728922"/>
              </p:ext>
            </p:extLst>
          </p:nvPr>
        </p:nvGraphicFramePr>
        <p:xfrm>
          <a:off x="107504" y="2204864"/>
          <a:ext cx="8712968" cy="43924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56484"/>
                <a:gridCol w="4356484"/>
              </a:tblGrid>
              <a:tr h="19005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Готовность действовать </a:t>
                      </a:r>
                      <a:endParaRPr lang="en-US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Демонстрирует готовность действовать в проблемной ситуации.</a:t>
                      </a:r>
                    </a:p>
                  </a:txBody>
                  <a:tcPr/>
                </a:tc>
              </a:tr>
              <a:tr h="24918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Поддержание мотивации </a:t>
                      </a:r>
                      <a:endParaRPr lang="en-US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Демонстрирует мотивацию добиться результата на каждом этапе решения проблемы. 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39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4000" dirty="0" smtClean="0"/>
          </a:p>
          <a:p>
            <a:endParaRPr lang="ru-RU" sz="4000" dirty="0"/>
          </a:p>
          <a:p>
            <a:pPr marL="0" indent="0" algn="ctr">
              <a:buNone/>
            </a:pPr>
            <a:r>
              <a:rPr lang="ru-RU" sz="4000" dirty="0" smtClean="0"/>
              <a:t>Кому это нужно?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D3A06-9E5A-468D-9D65-63E760D6276E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07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Уровни оценки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D3A06-9E5A-468D-9D65-63E760D6276E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8373092"/>
              </p:ext>
            </p:extLst>
          </p:nvPr>
        </p:nvGraphicFramePr>
        <p:xfrm>
          <a:off x="0" y="1552299"/>
          <a:ext cx="8817024" cy="4937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0120"/>
                <a:gridCol w="1803648"/>
                <a:gridCol w="6333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отсутствует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- компонент </a:t>
                      </a:r>
                      <a:r>
                        <a:rPr lang="ru-RU" sz="1800" b="0" u="sng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не выражен </a:t>
                      </a:r>
                      <a:r>
                        <a:rPr lang="ru-RU" sz="18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или присутствует на самом начальном уровне.</a:t>
                      </a:r>
                      <a:endParaRPr lang="en-US" sz="18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базовый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- сформированы </a:t>
                      </a:r>
                      <a:r>
                        <a:rPr lang="ru-RU" sz="18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самые простые компоненты навыка, позволяющие пользоваться им в </a:t>
                      </a:r>
                      <a:r>
                        <a:rPr lang="ru-RU" sz="1800" b="0" u="sng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простых стандартных ситуациях</a:t>
                      </a:r>
                      <a:r>
                        <a:rPr lang="ru-RU" sz="18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, не требующих большой последовательности шагов, ведущих к решению.</a:t>
                      </a:r>
                      <a:endParaRPr lang="en-US" sz="18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средний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- навык </a:t>
                      </a:r>
                      <a:r>
                        <a:rPr lang="ru-RU" sz="18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развит в достаточной степени, чтобы эффективно использоваться в </a:t>
                      </a:r>
                      <a:r>
                        <a:rPr lang="ru-RU" sz="1800" b="0" u="sng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стандартных ситуациях</a:t>
                      </a:r>
                      <a:r>
                        <a:rPr lang="ru-RU" sz="18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, в том числе тех, </a:t>
                      </a:r>
                      <a:r>
                        <a:rPr lang="ru-RU" sz="18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которые</a:t>
                      </a:r>
                      <a:r>
                        <a:rPr lang="ru-RU" sz="1800" baseline="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ru-RU" sz="18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требуют </a:t>
                      </a:r>
                      <a:r>
                        <a:rPr lang="ru-RU" sz="18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совершить несколько последовательных действий, ведущих к её разрешению.</a:t>
                      </a:r>
                      <a:endParaRPr lang="en-US" sz="18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развитый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- степень </a:t>
                      </a:r>
                      <a:r>
                        <a:rPr lang="ru-RU" sz="18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развития навыка позволяет успешно применять его к </a:t>
                      </a:r>
                      <a:r>
                        <a:rPr lang="ru-RU" sz="1800" b="0" u="sng" dirty="0" err="1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нерутинным</a:t>
                      </a:r>
                      <a:r>
                        <a:rPr lang="ru-RU" sz="1800" b="0" u="sng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 задачам, как знакомым по предыдущему опыту</a:t>
                      </a:r>
                      <a:r>
                        <a:rPr lang="ru-RU" sz="18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, так и к совершенно новым, требующим последовательности сложных шагов.  </a:t>
                      </a:r>
                      <a:endParaRPr lang="en-US" sz="18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продвинутый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- степень </a:t>
                      </a:r>
                      <a:r>
                        <a:rPr lang="ru-RU" sz="18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развития навыка позволяет успешно применять его к </a:t>
                      </a:r>
                      <a:r>
                        <a:rPr lang="ru-RU" sz="1800" b="0" u="sng" dirty="0" err="1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нерутинным</a:t>
                      </a:r>
                      <a:r>
                        <a:rPr lang="ru-RU" sz="1800" b="0" u="sng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 задачам, не имеющим аналога в прошлом опыте </a:t>
                      </a:r>
                      <a:r>
                        <a:rPr lang="ru-RU" sz="18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и требующим анализа взаимодействий разных действующих сил.</a:t>
                      </a:r>
                      <a:endParaRPr lang="en-US" sz="18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424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Финальная структура - пример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D3A06-9E5A-468D-9D65-63E760D6276E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  <p:pic>
        <p:nvPicPr>
          <p:cNvPr id="5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1758573"/>
            <a:ext cx="9122484" cy="4478739"/>
          </a:xfrm>
        </p:spPr>
      </p:pic>
    </p:spTree>
    <p:extLst>
      <p:ext uri="{BB962C8B-B14F-4D97-AF65-F5344CB8AC3E}">
        <p14:creationId xmlns:p14="http://schemas.microsoft.com/office/powerpoint/2010/main" val="272436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/>
              <a:t>Вопросы на ближайшее будущее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/>
              <a:t>Общая рамка</a:t>
            </a:r>
            <a:r>
              <a:rPr lang="ru-RU" sz="2400" dirty="0" smtClean="0"/>
              <a:t>: </a:t>
            </a:r>
            <a:r>
              <a:rPr lang="ru-RU" sz="2400" i="1" dirty="0" smtClean="0"/>
              <a:t>школа – </a:t>
            </a:r>
            <a:r>
              <a:rPr lang="ru-RU" sz="2400" i="1" dirty="0" err="1" smtClean="0"/>
              <a:t>СПО</a:t>
            </a:r>
            <a:r>
              <a:rPr lang="ru-RU" sz="2400" i="1" dirty="0" smtClean="0"/>
              <a:t> – Бакалавр – Магистр </a:t>
            </a:r>
          </a:p>
          <a:p>
            <a:r>
              <a:rPr lang="ru-RU" sz="2400" b="1" dirty="0" smtClean="0"/>
              <a:t>Интервенция</a:t>
            </a:r>
            <a:r>
              <a:rPr lang="ru-RU" sz="2400" dirty="0" smtClean="0"/>
              <a:t>: </a:t>
            </a:r>
            <a:r>
              <a:rPr lang="ru-RU" sz="2400" i="1" dirty="0" err="1" smtClean="0"/>
              <a:t>ГИА</a:t>
            </a:r>
            <a:r>
              <a:rPr lang="ru-RU" sz="2400" i="1" dirty="0" smtClean="0"/>
              <a:t> – мониторинг – допуск к профессии – отбор на программу </a:t>
            </a:r>
          </a:p>
          <a:p>
            <a:r>
              <a:rPr lang="ru-RU" sz="2400" b="1" dirty="0" smtClean="0"/>
              <a:t>Привязка к контексту</a:t>
            </a:r>
            <a:r>
              <a:rPr lang="ru-RU" sz="2400" dirty="0" smtClean="0"/>
              <a:t>: </a:t>
            </a:r>
            <a:r>
              <a:rPr lang="ru-RU" sz="2400" i="1" dirty="0" err="1" smtClean="0"/>
              <a:t>надпредметный</a:t>
            </a:r>
            <a:r>
              <a:rPr lang="ru-RU" sz="2400" i="1" dirty="0" smtClean="0"/>
              <a:t> – отрасль – профессия</a:t>
            </a:r>
          </a:p>
          <a:p>
            <a:r>
              <a:rPr lang="ru-RU" sz="2400" b="1" dirty="0" smtClean="0"/>
              <a:t>Способ оценки</a:t>
            </a:r>
            <a:r>
              <a:rPr lang="ru-RU" sz="2400" dirty="0" smtClean="0"/>
              <a:t>: наблюдение за деятельностью – компьютеризированные сценарии </a:t>
            </a:r>
          </a:p>
          <a:p>
            <a:r>
              <a:rPr lang="ru-RU" sz="2400" b="1" dirty="0">
                <a:cs typeface="Raavi" pitchFamily="2" charset="0"/>
              </a:rPr>
              <a:t>Стандартизированная </a:t>
            </a:r>
            <a:r>
              <a:rPr lang="ru-RU" sz="2400" dirty="0" smtClean="0">
                <a:cs typeface="Raavi" pitchFamily="2" charset="0"/>
              </a:rPr>
              <a:t>- </a:t>
            </a:r>
            <a:r>
              <a:rPr lang="ru-RU" sz="2400" dirty="0" err="1" smtClean="0">
                <a:cs typeface="Raavi" pitchFamily="2" charset="0"/>
              </a:rPr>
              <a:t>нестандартизированная</a:t>
            </a:r>
            <a:r>
              <a:rPr lang="ru-RU" sz="2400" dirty="0" smtClean="0">
                <a:cs typeface="Raavi" pitchFamily="2" charset="0"/>
              </a:rPr>
              <a:t> оценка</a:t>
            </a:r>
            <a:endParaRPr lang="ru-RU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D3A06-9E5A-468D-9D65-63E760D6276E}" type="slidenum">
              <a:rPr lang="ru-RU" smtClean="0"/>
              <a:pPr>
                <a:defRPr/>
              </a:pPr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55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300" b="1" dirty="0" smtClean="0"/>
              <a:t>Дальнейшие шаги</a:t>
            </a:r>
            <a:endParaRPr lang="en-US" sz="33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Аналитические основания для разработки </a:t>
            </a:r>
            <a:r>
              <a:rPr lang="ru-RU" sz="2800" dirty="0"/>
              <a:t>инструмента </a:t>
            </a:r>
            <a:r>
              <a:rPr lang="ru-RU" sz="2800" dirty="0" smtClean="0"/>
              <a:t>по оценке компетенции «решение проблем»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/>
              <a:t>Р</a:t>
            </a:r>
            <a:r>
              <a:rPr lang="ru-RU" sz="2800" dirty="0" smtClean="0"/>
              <a:t>амка инструмента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Разработка инструмента для </a:t>
            </a:r>
            <a:r>
              <a:rPr lang="ru-RU" sz="2800" dirty="0" err="1" smtClean="0"/>
              <a:t>СПО</a:t>
            </a:r>
            <a:r>
              <a:rPr lang="ru-RU" sz="2800" dirty="0" smtClean="0"/>
              <a:t> и участников </a:t>
            </a:r>
            <a:r>
              <a:rPr lang="en-US" sz="2800" dirty="0" err="1" smtClean="0"/>
              <a:t>WorldSkills</a:t>
            </a:r>
            <a:r>
              <a:rPr lang="en-US" sz="2800" dirty="0" smtClean="0"/>
              <a:t> (</a:t>
            </a:r>
            <a:r>
              <a:rPr lang="ru-RU" sz="2800" dirty="0" smtClean="0"/>
              <a:t>обучение разработчиков</a:t>
            </a:r>
            <a:r>
              <a:rPr lang="en-US" sz="2800" dirty="0" smtClean="0"/>
              <a:t>)</a:t>
            </a:r>
            <a:r>
              <a:rPr lang="ru-RU" sz="28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Апробация инструмента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Содействие в разработке программ, направленных на развитие компетенции </a:t>
            </a:r>
            <a:r>
              <a:rPr lang="ru-RU" sz="2800" dirty="0" err="1" smtClean="0"/>
              <a:t>РП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D3A06-9E5A-468D-9D65-63E760D6276E}" type="slidenum">
              <a:rPr lang="ru-RU" smtClean="0"/>
              <a:pPr>
                <a:defRPr/>
              </a:pPr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43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ПРИЛОЖЕНИЯ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D3A06-9E5A-468D-9D65-63E760D6276E}" type="slidenum">
              <a:rPr lang="ru-RU" smtClean="0"/>
              <a:pPr>
                <a:defRPr/>
              </a:pPr>
              <a:t>34</a:t>
            </a:fld>
            <a:endParaRPr lang="ru-R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2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D3A06-9E5A-468D-9D65-63E760D6276E}" type="slidenum">
              <a:rPr lang="ru-RU" smtClean="0"/>
              <a:pPr>
                <a:defRPr/>
              </a:pPr>
              <a:t>35</a:t>
            </a:fld>
            <a:endParaRPr lang="ru-RU"/>
          </a:p>
        </p:txBody>
      </p:sp>
      <p:grpSp>
        <p:nvGrpSpPr>
          <p:cNvPr id="20" name="Group 19"/>
          <p:cNvGrpSpPr/>
          <p:nvPr/>
        </p:nvGrpSpPr>
        <p:grpSpPr>
          <a:xfrm>
            <a:off x="1547664" y="-387424"/>
            <a:ext cx="5256584" cy="7485826"/>
            <a:chOff x="1619672" y="82131"/>
            <a:chExt cx="5256584" cy="7485826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07704" y="82131"/>
              <a:ext cx="4968552" cy="7485826"/>
            </a:xfrm>
            <a:prstGeom prst="rect">
              <a:avLst/>
            </a:prstGeom>
          </p:spPr>
        </p:pic>
        <p:sp>
          <p:nvSpPr>
            <p:cNvPr id="9" name="5-Point Star 8"/>
            <p:cNvSpPr/>
            <p:nvPr/>
          </p:nvSpPr>
          <p:spPr>
            <a:xfrm>
              <a:off x="1619672" y="1700808"/>
              <a:ext cx="396044" cy="360040"/>
            </a:xfrm>
            <a:prstGeom prst="star5">
              <a:avLst/>
            </a:prstGeom>
            <a:solidFill>
              <a:srgbClr val="00CC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5-Point Star 10"/>
            <p:cNvSpPr/>
            <p:nvPr/>
          </p:nvSpPr>
          <p:spPr>
            <a:xfrm>
              <a:off x="1691680" y="3717032"/>
              <a:ext cx="216024" cy="216024"/>
            </a:xfrm>
            <a:prstGeom prst="star5">
              <a:avLst/>
            </a:prstGeom>
            <a:solidFill>
              <a:srgbClr val="00CC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5-Point Star 11"/>
            <p:cNvSpPr/>
            <p:nvPr/>
          </p:nvSpPr>
          <p:spPr>
            <a:xfrm>
              <a:off x="1691680" y="4221088"/>
              <a:ext cx="216024" cy="216024"/>
            </a:xfrm>
            <a:prstGeom prst="star5">
              <a:avLst/>
            </a:prstGeom>
            <a:solidFill>
              <a:srgbClr val="00CC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5-Point Star 12"/>
            <p:cNvSpPr/>
            <p:nvPr/>
          </p:nvSpPr>
          <p:spPr>
            <a:xfrm>
              <a:off x="1619672" y="2060848"/>
              <a:ext cx="396044" cy="360040"/>
            </a:xfrm>
            <a:prstGeom prst="star5">
              <a:avLst/>
            </a:prstGeom>
            <a:solidFill>
              <a:srgbClr val="00CC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5-Point Star 13"/>
            <p:cNvSpPr/>
            <p:nvPr/>
          </p:nvSpPr>
          <p:spPr>
            <a:xfrm>
              <a:off x="1619672" y="3212976"/>
              <a:ext cx="396044" cy="360040"/>
            </a:xfrm>
            <a:prstGeom prst="star5">
              <a:avLst/>
            </a:prstGeom>
            <a:solidFill>
              <a:srgbClr val="00CC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5-Point Star 16"/>
            <p:cNvSpPr/>
            <p:nvPr/>
          </p:nvSpPr>
          <p:spPr>
            <a:xfrm>
              <a:off x="1619672" y="1268760"/>
              <a:ext cx="396044" cy="360040"/>
            </a:xfrm>
            <a:prstGeom prst="star5">
              <a:avLst/>
            </a:prstGeom>
            <a:solidFill>
              <a:srgbClr val="00CC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5-Point Star 17"/>
            <p:cNvSpPr/>
            <p:nvPr/>
          </p:nvSpPr>
          <p:spPr>
            <a:xfrm>
              <a:off x="1691680" y="4941168"/>
              <a:ext cx="216024" cy="216024"/>
            </a:xfrm>
            <a:prstGeom prst="star5">
              <a:avLst/>
            </a:prstGeom>
            <a:solidFill>
              <a:srgbClr val="00CC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5-Point Star 18"/>
            <p:cNvSpPr/>
            <p:nvPr/>
          </p:nvSpPr>
          <p:spPr>
            <a:xfrm>
              <a:off x="1763688" y="7029400"/>
              <a:ext cx="216024" cy="216024"/>
            </a:xfrm>
            <a:prstGeom prst="star5">
              <a:avLst/>
            </a:prstGeom>
            <a:solidFill>
              <a:srgbClr val="00CC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1847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261" y="29398"/>
            <a:ext cx="8229600" cy="706090"/>
          </a:xfrm>
        </p:spPr>
        <p:txBody>
          <a:bodyPr/>
          <a:lstStyle/>
          <a:p>
            <a:r>
              <a:rPr lang="ru-RU" sz="2000" b="1" dirty="0" err="1" smtClean="0"/>
              <a:t>ФГОС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СПО</a:t>
            </a:r>
            <a:r>
              <a:rPr lang="ru-RU" sz="2000" b="1" dirty="0" smtClean="0"/>
              <a:t> </a:t>
            </a:r>
            <a:r>
              <a:rPr lang="en-US" sz="2000" b="1" dirty="0" smtClean="0"/>
              <a:t>050148</a:t>
            </a:r>
            <a:r>
              <a:rPr lang="ru-RU" sz="2000" b="1" dirty="0"/>
              <a:t>:</a:t>
            </a:r>
            <a:r>
              <a:rPr lang="en-US" sz="2000" b="1" dirty="0" smtClean="0"/>
              <a:t> </a:t>
            </a:r>
            <a:r>
              <a:rPr lang="ru-RU" sz="2000" b="1" dirty="0" smtClean="0"/>
              <a:t>Педагог </a:t>
            </a:r>
            <a:r>
              <a:rPr lang="ru-RU" sz="2000" b="1" dirty="0"/>
              <a:t>дополнительного </a:t>
            </a:r>
            <a:r>
              <a:rPr lang="ru-RU" sz="2000" b="1" dirty="0" smtClean="0"/>
              <a:t>образования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1" y="1340768"/>
            <a:ext cx="8424936" cy="4670223"/>
          </a:xfrm>
        </p:spPr>
        <p:txBody>
          <a:bodyPr/>
          <a:lstStyle/>
          <a:p>
            <a:r>
              <a:rPr lang="ru-RU" sz="1400" dirty="0" smtClean="0"/>
              <a:t>ОК </a:t>
            </a:r>
            <a:r>
              <a:rPr lang="ru-RU" sz="1400" dirty="0"/>
              <a:t>1. Понимать сущность и социальную значимость своей будущей профессии, проявлять к ней устойчивый интерес </a:t>
            </a:r>
            <a:endParaRPr lang="en-US" sz="1400" dirty="0"/>
          </a:p>
          <a:p>
            <a:r>
              <a:rPr lang="ru-RU" sz="1400" b="1" dirty="0"/>
              <a:t>ОК 2. Организовывать собственную деятельность, определять методы решения профессиональных задач, оценивать их эффективность и качество </a:t>
            </a:r>
            <a:endParaRPr lang="en-US" sz="1400" dirty="0"/>
          </a:p>
          <a:p>
            <a:r>
              <a:rPr lang="ru-RU" sz="1400" b="1" dirty="0"/>
              <a:t>ОК 3. Оценивать риски и принимать решения в нестандартных ситуациях </a:t>
            </a:r>
            <a:endParaRPr lang="en-US" sz="1400" dirty="0"/>
          </a:p>
          <a:p>
            <a:r>
              <a:rPr lang="ru-RU" sz="1400" b="1" dirty="0"/>
              <a:t>ОК 4. Осуществлять поиск, анализ и оценку информации, необходимой для постановки и решения профессиональных задач, профессионального и личностного развития </a:t>
            </a:r>
            <a:endParaRPr lang="en-US" sz="1400" dirty="0"/>
          </a:p>
          <a:p>
            <a:r>
              <a:rPr lang="ru-RU" sz="1400" dirty="0"/>
              <a:t>ОК 5. Использовать информационно-коммуникационные технологии для совершенствования профессиональной деятельности </a:t>
            </a:r>
            <a:endParaRPr lang="en-US" sz="1400" dirty="0"/>
          </a:p>
          <a:p>
            <a:r>
              <a:rPr lang="ru-RU" sz="1400" dirty="0"/>
              <a:t>ОК 6. Работать в коллективе и команде, взаимодействовать с руководством, коллегами и социальными партнерами </a:t>
            </a:r>
            <a:endParaRPr lang="en-US" sz="1400" dirty="0"/>
          </a:p>
          <a:p>
            <a:r>
              <a:rPr lang="ru-RU" sz="1400" b="1" dirty="0"/>
              <a:t>ОК 7. Ставить цели, мотивировать деятельность обучающихся (воспитанников), организовывать и контролировать их работу с принятием на себя ответственности за качество образовательного процесса </a:t>
            </a:r>
            <a:endParaRPr lang="en-US" sz="1400" dirty="0"/>
          </a:p>
          <a:p>
            <a:r>
              <a:rPr lang="ru-RU" sz="1400" b="1" dirty="0"/>
              <a:t>ОК 8. Самостоятельно определять задачи профессионального и личностного развития, заниматься самообразованием, осознанно планировать повышение квалификации </a:t>
            </a:r>
            <a:endParaRPr lang="en-US" sz="1400" dirty="0"/>
          </a:p>
          <a:p>
            <a:r>
              <a:rPr lang="ru-RU" sz="1400" b="1" dirty="0"/>
              <a:t>ОК 9. Осуществлять профессиональную деятельность в условиях обновления ее целей, содержания, смены технологий </a:t>
            </a:r>
            <a:endParaRPr lang="en-US" sz="1400" dirty="0"/>
          </a:p>
          <a:p>
            <a:r>
              <a:rPr lang="ru-RU" sz="1400" dirty="0"/>
              <a:t>ОК 10. Осуществлять профилактику травматизма, обеспечивать охрану жизни и здоровья обучающихся (воспитанников) </a:t>
            </a:r>
            <a:endParaRPr lang="en-US" sz="1400" dirty="0"/>
          </a:p>
          <a:p>
            <a:r>
              <a:rPr lang="ru-RU" sz="1400" dirty="0"/>
              <a:t>ОК 11. Строить профессиональную деятельность с соблюдением регулирующих ее правовых норм </a:t>
            </a:r>
            <a:endParaRPr lang="en-US" sz="1400" dirty="0"/>
          </a:p>
          <a:p>
            <a:r>
              <a:rPr lang="ru-RU" sz="1400" dirty="0"/>
              <a:t>ОК 12. Исполнять воинскую обязанность, в том числе с применением полученных профессиональных знаний (для юношей) 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D3A06-9E5A-468D-9D65-63E760D6276E}" type="slidenum">
              <a:rPr lang="ru-RU" smtClean="0"/>
              <a:pPr>
                <a:defRPr/>
              </a:pPr>
              <a:t>36</a:t>
            </a:fld>
            <a:endParaRPr lang="ru-RU"/>
          </a:p>
        </p:txBody>
      </p:sp>
      <p:sp>
        <p:nvSpPr>
          <p:cNvPr id="5" name="Rectangle 4"/>
          <p:cNvSpPr/>
          <p:nvPr/>
        </p:nvSpPr>
        <p:spPr>
          <a:xfrm>
            <a:off x="2123728" y="926674"/>
            <a:ext cx="51845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/>
              <a:t>Педагог должен обладать общими компетенциями: </a:t>
            </a:r>
            <a:r>
              <a:rPr lang="en-US" sz="1200" dirty="0"/>
              <a:t/>
            </a:r>
            <a:br>
              <a:rPr lang="en-US" sz="1200" dirty="0"/>
            </a:b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6942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5725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ru-RU" sz="2100" b="1" dirty="0" smtClean="0">
                <a:solidFill>
                  <a:srgbClr val="0070C0"/>
                </a:solidFill>
                <a:latin typeface="+mn-lt"/>
                <a:cs typeface="Arial" charset="0"/>
              </a:rPr>
              <a:t>Соображения </a:t>
            </a:r>
            <a:r>
              <a:rPr lang="ru-RU" sz="2100" b="1" dirty="0">
                <a:solidFill>
                  <a:srgbClr val="0070C0"/>
                </a:solidFill>
                <a:latin typeface="+mn-lt"/>
                <a:cs typeface="Arial" charset="0"/>
              </a:rPr>
              <a:t>применительно к оценке </a:t>
            </a:r>
            <a:r>
              <a:rPr lang="ru-RU" sz="2100" b="1" dirty="0" err="1" smtClean="0">
                <a:solidFill>
                  <a:srgbClr val="0070C0"/>
                </a:solidFill>
                <a:latin typeface="+mn-lt"/>
                <a:cs typeface="Arial" charset="0"/>
              </a:rPr>
              <a:t>КРП</a:t>
            </a:r>
            <a:r>
              <a:rPr lang="ru-RU" sz="2100" b="1" dirty="0" smtClean="0">
                <a:solidFill>
                  <a:srgbClr val="0070C0"/>
                </a:solidFill>
                <a:latin typeface="+mn-lt"/>
                <a:cs typeface="Arial" charset="0"/>
              </a:rPr>
              <a:t> </a:t>
            </a:r>
            <a:r>
              <a:rPr lang="ru-RU" sz="2100" b="1" dirty="0">
                <a:solidFill>
                  <a:srgbClr val="0070C0"/>
                </a:solidFill>
                <a:latin typeface="+mn-lt"/>
                <a:cs typeface="Arial" charset="0"/>
              </a:rPr>
              <a:t/>
            </a:r>
            <a:br>
              <a:rPr lang="ru-RU" sz="2100" b="1" dirty="0">
                <a:solidFill>
                  <a:srgbClr val="0070C0"/>
                </a:solidFill>
                <a:latin typeface="+mn-lt"/>
                <a:cs typeface="Arial" charset="0"/>
              </a:rPr>
            </a:br>
            <a:r>
              <a:rPr lang="ru-RU" sz="2100" b="1" dirty="0">
                <a:solidFill>
                  <a:srgbClr val="0070C0"/>
                </a:solidFill>
                <a:latin typeface="+mn-lt"/>
                <a:cs typeface="Arial" charset="0"/>
              </a:rPr>
              <a:t>в российской </a:t>
            </a:r>
            <a:r>
              <a:rPr lang="ru-RU" sz="2100" b="1" dirty="0" smtClean="0">
                <a:solidFill>
                  <a:srgbClr val="0070C0"/>
                </a:solidFill>
                <a:latin typeface="+mn-lt"/>
                <a:cs typeface="Arial" charset="0"/>
              </a:rPr>
              <a:t>системе </a:t>
            </a:r>
            <a:r>
              <a:rPr lang="ru-RU" sz="2100" b="1" dirty="0" err="1" smtClean="0">
                <a:solidFill>
                  <a:srgbClr val="0070C0"/>
                </a:solidFill>
                <a:latin typeface="+mn-lt"/>
                <a:cs typeface="Arial" charset="0"/>
              </a:rPr>
              <a:t>СПО</a:t>
            </a:r>
            <a:endParaRPr lang="en-US" sz="1800" b="1" dirty="0">
              <a:cs typeface="Arial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36557" y="1675859"/>
            <a:ext cx="7886700" cy="8262"/>
          </a:xfrm>
          <a:prstGeom prst="line">
            <a:avLst/>
          </a:prstGeom>
          <a:ln w="38100"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555385" y="4073749"/>
            <a:ext cx="144889" cy="1352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7783155" y="2662565"/>
            <a:ext cx="144889" cy="1352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783155" y="2633587"/>
            <a:ext cx="136640" cy="1931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2" name="Picture 41" descr="U:\1405265\1405265 WBG Logo\LOGO FILES\Horizontal\WBG_Horizontal_Color\WBG_Horizontal-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40" y="5756864"/>
            <a:ext cx="743834" cy="171704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extLst/>
        </p:spPr>
      </p:pic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DABF-8F34-45AF-ADA3-BDAD35F164AC}" type="slidenum">
              <a:rPr lang="en-US" smtClean="0"/>
              <a:t>37</a:t>
            </a:fld>
            <a:endParaRPr lang="en-US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28651" y="2272308"/>
            <a:ext cx="4565442" cy="2924594"/>
          </a:xfrm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pPr marL="175022" lvl="2" indent="0">
              <a:spcBef>
                <a:spcPts val="0"/>
              </a:spcBef>
              <a:spcAft>
                <a:spcPts val="450"/>
              </a:spcAft>
              <a:buClr>
                <a:schemeClr val="tx1"/>
              </a:buClr>
              <a:buSzPct val="60000"/>
              <a:buNone/>
              <a:defRPr/>
            </a:pPr>
            <a:endParaRPr lang="en-US" sz="1000" b="1" dirty="0">
              <a:cs typeface="Raavi" pitchFamily="2" charset="0"/>
            </a:endParaRPr>
          </a:p>
          <a:p>
            <a:pPr marL="389334" lvl="2" indent="-214313">
              <a:spcBef>
                <a:spcPts val="0"/>
              </a:spcBef>
              <a:spcAft>
                <a:spcPts val="450"/>
              </a:spcAft>
              <a:buClr>
                <a:schemeClr val="tx1"/>
              </a:buClr>
              <a:buSzPct val="60000"/>
              <a:defRPr/>
            </a:pPr>
            <a:r>
              <a:rPr lang="ru-RU" sz="1400" b="1" dirty="0" smtClean="0">
                <a:cs typeface="Raavi" pitchFamily="2" charset="0"/>
              </a:rPr>
              <a:t>Интеграция в НСК</a:t>
            </a:r>
            <a:r>
              <a:rPr lang="en-US" sz="1400" b="1" dirty="0" smtClean="0">
                <a:cs typeface="Raavi" pitchFamily="2" charset="0"/>
              </a:rPr>
              <a:t>?</a:t>
            </a:r>
          </a:p>
          <a:p>
            <a:pPr marL="389334" lvl="2" indent="-214313">
              <a:spcBef>
                <a:spcPts val="0"/>
              </a:spcBef>
              <a:spcAft>
                <a:spcPts val="450"/>
              </a:spcAft>
              <a:buClr>
                <a:schemeClr val="tx1"/>
              </a:buClr>
              <a:buSzPct val="60000"/>
              <a:defRPr/>
            </a:pPr>
            <a:r>
              <a:rPr lang="ru-RU" sz="1400" b="1" dirty="0" smtClean="0">
                <a:cs typeface="Raavi" pitchFamily="2" charset="0"/>
              </a:rPr>
              <a:t>Общая или конкретная предметная область</a:t>
            </a:r>
            <a:r>
              <a:rPr lang="en-US" sz="1400" b="1" dirty="0" smtClean="0">
                <a:cs typeface="Raavi" pitchFamily="2" charset="0"/>
              </a:rPr>
              <a:t>?</a:t>
            </a:r>
          </a:p>
          <a:p>
            <a:pPr marL="389334" lvl="2" indent="-214313">
              <a:spcBef>
                <a:spcPts val="0"/>
              </a:spcBef>
              <a:spcAft>
                <a:spcPts val="450"/>
              </a:spcAft>
              <a:buClr>
                <a:schemeClr val="tx1"/>
              </a:buClr>
              <a:buSzPct val="60000"/>
              <a:defRPr/>
            </a:pPr>
            <a:r>
              <a:rPr lang="ru-RU" sz="1400" b="1" dirty="0" smtClean="0">
                <a:cs typeface="Raavi" pitchFamily="2" charset="0"/>
              </a:rPr>
              <a:t>Стандартизированная или нестандартизированная</a:t>
            </a:r>
            <a:r>
              <a:rPr lang="en-US" sz="1400" b="1" dirty="0" smtClean="0">
                <a:cs typeface="Raavi" pitchFamily="2" charset="0"/>
              </a:rPr>
              <a:t>?</a:t>
            </a:r>
          </a:p>
          <a:p>
            <a:pPr marL="389334" lvl="2" indent="-214313">
              <a:spcBef>
                <a:spcPts val="0"/>
              </a:spcBef>
              <a:spcAft>
                <a:spcPts val="450"/>
              </a:spcAft>
              <a:buClr>
                <a:schemeClr val="tx1"/>
              </a:buClr>
              <a:buSzPct val="60000"/>
              <a:defRPr/>
            </a:pPr>
            <a:r>
              <a:rPr lang="ru-RU" sz="1400" b="1" dirty="0" smtClean="0">
                <a:cs typeface="Raavi" pitchFamily="2" charset="0"/>
              </a:rPr>
              <a:t>Практические упражнения, тесты с применением компьтеров или бланковые тесты</a:t>
            </a:r>
            <a:r>
              <a:rPr lang="en-US" sz="1400" b="1" dirty="0" smtClean="0">
                <a:cs typeface="Raavi" pitchFamily="2" charset="0"/>
              </a:rPr>
              <a:t>?</a:t>
            </a:r>
          </a:p>
          <a:p>
            <a:pPr marL="389334" lvl="2" indent="-214313">
              <a:spcBef>
                <a:spcPts val="0"/>
              </a:spcBef>
              <a:spcAft>
                <a:spcPts val="450"/>
              </a:spcAft>
              <a:buClr>
                <a:schemeClr val="tx1"/>
              </a:buClr>
              <a:buSzPct val="60000"/>
              <a:defRPr/>
            </a:pPr>
            <a:r>
              <a:rPr lang="ru-RU" sz="1400" b="1" dirty="0" smtClean="0">
                <a:cs typeface="Raavi" pitchFamily="2" charset="0"/>
              </a:rPr>
              <a:t>Тесты с применением компьютеров или письменные тесты: задания, сформулированные как сценарии, или «простой» множественный выбор?</a:t>
            </a:r>
            <a:endParaRPr lang="en-US" sz="1400" b="1" dirty="0">
              <a:cs typeface="Raavi" pitchFamily="2" charset="0"/>
            </a:endParaRPr>
          </a:p>
          <a:p>
            <a:pPr marL="175022" lvl="2" indent="0">
              <a:spcBef>
                <a:spcPts val="0"/>
              </a:spcBef>
              <a:spcAft>
                <a:spcPts val="450"/>
              </a:spcAft>
              <a:buClr>
                <a:schemeClr val="tx1"/>
              </a:buClr>
              <a:buSzPct val="60000"/>
              <a:buNone/>
              <a:defRPr/>
            </a:pPr>
            <a:endParaRPr lang="en-US" sz="1400" dirty="0" smtClean="0">
              <a:cs typeface="Raavi" pitchFamily="2" charset="0"/>
            </a:endParaRPr>
          </a:p>
          <a:p>
            <a:pPr marL="175022" lvl="2" indent="0">
              <a:spcBef>
                <a:spcPts val="0"/>
              </a:spcBef>
              <a:spcAft>
                <a:spcPts val="450"/>
              </a:spcAft>
              <a:buClr>
                <a:schemeClr val="tx1"/>
              </a:buClr>
              <a:buSzPct val="60000"/>
              <a:buNone/>
              <a:defRPr/>
            </a:pPr>
            <a:endParaRPr lang="en-US" sz="1400" b="1" dirty="0">
              <a:cs typeface="Raavi" pitchFamily="2" charset="0"/>
            </a:endParaRPr>
          </a:p>
          <a:p>
            <a:pPr marL="175022" lvl="2" indent="0">
              <a:spcBef>
                <a:spcPts val="0"/>
              </a:spcBef>
              <a:spcAft>
                <a:spcPts val="450"/>
              </a:spcAft>
              <a:buClr>
                <a:schemeClr val="tx1"/>
              </a:buClr>
              <a:buSzPct val="60000"/>
              <a:buNone/>
              <a:defRPr/>
            </a:pPr>
            <a:endParaRPr lang="en-US" sz="1400" dirty="0" smtClean="0">
              <a:cs typeface="Raavi" pitchFamily="2" charset="0"/>
            </a:endParaRPr>
          </a:p>
          <a:p>
            <a:pPr marL="175022" lvl="2" indent="0">
              <a:spcBef>
                <a:spcPts val="0"/>
              </a:spcBef>
              <a:spcAft>
                <a:spcPts val="450"/>
              </a:spcAft>
              <a:buClr>
                <a:schemeClr val="tx1"/>
              </a:buClr>
              <a:buSzPct val="60000"/>
              <a:buNone/>
              <a:defRPr/>
            </a:pPr>
            <a:endParaRPr lang="en-US" sz="1400" dirty="0" smtClean="0">
              <a:cs typeface="Raavi" pitchFamily="2" charset="0"/>
            </a:endParaRPr>
          </a:p>
        </p:txBody>
      </p:sp>
      <p:sp>
        <p:nvSpPr>
          <p:cNvPr id="6" name="Line Callout 1 5"/>
          <p:cNvSpPr/>
          <p:nvPr/>
        </p:nvSpPr>
        <p:spPr>
          <a:xfrm>
            <a:off x="6228183" y="2644653"/>
            <a:ext cx="2552305" cy="945893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НСК</a:t>
            </a:r>
            <a:r>
              <a:rPr lang="en-US" sz="1400" dirty="0" smtClean="0"/>
              <a:t>, </a:t>
            </a:r>
            <a:r>
              <a:rPr lang="ru-RU" sz="1400" dirty="0" smtClean="0"/>
              <a:t>конкретная преметная область, нестандартизированная, практические задания</a:t>
            </a:r>
            <a:endParaRPr lang="en-US" sz="1400" dirty="0"/>
          </a:p>
        </p:txBody>
      </p:sp>
      <p:sp>
        <p:nvSpPr>
          <p:cNvPr id="12" name="Line Callout 1 11"/>
          <p:cNvSpPr/>
          <p:nvPr/>
        </p:nvSpPr>
        <p:spPr>
          <a:xfrm>
            <a:off x="6334740" y="3971455"/>
            <a:ext cx="2445749" cy="1023080"/>
          </a:xfrm>
          <a:prstGeom prst="borderCallout1">
            <a:avLst>
              <a:gd name="adj1" fmla="val 18750"/>
              <a:gd name="adj2" fmla="val -8333"/>
              <a:gd name="adj3" fmla="val -17500"/>
              <a:gd name="adj4" fmla="val -417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Нет конкретной предметной области, стандартизированная, с применением компьютеров</a:t>
            </a:r>
            <a:r>
              <a:rPr lang="en-US" sz="1200" dirty="0" smtClean="0"/>
              <a:t>,</a:t>
            </a:r>
            <a:r>
              <a:rPr lang="ru-RU" sz="1200" dirty="0" smtClean="0"/>
              <a:t> задания сформулированы как сценарии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3331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Доля фирм, считающих, что нехватка компетенций является существенным препятствием для роста бизнеса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D3A06-9E5A-468D-9D65-63E760D6276E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11560" y="6222377"/>
            <a:ext cx="4116563" cy="267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i="1" dirty="0" smtClean="0">
                <a:latin typeface="Tw Cen MT" panose="020B0602020104020603" pitchFamily="34" charset="0"/>
              </a:rPr>
              <a:t>Источник</a:t>
            </a:r>
            <a:r>
              <a:rPr lang="en-US" sz="1100" i="1" dirty="0" smtClean="0">
                <a:latin typeface="Tw Cen MT" panose="020B0602020104020603" pitchFamily="34" charset="0"/>
              </a:rPr>
              <a:t>: </a:t>
            </a:r>
            <a:r>
              <a:rPr lang="en-US" sz="1100" i="1" dirty="0">
                <a:latin typeface="Tw Cen MT" panose="020B0602020104020603" pitchFamily="34" charset="0"/>
              </a:rPr>
              <a:t>World Bank (2013) </a:t>
            </a:r>
            <a:r>
              <a:rPr lang="ru-RU" sz="1100" i="1" dirty="0" smtClean="0">
                <a:latin typeface="Tw Cen MT" panose="020B0602020104020603" pitchFamily="34" charset="0"/>
              </a:rPr>
              <a:t>данные опроса работодателей</a:t>
            </a:r>
            <a:endParaRPr lang="en-US" sz="1100" dirty="0">
              <a:latin typeface="Tw Cen MT" panose="020B0602020104020603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475657" y="1720537"/>
            <a:ext cx="6264695" cy="4069958"/>
            <a:chOff x="1475657" y="1720537"/>
            <a:chExt cx="6264695" cy="4069958"/>
          </a:xfrm>
        </p:grpSpPr>
        <p:grpSp>
          <p:nvGrpSpPr>
            <p:cNvPr id="13" name="Group 12"/>
            <p:cNvGrpSpPr/>
            <p:nvPr/>
          </p:nvGrpSpPr>
          <p:grpSpPr>
            <a:xfrm>
              <a:off x="1475657" y="1720537"/>
              <a:ext cx="6264695" cy="4069958"/>
              <a:chOff x="1475657" y="1720537"/>
              <a:chExt cx="6264695" cy="4069958"/>
            </a:xfrm>
          </p:grpSpPr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619672" y="1720537"/>
                <a:ext cx="6120680" cy="4069958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</p:pic>
          <p:sp>
            <p:nvSpPr>
              <p:cNvPr id="8" name="Content Placeholder 2"/>
              <p:cNvSpPr txBox="1">
                <a:spLocks/>
              </p:cNvSpPr>
              <p:nvPr/>
            </p:nvSpPr>
            <p:spPr bwMode="auto">
              <a:xfrm>
                <a:off x="5004048" y="3933222"/>
                <a:ext cx="828092" cy="12898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charset="0"/>
                  <a:buNone/>
                </a:pPr>
                <a:endParaRPr lang="en-US" sz="1000" dirty="0"/>
              </a:p>
            </p:txBody>
          </p:sp>
          <p:sp>
            <p:nvSpPr>
              <p:cNvPr id="9" name="Content Placeholder 2"/>
              <p:cNvSpPr txBox="1">
                <a:spLocks/>
              </p:cNvSpPr>
              <p:nvPr/>
            </p:nvSpPr>
            <p:spPr bwMode="auto">
              <a:xfrm>
                <a:off x="6406982" y="2168777"/>
                <a:ext cx="1261362" cy="504056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charset="0"/>
                  <a:buNone/>
                </a:pPr>
                <a:r>
                  <a:rPr lang="ru-RU" sz="1000" dirty="0" smtClean="0"/>
                  <a:t>Зап. Балканы</a:t>
                </a:r>
              </a:p>
              <a:p>
                <a:pPr marL="0" indent="0">
                  <a:buFont typeface="Arial" charset="0"/>
                  <a:buNone/>
                </a:pPr>
                <a:r>
                  <a:rPr lang="ru-RU" sz="1000" dirty="0" err="1" smtClean="0"/>
                  <a:t>Среднедоходная</a:t>
                </a:r>
                <a:r>
                  <a:rPr lang="ru-RU" sz="1000" dirty="0" smtClean="0"/>
                  <a:t> группа</a:t>
                </a:r>
                <a:endParaRPr lang="en-US" sz="1000" dirty="0"/>
              </a:p>
            </p:txBody>
          </p:sp>
          <p:sp>
            <p:nvSpPr>
              <p:cNvPr id="10" name="Content Placeholder 2"/>
              <p:cNvSpPr txBox="1">
                <a:spLocks/>
              </p:cNvSpPr>
              <p:nvPr/>
            </p:nvSpPr>
            <p:spPr bwMode="auto">
              <a:xfrm rot="16200000">
                <a:off x="928033" y="3112527"/>
                <a:ext cx="1419283" cy="324036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charset="0"/>
                  <a:buNone/>
                </a:pPr>
                <a:r>
                  <a:rPr lang="ru-RU" sz="1200" b="1" dirty="0" smtClean="0"/>
                  <a:t>Число стран</a:t>
                </a:r>
                <a:endParaRPr lang="en-US" sz="1200" b="1" dirty="0"/>
              </a:p>
            </p:txBody>
          </p:sp>
          <p:sp>
            <p:nvSpPr>
              <p:cNvPr id="3" name="Rounded Rectangle 2"/>
              <p:cNvSpPr/>
              <p:nvPr/>
            </p:nvSpPr>
            <p:spPr>
              <a:xfrm>
                <a:off x="5004048" y="4365104"/>
                <a:ext cx="576064" cy="432048"/>
              </a:xfrm>
              <a:prstGeom prst="roundRect">
                <a:avLst/>
              </a:prstGeom>
              <a:noFill/>
              <a:ln w="762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Content Placeholder 2"/>
              <p:cNvSpPr txBox="1">
                <a:spLocks/>
              </p:cNvSpPr>
              <p:nvPr/>
            </p:nvSpPr>
            <p:spPr bwMode="auto">
              <a:xfrm rot="16200000">
                <a:off x="5158550" y="3850563"/>
                <a:ext cx="828092" cy="12898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charset="0"/>
                  <a:buNone/>
                </a:pPr>
                <a:endParaRPr lang="en-US" sz="1000" dirty="0"/>
              </a:p>
            </p:txBody>
          </p:sp>
          <p:sp>
            <p:nvSpPr>
              <p:cNvPr id="12" name="Content Placeholder 2"/>
              <p:cNvSpPr txBox="1">
                <a:spLocks/>
              </p:cNvSpPr>
              <p:nvPr/>
            </p:nvSpPr>
            <p:spPr bwMode="auto">
              <a:xfrm rot="16200000">
                <a:off x="4582486" y="3850563"/>
                <a:ext cx="828092" cy="12898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charset="0"/>
                  <a:buNone/>
                </a:pPr>
                <a:endParaRPr lang="en-US" sz="1000" dirty="0"/>
              </a:p>
            </p:txBody>
          </p:sp>
        </p:grpSp>
        <p:sp>
          <p:nvSpPr>
            <p:cNvPr id="14" name="Content Placeholder 2"/>
            <p:cNvSpPr txBox="1">
              <a:spLocks/>
            </p:cNvSpPr>
            <p:nvPr/>
          </p:nvSpPr>
          <p:spPr bwMode="auto">
            <a:xfrm>
              <a:off x="4877423" y="2168777"/>
              <a:ext cx="1261362" cy="50405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US" sz="1000" dirty="0" err="1" smtClean="0"/>
                <a:t>EU10</a:t>
              </a:r>
              <a:r>
                <a:rPr lang="en-US" sz="1000" dirty="0" smtClean="0"/>
                <a:t>+</a:t>
              </a:r>
              <a:r>
                <a:rPr lang="ru-RU" sz="1000" dirty="0" smtClean="0"/>
                <a:t>Турция</a:t>
              </a:r>
              <a:endParaRPr lang="ru-RU" sz="1000" dirty="0" smtClean="0"/>
            </a:p>
            <a:p>
              <a:pPr marL="0" indent="0">
                <a:buFont typeface="Arial" charset="0"/>
                <a:buNone/>
              </a:pPr>
              <a:r>
                <a:rPr lang="ru-RU" sz="1000" dirty="0" smtClean="0"/>
                <a:t>Низкодоходная </a:t>
              </a:r>
              <a:r>
                <a:rPr lang="ru-RU" sz="1000" dirty="0" smtClean="0"/>
                <a:t>группа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4482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Chart 28"/>
          <p:cNvGraphicFramePr>
            <a:graphicFrameLocks/>
          </p:cNvGraphicFramePr>
          <p:nvPr>
            <p:extLst/>
          </p:nvPr>
        </p:nvGraphicFramePr>
        <p:xfrm>
          <a:off x="465921" y="1472373"/>
          <a:ext cx="2301688" cy="3557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0" name="Chart 29"/>
          <p:cNvGraphicFramePr>
            <a:graphicFrameLocks/>
          </p:cNvGraphicFramePr>
          <p:nvPr>
            <p:extLst/>
          </p:nvPr>
        </p:nvGraphicFramePr>
        <p:xfrm>
          <a:off x="2498912" y="1481413"/>
          <a:ext cx="2301688" cy="3557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1" name="Chart 30"/>
          <p:cNvGraphicFramePr>
            <a:graphicFrameLocks/>
          </p:cNvGraphicFramePr>
          <p:nvPr>
            <p:extLst/>
          </p:nvPr>
        </p:nvGraphicFramePr>
        <p:xfrm>
          <a:off x="4630066" y="1481413"/>
          <a:ext cx="2301688" cy="3557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Chart 31"/>
          <p:cNvGraphicFramePr>
            <a:graphicFrameLocks/>
          </p:cNvGraphicFramePr>
          <p:nvPr>
            <p:extLst/>
          </p:nvPr>
        </p:nvGraphicFramePr>
        <p:xfrm>
          <a:off x="6766112" y="1481413"/>
          <a:ext cx="2301688" cy="3557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3" name="Oval 32"/>
          <p:cNvSpPr/>
          <p:nvPr/>
        </p:nvSpPr>
        <p:spPr>
          <a:xfrm>
            <a:off x="533400" y="5321703"/>
            <a:ext cx="381000" cy="24089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4" name="Oval 33"/>
          <p:cNvSpPr/>
          <p:nvPr/>
        </p:nvSpPr>
        <p:spPr>
          <a:xfrm>
            <a:off x="533400" y="5626503"/>
            <a:ext cx="381000" cy="240897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5" name="Oval 34"/>
          <p:cNvSpPr/>
          <p:nvPr/>
        </p:nvSpPr>
        <p:spPr>
          <a:xfrm>
            <a:off x="533400" y="5931303"/>
            <a:ext cx="381000" cy="240897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TextBox 7"/>
          <p:cNvSpPr txBox="1"/>
          <p:nvPr/>
        </p:nvSpPr>
        <p:spPr>
          <a:xfrm>
            <a:off x="990600" y="4977573"/>
            <a:ext cx="3352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Non-routine cognitive, analytical</a:t>
            </a:r>
            <a:endParaRPr lang="es-ES_tradnl" sz="1400" dirty="0">
              <a:solidFill>
                <a:schemeClr val="tx1">
                  <a:lumMod val="65000"/>
                  <a:lumOff val="3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96950" y="5288262"/>
            <a:ext cx="3352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Non-routine interpersonal</a:t>
            </a:r>
            <a:endParaRPr lang="es-ES_tradnl" sz="1400" dirty="0">
              <a:solidFill>
                <a:schemeClr val="tx1">
                  <a:lumMod val="65000"/>
                  <a:lumOff val="3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03300" y="5590087"/>
            <a:ext cx="3340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_tradnl"/>
            </a:defPPr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r>
              <a:rPr lang="en-US" sz="1400" dirty="0" smtClean="0"/>
              <a:t>Routine cognitive</a:t>
            </a:r>
            <a:endParaRPr lang="es-ES_tradnl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990600" y="5864423"/>
            <a:ext cx="3352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Routine manual</a:t>
            </a:r>
            <a:endParaRPr lang="es-ES_tradnl" sz="1400" dirty="0">
              <a:solidFill>
                <a:schemeClr val="tx1">
                  <a:lumMod val="65000"/>
                  <a:lumOff val="3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24128" y="6556347"/>
            <a:ext cx="2486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_tradnl"/>
            </a:defPPr>
            <a:lvl1pPr>
              <a:defRPr sz="1200" i="1">
                <a:latin typeface="Cooper Black" panose="0208090404030B020404" pitchFamily="18" charset="0"/>
              </a:defRPr>
            </a:lvl1pPr>
          </a:lstStyle>
          <a:p>
            <a:pPr algn="r"/>
            <a:r>
              <a:rPr lang="en-US" i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Source:  </a:t>
            </a:r>
            <a:r>
              <a:rPr lang="en-US" i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Aedo</a:t>
            </a:r>
            <a:r>
              <a:rPr lang="en-US" i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et al., 2013.</a:t>
            </a:r>
          </a:p>
        </p:txBody>
      </p:sp>
      <p:sp>
        <p:nvSpPr>
          <p:cNvPr id="25" name="Oval 24"/>
          <p:cNvSpPr/>
          <p:nvPr/>
        </p:nvSpPr>
        <p:spPr>
          <a:xfrm>
            <a:off x="534112" y="5016903"/>
            <a:ext cx="381000" cy="24089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6" name="TextBox 25"/>
          <p:cNvSpPr txBox="1"/>
          <p:nvPr/>
        </p:nvSpPr>
        <p:spPr>
          <a:xfrm rot="16200000">
            <a:off x="-1148122" y="3154608"/>
            <a:ext cx="2667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%</a:t>
            </a:r>
            <a:endParaRPr lang="en-US" b="1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/>
          <a:p>
            <a:pPr>
              <a:defRPr/>
            </a:pPr>
            <a:fld id="{0755CCC1-70ED-49A5-9AD7-1E00EB2FF0C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1003300" y="4950530"/>
            <a:ext cx="3816424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Не рутинные когнитивные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(аналитические)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1003300" y="5229200"/>
            <a:ext cx="4360788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Не рутинные когнитивные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(управленческие)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1003300" y="5551676"/>
            <a:ext cx="2835429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Рутинные когнитивные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1032132" y="5875210"/>
            <a:ext cx="3816424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утинные ручные,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механические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70044" y="167536"/>
            <a:ext cx="873845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 smtClean="0">
                <a:latin typeface="+mj-lt"/>
                <a:ea typeface="+mj-ea"/>
                <a:cs typeface="+mj-cs"/>
              </a:rPr>
              <a:t>Динамика рутинных </a:t>
            </a:r>
            <a:r>
              <a:rPr lang="ru-RU" sz="3200" dirty="0">
                <a:latin typeface="+mj-lt"/>
                <a:ea typeface="+mj-ea"/>
                <a:cs typeface="+mj-cs"/>
              </a:rPr>
              <a:t>и </a:t>
            </a:r>
            <a:r>
              <a:rPr lang="ru-RU" sz="3200" dirty="0" err="1">
                <a:latin typeface="+mj-lt"/>
                <a:ea typeface="+mj-ea"/>
                <a:cs typeface="+mj-cs"/>
              </a:rPr>
              <a:t>нерутинных</a:t>
            </a:r>
            <a:r>
              <a:rPr lang="ru-RU" sz="3200" dirty="0">
                <a:latin typeface="+mj-lt"/>
                <a:ea typeface="+mj-ea"/>
                <a:cs typeface="+mj-cs"/>
              </a:rPr>
              <a:t> задач, стоящих перед работниками</a:t>
            </a:r>
            <a:endParaRPr lang="en-US" sz="32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20983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330" y="274638"/>
            <a:ext cx="8264470" cy="1143000"/>
          </a:xfrm>
        </p:spPr>
        <p:txBody>
          <a:bodyPr/>
          <a:lstStyle/>
          <a:p>
            <a:r>
              <a:rPr lang="ru-RU" sz="3200" dirty="0" smtClean="0"/>
              <a:t>Изменение в спросе на ключевые профессиональные компетенции</a:t>
            </a:r>
            <a:r>
              <a:rPr lang="en-US" sz="3200" dirty="0" smtClean="0"/>
              <a:t>, 2015-2020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1800" dirty="0" smtClean="0"/>
              <a:t>(</a:t>
            </a:r>
            <a:r>
              <a:rPr lang="ru-RU" sz="1800" dirty="0"/>
              <a:t>Всемирный экономический форум </a:t>
            </a:r>
            <a:r>
              <a:rPr lang="en-US" sz="1800" dirty="0"/>
              <a:t>2015 </a:t>
            </a:r>
            <a:r>
              <a:rPr lang="ru-RU" sz="1800" dirty="0" smtClean="0"/>
              <a:t>)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D3A06-9E5A-468D-9D65-63E760D6276E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117780"/>
            <a:ext cx="8708851" cy="460369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763688" y="1988840"/>
            <a:ext cx="1813001" cy="55399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1000" i="1" dirty="0" smtClean="0">
                <a:solidFill>
                  <a:srgbClr val="000000"/>
                </a:solidFill>
                <a:latin typeface="HelveticaNeueLT Pro 65 Md"/>
              </a:rPr>
              <a:t>Доля рабочих мест, требующих той или иной компетенции</a:t>
            </a:r>
            <a:r>
              <a:rPr lang="en-US" sz="1000" i="1" dirty="0" smtClean="0">
                <a:solidFill>
                  <a:srgbClr val="000000"/>
                </a:solidFill>
                <a:latin typeface="HelveticaNeueLT Pro 65 Md"/>
              </a:rPr>
              <a:t>, </a:t>
            </a:r>
            <a:r>
              <a:rPr lang="en-US" sz="1000" i="1" dirty="0">
                <a:solidFill>
                  <a:srgbClr val="000000"/>
                </a:solidFill>
                <a:latin typeface="HelveticaNeueLT Pro 65 Md"/>
              </a:rPr>
              <a:t>% </a:t>
            </a:r>
            <a:endParaRPr lang="en-US" sz="1000" i="1" dirty="0"/>
          </a:p>
        </p:txBody>
      </p:sp>
      <p:sp>
        <p:nvSpPr>
          <p:cNvPr id="8" name="Rectangle 7"/>
          <p:cNvSpPr/>
          <p:nvPr/>
        </p:nvSpPr>
        <p:spPr>
          <a:xfrm>
            <a:off x="0" y="2560042"/>
            <a:ext cx="2459256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1000" i="1" dirty="0" smtClean="0">
                <a:solidFill>
                  <a:srgbClr val="000000"/>
                </a:solidFill>
                <a:latin typeface="HelveticaNeueLT Pro 65 Md"/>
              </a:rPr>
              <a:t>Когнитивные способности </a:t>
            </a:r>
          </a:p>
          <a:p>
            <a:pPr algn="ctr">
              <a:lnSpc>
                <a:spcPct val="120000"/>
              </a:lnSpc>
            </a:pPr>
            <a:endParaRPr lang="ru-RU" sz="1000" i="1" dirty="0">
              <a:solidFill>
                <a:srgbClr val="000000"/>
              </a:solidFill>
              <a:latin typeface="HelveticaNeueLT Pro 65 Md"/>
            </a:endParaRPr>
          </a:p>
          <a:p>
            <a:pPr algn="ctr">
              <a:lnSpc>
                <a:spcPct val="120000"/>
              </a:lnSpc>
            </a:pPr>
            <a:r>
              <a:rPr lang="ru-RU" sz="1000" i="1" dirty="0" smtClean="0"/>
              <a:t>Системные навыки</a:t>
            </a:r>
          </a:p>
          <a:p>
            <a:pPr algn="ctr">
              <a:lnSpc>
                <a:spcPct val="120000"/>
              </a:lnSpc>
            </a:pPr>
            <a:endParaRPr lang="ru-RU" sz="1000" i="1" dirty="0"/>
          </a:p>
          <a:p>
            <a:pPr algn="ctr">
              <a:lnSpc>
                <a:spcPct val="120000"/>
              </a:lnSpc>
            </a:pPr>
            <a:r>
              <a:rPr lang="ru-RU" sz="1000" i="1" dirty="0" smtClean="0"/>
              <a:t>Решение сложных проблем </a:t>
            </a:r>
          </a:p>
          <a:p>
            <a:pPr algn="ctr">
              <a:lnSpc>
                <a:spcPct val="120000"/>
              </a:lnSpc>
            </a:pPr>
            <a:endParaRPr lang="ru-RU" sz="1000" i="1" dirty="0"/>
          </a:p>
          <a:p>
            <a:pPr algn="ctr">
              <a:lnSpc>
                <a:spcPct val="120000"/>
              </a:lnSpc>
            </a:pPr>
            <a:r>
              <a:rPr lang="ru-RU" sz="1000" i="1" dirty="0" smtClean="0"/>
              <a:t>Коммуникации и обучаемость</a:t>
            </a:r>
          </a:p>
          <a:p>
            <a:pPr algn="ctr">
              <a:lnSpc>
                <a:spcPct val="120000"/>
              </a:lnSpc>
            </a:pPr>
            <a:endParaRPr lang="ru-RU" sz="1000" i="1" dirty="0" smtClean="0"/>
          </a:p>
          <a:p>
            <a:pPr algn="ctr">
              <a:lnSpc>
                <a:spcPct val="120000"/>
              </a:lnSpc>
            </a:pPr>
            <a:r>
              <a:rPr lang="ru-RU" sz="1000" i="1" dirty="0" smtClean="0"/>
              <a:t>Навыки управления процессом</a:t>
            </a:r>
          </a:p>
          <a:p>
            <a:pPr algn="ctr">
              <a:lnSpc>
                <a:spcPct val="120000"/>
              </a:lnSpc>
            </a:pPr>
            <a:endParaRPr lang="ru-RU" sz="1000" i="1" dirty="0"/>
          </a:p>
          <a:p>
            <a:pPr algn="ctr">
              <a:lnSpc>
                <a:spcPct val="120000"/>
              </a:lnSpc>
            </a:pPr>
            <a:r>
              <a:rPr lang="ru-RU" sz="1000" i="1" dirty="0" smtClean="0"/>
              <a:t>Социальные навыки</a:t>
            </a:r>
          </a:p>
          <a:p>
            <a:pPr algn="ctr">
              <a:lnSpc>
                <a:spcPct val="120000"/>
              </a:lnSpc>
            </a:pPr>
            <a:endParaRPr lang="ru-RU" sz="1000" i="1" dirty="0"/>
          </a:p>
          <a:p>
            <a:pPr algn="ctr">
              <a:lnSpc>
                <a:spcPct val="120000"/>
              </a:lnSpc>
            </a:pPr>
            <a:r>
              <a:rPr lang="ru-RU" sz="1000" i="1" dirty="0" smtClean="0"/>
              <a:t>Навыки управления ресурсами</a:t>
            </a:r>
          </a:p>
          <a:p>
            <a:pPr algn="ctr">
              <a:lnSpc>
                <a:spcPct val="120000"/>
              </a:lnSpc>
            </a:pPr>
            <a:endParaRPr lang="ru-RU" sz="1000" i="1" dirty="0"/>
          </a:p>
          <a:p>
            <a:pPr algn="ctr">
              <a:lnSpc>
                <a:spcPct val="120000"/>
              </a:lnSpc>
            </a:pPr>
            <a:r>
              <a:rPr lang="ru-RU" sz="1000" i="1" dirty="0" smtClean="0"/>
              <a:t>Технические навыки</a:t>
            </a:r>
          </a:p>
          <a:p>
            <a:pPr algn="ctr">
              <a:lnSpc>
                <a:spcPct val="120000"/>
              </a:lnSpc>
            </a:pPr>
            <a:endParaRPr lang="ru-RU" sz="1000" i="1" dirty="0"/>
          </a:p>
          <a:p>
            <a:pPr algn="ctr">
              <a:lnSpc>
                <a:spcPct val="120000"/>
              </a:lnSpc>
            </a:pPr>
            <a:r>
              <a:rPr lang="ru-RU" sz="1000" i="1" dirty="0" smtClean="0"/>
              <a:t>Физические способности</a:t>
            </a:r>
            <a:endParaRPr lang="ru-RU" sz="1000" i="1" dirty="0"/>
          </a:p>
          <a:p>
            <a:pPr algn="ctr">
              <a:lnSpc>
                <a:spcPct val="120000"/>
              </a:lnSpc>
            </a:pPr>
            <a:endParaRPr lang="en-US" sz="1000" i="1" dirty="0"/>
          </a:p>
        </p:txBody>
      </p:sp>
      <p:sp>
        <p:nvSpPr>
          <p:cNvPr id="9" name="Rectangle 8"/>
          <p:cNvSpPr/>
          <p:nvPr/>
        </p:nvSpPr>
        <p:spPr>
          <a:xfrm>
            <a:off x="3724061" y="6110129"/>
            <a:ext cx="1661008" cy="24622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1000" i="1" dirty="0" smtClean="0">
                <a:solidFill>
                  <a:srgbClr val="000000"/>
                </a:solidFill>
                <a:latin typeface="HelveticaNeueLT Pro 65 Md"/>
              </a:rPr>
              <a:t>Растущий спрос</a:t>
            </a:r>
            <a:endParaRPr lang="en-US" sz="1000" i="1" dirty="0"/>
          </a:p>
        </p:txBody>
      </p:sp>
      <p:sp>
        <p:nvSpPr>
          <p:cNvPr id="10" name="Rectangle 9"/>
          <p:cNvSpPr/>
          <p:nvPr/>
        </p:nvSpPr>
        <p:spPr>
          <a:xfrm>
            <a:off x="5752436" y="6110128"/>
            <a:ext cx="1456288" cy="24622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1000" i="1" dirty="0" smtClean="0">
                <a:solidFill>
                  <a:srgbClr val="000000"/>
                </a:solidFill>
                <a:latin typeface="HelveticaNeueLT Pro 65 Md"/>
              </a:rPr>
              <a:t>Стабильный спрос</a:t>
            </a:r>
            <a:endParaRPr lang="en-US" sz="1000" i="1" dirty="0"/>
          </a:p>
        </p:txBody>
      </p:sp>
      <p:sp>
        <p:nvSpPr>
          <p:cNvPr id="11" name="Rectangle 10"/>
          <p:cNvSpPr/>
          <p:nvPr/>
        </p:nvSpPr>
        <p:spPr>
          <a:xfrm>
            <a:off x="7620000" y="6110127"/>
            <a:ext cx="1456288" cy="24622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1000" i="1" dirty="0" smtClean="0">
                <a:solidFill>
                  <a:srgbClr val="000000"/>
                </a:solidFill>
                <a:latin typeface="HelveticaNeueLT Pro 65 Md"/>
              </a:rPr>
              <a:t>Снижающийся спрос</a:t>
            </a:r>
            <a:endParaRPr lang="en-US" sz="1000" i="1" dirty="0"/>
          </a:p>
        </p:txBody>
      </p:sp>
    </p:spTree>
    <p:extLst>
      <p:ext uri="{BB962C8B-B14F-4D97-AF65-F5344CB8AC3E}">
        <p14:creationId xmlns:p14="http://schemas.microsoft.com/office/powerpoint/2010/main" val="248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/>
          <a:lstStyle/>
          <a:p>
            <a:r>
              <a:rPr lang="ru-RU" sz="4000" dirty="0" smtClean="0"/>
              <a:t>Всемирный экономический форум </a:t>
            </a:r>
            <a:r>
              <a:rPr lang="en-US" sz="4000" dirty="0" smtClean="0"/>
              <a:t>2015  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Из всех компетенций, необходимых в 2020 году, «решение сложных проблем</a:t>
            </a:r>
            <a:r>
              <a:rPr lang="ru-RU" sz="2800" smtClean="0"/>
              <a:t>» войдет в </a:t>
            </a:r>
            <a:r>
              <a:rPr lang="ru-RU" sz="2800" dirty="0" smtClean="0"/>
              <a:t>состав ключевых компетенций для более чем трети (36</a:t>
            </a:r>
            <a:r>
              <a:rPr lang="ru-RU" sz="2800" dirty="0"/>
              <a:t>%) рабочих </a:t>
            </a:r>
            <a:r>
              <a:rPr lang="ru-RU" sz="2800" dirty="0" smtClean="0"/>
              <a:t>мест во всех секторах экономики</a:t>
            </a:r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… в сравнении с 4%</a:t>
            </a:r>
            <a:r>
              <a:rPr lang="ru-RU" sz="2800" dirty="0"/>
              <a:t> рабочих </a:t>
            </a:r>
            <a:r>
              <a:rPr lang="ru-RU" sz="2800" dirty="0" smtClean="0"/>
              <a:t>мест, требующих физической силы и сноровки.</a:t>
            </a:r>
          </a:p>
          <a:p>
            <a:pPr marL="0" indent="0">
              <a:buNone/>
            </a:pPr>
            <a:endParaRPr lang="en-US" sz="1100" i="1" dirty="0" smtClean="0"/>
          </a:p>
          <a:p>
            <a:pPr marL="0" indent="0">
              <a:buNone/>
            </a:pPr>
            <a:endParaRPr lang="en-US" sz="1100" i="1" dirty="0"/>
          </a:p>
          <a:p>
            <a:pPr marL="0" indent="0">
              <a:buNone/>
            </a:pPr>
            <a:r>
              <a:rPr lang="ru-RU" sz="1100" i="1" dirty="0" smtClean="0"/>
              <a:t>Источник</a:t>
            </a:r>
            <a:r>
              <a:rPr lang="en-US" sz="1100" i="1" dirty="0" smtClean="0"/>
              <a:t>: </a:t>
            </a:r>
            <a:r>
              <a:rPr lang="en-US" sz="1100" i="1" dirty="0"/>
              <a:t>Future of Jobs Survey, World Economic Forum. </a:t>
            </a:r>
            <a:endParaRPr lang="en-US" sz="1100" i="1" dirty="0" smtClean="0"/>
          </a:p>
          <a:p>
            <a:pPr marL="0" indent="0">
              <a:buNone/>
            </a:pPr>
            <a:endParaRPr lang="en-US" sz="16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D3A06-9E5A-468D-9D65-63E760D6276E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50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354162"/>
          </a:xfrm>
        </p:spPr>
        <p:txBody>
          <a:bodyPr/>
          <a:lstStyle/>
          <a:p>
            <a:r>
              <a:rPr lang="ru-RU" altLang="en-US" sz="3600" b="0" dirty="0" smtClean="0"/>
              <a:t>Другие примеры:</a:t>
            </a:r>
            <a:endParaRPr lang="en-AU" altLang="en-US" sz="3600" b="0" dirty="0" smtClean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720080" y="1628800"/>
            <a:ext cx="7703840" cy="3960440"/>
          </a:xfrm>
        </p:spPr>
        <p:txBody>
          <a:bodyPr/>
          <a:lstStyle/>
          <a:p>
            <a:r>
              <a:rPr lang="ru-RU" altLang="en-US" sz="2400" dirty="0" err="1" smtClean="0"/>
              <a:t>ОЭСР</a:t>
            </a:r>
            <a:r>
              <a:rPr lang="en-US" altLang="en-US" sz="2400" dirty="0" smtClean="0"/>
              <a:t>: </a:t>
            </a:r>
            <a:endParaRPr lang="ru-RU" altLang="en-US" sz="2400" dirty="0" smtClean="0"/>
          </a:p>
          <a:p>
            <a:pPr lvl="1"/>
            <a:r>
              <a:rPr lang="en-US" altLang="en-US" sz="2000" dirty="0" err="1" smtClean="0"/>
              <a:t>PIAAC</a:t>
            </a:r>
            <a:r>
              <a:rPr lang="ru-RU" altLang="en-US" sz="2000" dirty="0" smtClean="0"/>
              <a:t>: «решение проблем в технологической среде»</a:t>
            </a:r>
            <a:endParaRPr lang="ru-RU" altLang="en-US" sz="2000" dirty="0"/>
          </a:p>
          <a:p>
            <a:pPr lvl="1"/>
            <a:r>
              <a:rPr lang="en-US" altLang="en-US" sz="2000" dirty="0" smtClean="0"/>
              <a:t>PISA</a:t>
            </a:r>
            <a:r>
              <a:rPr lang="ru-RU" altLang="en-US" sz="2000" dirty="0" smtClean="0"/>
              <a:t>:</a:t>
            </a:r>
            <a:r>
              <a:rPr lang="en-US" altLang="en-US" sz="2000" dirty="0" smtClean="0"/>
              <a:t> </a:t>
            </a:r>
            <a:r>
              <a:rPr lang="ru-RU" altLang="en-US" sz="2000" dirty="0" smtClean="0"/>
              <a:t>«</a:t>
            </a:r>
            <a:r>
              <a:rPr lang="ru-RU" altLang="en-US" sz="2000" dirty="0"/>
              <a:t>совместное решение проблем»</a:t>
            </a:r>
            <a:endParaRPr lang="en-US" altLang="en-US" sz="2000" dirty="0"/>
          </a:p>
          <a:p>
            <a:r>
              <a:rPr lang="en-US" altLang="en-US" sz="2400" dirty="0" err="1" smtClean="0"/>
              <a:t>WoldSkills</a:t>
            </a:r>
            <a:r>
              <a:rPr lang="ru-RU" altLang="en-US" sz="2400" dirty="0" smtClean="0"/>
              <a:t> определяет развитые «гибкие компетенции» как ключевое качество современного рабочего </a:t>
            </a:r>
            <a:endParaRPr lang="en-US" altLang="en-US" sz="2400" dirty="0" smtClean="0"/>
          </a:p>
          <a:p>
            <a:r>
              <a:rPr lang="ru-RU" altLang="en-US" sz="2400" dirty="0" smtClean="0"/>
              <a:t>Исследование </a:t>
            </a:r>
            <a:r>
              <a:rPr lang="en-US" altLang="en-US" sz="2400" dirty="0" smtClean="0"/>
              <a:t>STEP</a:t>
            </a:r>
            <a:r>
              <a:rPr lang="ru-RU" altLang="en-US" sz="2400" dirty="0" smtClean="0"/>
              <a:t> Всемирного банка</a:t>
            </a:r>
            <a:r>
              <a:rPr lang="en-US" altLang="en-US" sz="2400" dirty="0" smtClean="0"/>
              <a:t>:</a:t>
            </a:r>
            <a:r>
              <a:rPr lang="ru-RU" altLang="en-US" sz="2400" dirty="0" smtClean="0"/>
              <a:t> Армения, Грузия, Азербайджан, Вьетнам –</a:t>
            </a:r>
            <a:r>
              <a:rPr lang="en-US" altLang="en-US" sz="2400" dirty="0" smtClean="0"/>
              <a:t> </a:t>
            </a:r>
            <a:r>
              <a:rPr lang="ru-RU" altLang="en-US" sz="2400" dirty="0" smtClean="0"/>
              <a:t>«</a:t>
            </a:r>
            <a:r>
              <a:rPr lang="ru-RU" altLang="en-US" sz="2400" dirty="0"/>
              <a:t>решение проблем</a:t>
            </a:r>
            <a:r>
              <a:rPr lang="ru-RU" altLang="en-US" sz="2400" dirty="0" smtClean="0"/>
              <a:t>» в </a:t>
            </a:r>
            <a:r>
              <a:rPr lang="en-US" altLang="en-US" sz="2400" dirty="0" smtClean="0"/>
              <a:t>top</a:t>
            </a:r>
            <a:r>
              <a:rPr lang="ru-RU" altLang="en-US" sz="2400" dirty="0" smtClean="0"/>
              <a:t>-4 приоритетов для работодателей </a:t>
            </a:r>
            <a:endParaRPr lang="en-US" altLang="en-US" sz="2400" dirty="0" smtClean="0"/>
          </a:p>
          <a:p>
            <a:r>
              <a:rPr lang="ru-RU" altLang="en-US" sz="2400" dirty="0" smtClean="0"/>
              <a:t>Решение проблем, командная работа, коммуникация – наиболее востребованные компетенцией на рабочем месте (опрос работодателей из 19 секторов в 26 странах, </a:t>
            </a:r>
            <a:r>
              <a:rPr lang="en-AU" sz="2400" dirty="0" smtClean="0"/>
              <a:t>University </a:t>
            </a:r>
            <a:r>
              <a:rPr lang="en-AU" sz="2400" dirty="0"/>
              <a:t>of Melbourne</a:t>
            </a:r>
            <a:r>
              <a:rPr lang="ru-RU" altLang="en-US" sz="2400" dirty="0" smtClean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41742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73616" cy="720080"/>
          </a:xfrm>
        </p:spPr>
        <p:txBody>
          <a:bodyPr/>
          <a:lstStyle/>
          <a:p>
            <a:pPr eaLnBrk="1" hangingPunct="1"/>
            <a:r>
              <a:rPr lang="ru-RU" sz="3200" dirty="0"/>
              <a:t>Россия: </a:t>
            </a:r>
            <a:r>
              <a:rPr lang="ru-RU" sz="3200" dirty="0" smtClean="0"/>
              <a:t>дефицит </a:t>
            </a:r>
            <a:r>
              <a:rPr lang="ru-RU" sz="3200" dirty="0"/>
              <a:t>компетенций у </a:t>
            </a:r>
            <a:r>
              <a:rPr lang="ru-RU" sz="3200" b="1" dirty="0" smtClean="0"/>
              <a:t>специалистов</a:t>
            </a: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E2A28B-2F86-4A4B-9E96-3CB4CAB934D7}" type="slidenum">
              <a:rPr lang="ru-RU"/>
              <a:pPr>
                <a:defRPr/>
              </a:pPr>
              <a:t>9</a:t>
            </a:fld>
            <a:endParaRPr lang="ru-RU"/>
          </a:p>
        </p:txBody>
      </p:sp>
      <p:graphicFrame>
        <p:nvGraphicFramePr>
          <p:cNvPr id="5" name="Chart 4"/>
          <p:cNvGraphicFramePr/>
          <p:nvPr>
            <p:extLst/>
          </p:nvPr>
        </p:nvGraphicFramePr>
        <p:xfrm>
          <a:off x="107504" y="1275803"/>
          <a:ext cx="867645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6237312"/>
            <a:ext cx="19077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Источник: Развитие </a:t>
            </a:r>
            <a:r>
              <a:rPr lang="ru-RU" sz="1000" spc="-335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навыков </a:t>
            </a:r>
            <a:r>
              <a:rPr lang="ru-RU" sz="1000" spc="-335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для инновационного</a:t>
            </a:r>
            <a:r>
              <a:rPr lang="ru-RU" sz="1000" spc="-395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роста </a:t>
            </a: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000" spc="-285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России, Всемирный банк, 2015.</a:t>
            </a:r>
            <a:endParaRPr lang="en-US" sz="1000" dirty="0"/>
          </a:p>
        </p:txBody>
      </p:sp>
      <p:sp>
        <p:nvSpPr>
          <p:cNvPr id="6" name="Rectangle 5"/>
          <p:cNvSpPr/>
          <p:nvPr/>
        </p:nvSpPr>
        <p:spPr>
          <a:xfrm>
            <a:off x="107504" y="1412776"/>
            <a:ext cx="3744416" cy="288032"/>
          </a:xfrm>
          <a:prstGeom prst="rect">
            <a:avLst/>
          </a:prstGeom>
          <a:noFill/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38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quity">
    <a: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tint val="30000"/>
              <a:satMod val="300000"/>
            </a:schemeClr>
            <a:schemeClr val="phClr">
              <a:tint val="40000"/>
              <a:satMod val="200000"/>
            </a:schemeClr>
          </a:duotone>
        </a:blip>
        <a:tile tx="0" ty="0" sx="70000" sy="70000" flip="none" algn="ctr"/>
      </a:blipFill>
      <a:blipFill>
        <a:blip xmlns:r="http://schemas.openxmlformats.org/officeDocument/2006/relationships" r:embed="rId1">
          <a:duotone>
            <a:schemeClr val="phClr">
              <a:shade val="22000"/>
              <a:satMod val="160000"/>
            </a:schemeClr>
            <a:schemeClr val="phClr">
              <a:shade val="45000"/>
              <a:satMod val="100000"/>
            </a:schemeClr>
          </a:duotone>
        </a:blip>
        <a:tile tx="0" ty="0" sx="65000" sy="65000" flip="none" algn="ctr"/>
      </a:blipFill>
    </a:fillStyleLst>
    <a:lnStyleLst>
      <a:ln w="9525" cap="flat" cmpd="sng" algn="ctr">
        <a:solidFill>
          <a:schemeClr val="phClr">
            <a:shade val="60000"/>
            <a:satMod val="110000"/>
          </a:schemeClr>
        </a:solidFill>
        <a:prstDash val="solid"/>
      </a:ln>
      <a:ln w="127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phClr">
              <a:tint val="1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quity">
    <a: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tint val="30000"/>
              <a:satMod val="300000"/>
            </a:schemeClr>
            <a:schemeClr val="phClr">
              <a:tint val="40000"/>
              <a:satMod val="200000"/>
            </a:schemeClr>
          </a:duotone>
        </a:blip>
        <a:tile tx="0" ty="0" sx="70000" sy="70000" flip="none" algn="ctr"/>
      </a:blipFill>
      <a:blipFill>
        <a:blip xmlns:r="http://schemas.openxmlformats.org/officeDocument/2006/relationships" r:embed="rId1">
          <a:duotone>
            <a:schemeClr val="phClr">
              <a:shade val="22000"/>
              <a:satMod val="160000"/>
            </a:schemeClr>
            <a:schemeClr val="phClr">
              <a:shade val="45000"/>
              <a:satMod val="100000"/>
            </a:schemeClr>
          </a:duotone>
        </a:blip>
        <a:tile tx="0" ty="0" sx="65000" sy="65000" flip="none" algn="ctr"/>
      </a:blipFill>
    </a:fillStyleLst>
    <a:lnStyleLst>
      <a:ln w="9525" cap="flat" cmpd="sng" algn="ctr">
        <a:solidFill>
          <a:schemeClr val="phClr">
            <a:shade val="60000"/>
            <a:satMod val="110000"/>
          </a:schemeClr>
        </a:solidFill>
        <a:prstDash val="solid"/>
      </a:ln>
      <a:ln w="127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phClr">
              <a:tint val="1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17888</TotalTime>
  <Words>1719</Words>
  <Application>Microsoft Office PowerPoint</Application>
  <PresentationFormat>On-screen Show (4:3)</PresentationFormat>
  <Paragraphs>310</Paragraphs>
  <Slides>37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6" baseType="lpstr">
      <vt:lpstr>Arial Unicode MS</vt:lpstr>
      <vt:lpstr>Aharoni</vt:lpstr>
      <vt:lpstr>Arial</vt:lpstr>
      <vt:lpstr>Calibri</vt:lpstr>
      <vt:lpstr>HelveticaNeueLT Pro 65 Md</vt:lpstr>
      <vt:lpstr>Raavi</vt:lpstr>
      <vt:lpstr>Times New Roman</vt:lpstr>
      <vt:lpstr>Tw Cen MT</vt:lpstr>
      <vt:lpstr>Тема Office</vt:lpstr>
      <vt:lpstr>Компетенция «решение проблем»:  кому это нужно, что это такое и как это измерить? </vt:lpstr>
      <vt:lpstr>Команда</vt:lpstr>
      <vt:lpstr>PowerPoint Presentation</vt:lpstr>
      <vt:lpstr>Доля фирм, считающих, что нехватка компетенций является существенным препятствием для роста бизнеса</vt:lpstr>
      <vt:lpstr>PowerPoint Presentation</vt:lpstr>
      <vt:lpstr>Изменение в спросе на ключевые профессиональные компетенции, 2015-2020 (Всемирный экономический форум 2015 )</vt:lpstr>
      <vt:lpstr>Всемирный экономический форум 2015   </vt:lpstr>
      <vt:lpstr>Другие примеры:</vt:lpstr>
      <vt:lpstr>Россия: дефицит компетенций у специалистов</vt:lpstr>
      <vt:lpstr>Дефицит компетенций у рабочих</vt:lpstr>
      <vt:lpstr>Каких компетенций инновационным компаниям не хватает наиболее остро по сравнению с традиционными? (список проранжирован по частоте упоминания)</vt:lpstr>
      <vt:lpstr>Мотивация к созданию инструмента по оценке КРП </vt:lpstr>
      <vt:lpstr>PowerPoint Presentation</vt:lpstr>
      <vt:lpstr>Компетенция</vt:lpstr>
      <vt:lpstr>Проблемная ситуация</vt:lpstr>
      <vt:lpstr>Проблемная ситуация</vt:lpstr>
      <vt:lpstr>Компетенция «решение проблем»</vt:lpstr>
      <vt:lpstr>«Решение проблем» в PISA-2012 </vt:lpstr>
      <vt:lpstr>Состав компетенции РП</vt:lpstr>
      <vt:lpstr>Ключевые элементы предлагаемой модели</vt:lpstr>
      <vt:lpstr>1. Критический анализ</vt:lpstr>
      <vt:lpstr>2. Планирование, организация, исполнение </vt:lpstr>
      <vt:lpstr>3. Оценка результата</vt:lpstr>
      <vt:lpstr>4. Направленность на решение </vt:lpstr>
      <vt:lpstr>PowerPoint Presentation</vt:lpstr>
      <vt:lpstr>Критический анализ - индикаторы</vt:lpstr>
      <vt:lpstr>Планирование, организация, исполнение – индикаторы</vt:lpstr>
      <vt:lpstr>Оценка результата - индикаторы</vt:lpstr>
      <vt:lpstr>Направленность на решение  - индикаторы</vt:lpstr>
      <vt:lpstr>Уровни оценки</vt:lpstr>
      <vt:lpstr>Финальная структура - пример</vt:lpstr>
      <vt:lpstr>Вопросы на ближайшее будущее</vt:lpstr>
      <vt:lpstr>Дальнейшие шаги</vt:lpstr>
      <vt:lpstr>PowerPoint Presentation</vt:lpstr>
      <vt:lpstr>PowerPoint Presentation</vt:lpstr>
      <vt:lpstr>ФГОС СПО 050148: Педагог дополнительного образования</vt:lpstr>
      <vt:lpstr>Соображения применительно к оценке КРП  в российской системе СПО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Спрос на навыки</dc:title>
  <dc:creator>Ivan Shulga</dc:creator>
  <cp:lastModifiedBy>Kirill Vasiliev</cp:lastModifiedBy>
  <cp:revision>1186</cp:revision>
  <cp:lastPrinted>2013-05-24T09:16:49Z</cp:lastPrinted>
  <dcterms:created xsi:type="dcterms:W3CDTF">2012-03-09T08:33:32Z</dcterms:created>
  <dcterms:modified xsi:type="dcterms:W3CDTF">2016-04-26T11:09:04Z</dcterms:modified>
</cp:coreProperties>
</file>