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68" r:id="rId5"/>
    <p:sldId id="26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AF1"/>
    <a:srgbClr val="EAF0F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>
      <p:cViewPr>
        <p:scale>
          <a:sx n="125" d="100"/>
          <a:sy n="125" d="100"/>
        </p:scale>
        <p:origin x="-1590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87DD2-A9CA-4805-95BD-B1B3E5B9F895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A8190-DA23-44E0-B2AD-66A24CF4E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949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BC50D-2ACF-489D-BB24-0EB4B6BDE601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7FFA9-DE2B-4951-84BC-6E6504FAD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741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24789-751A-4AB7-8866-2C3C6F7FE15E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CA16D-E8E1-49A8-94BB-3FC604835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347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6DDDA-92F7-4DC8-97C0-30964B5083BE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CF20E-F7A6-4399-A1DE-F5F7E84D4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342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B6622-CDAE-484A-8A31-EA49AD3664A6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5A120-D49A-449F-855D-453B59D40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73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C45F7-8A43-4C64-8ABB-BDB8C196E249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6422C-CDB8-45D9-8132-FE8725590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840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1FE17-7BC7-4A6E-9F54-FA7F0EBBAF85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195EC-4586-4F1D-A0D4-51E7AA014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9503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352A6-E08E-4E87-9852-F66C0428F0F1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21AC0-6378-43C5-9F50-0F769FA05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086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9FC8D-5B4D-4AAF-B053-CB3073770CC7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66B50-1DCC-4B45-8A82-0C2C44944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967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73389-8E18-4A84-9563-6C29F3E810B3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26E17-05E1-4D93-A6F2-CCDCA1808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562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F26B5-8BF2-4381-929B-8CD16D9808D5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FE81B-0237-451D-B970-9F397D177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636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7491592-CB56-4F9E-8D2E-676654CBA277}" type="datetime1">
              <a:rPr lang="en-US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4/25/2016</a:t>
            </a:fld>
            <a:endParaRPr lang="en-US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C06EB5CC-4E7C-4521-B10F-FD903758A85A}" type="slidenum">
              <a:rPr lang="en-US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ea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526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defTabSz="457200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ru-RU" sz="900" dirty="0">
                <a:solidFill>
                  <a:prstClr val="white"/>
                </a:solidFill>
                <a:latin typeface="Arial" pitchFamily="34" charset="0"/>
              </a:rPr>
              <a:t>Высшая школа экономики, Москва, </a:t>
            </a:r>
            <a:r>
              <a:rPr lang="ru-RU" sz="900" dirty="0" smtClean="0">
                <a:solidFill>
                  <a:prstClr val="white"/>
                </a:solidFill>
                <a:latin typeface="Arial" pitchFamily="34" charset="0"/>
              </a:rPr>
              <a:t>2016</a:t>
            </a:r>
            <a:endParaRPr lang="ru-RU" sz="900" dirty="0">
              <a:solidFill>
                <a:prstClr val="white"/>
              </a:solidFill>
              <a:latin typeface="Arial" pitchFamily="34" charset="0"/>
            </a:endParaRPr>
          </a:p>
          <a:p>
            <a:pPr algn="ctr" defTabSz="457200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sz="900" dirty="0">
                <a:solidFill>
                  <a:prstClr val="white"/>
                </a:solidFill>
                <a:latin typeface="Arial" pitchFamily="34" charset="0"/>
              </a:rPr>
              <a:t>www.hse.ru</a:t>
            </a:r>
            <a:r>
              <a:rPr lang="ru-RU" sz="900" dirty="0">
                <a:solidFill>
                  <a:prstClr val="white"/>
                </a:solidFill>
                <a:latin typeface="Arial" pitchFamily="34" charset="0"/>
              </a:rPr>
              <a:t> </a:t>
            </a:r>
            <a:endParaRPr kumimoji="1" lang="ru-RU" sz="900" dirty="0">
              <a:solidFill>
                <a:prstClr val="white"/>
              </a:solidFill>
              <a:latin typeface="Myriad Pro" charset="0"/>
            </a:endParaRPr>
          </a:p>
        </p:txBody>
      </p:sp>
      <p:sp>
        <p:nvSpPr>
          <p:cNvPr id="2051" name="Title 1"/>
          <p:cNvSpPr>
            <a:spLocks noGrp="1"/>
          </p:cNvSpPr>
          <p:nvPr/>
        </p:nvSpPr>
        <p:spPr bwMode="auto">
          <a:xfrm>
            <a:off x="295275" y="3429000"/>
            <a:ext cx="855345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ru-RU" sz="2900" b="1">
              <a:solidFill>
                <a:srgbClr val="21386F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76056" y="5301208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  <a:ea typeface="Batang" pitchFamily="18" charset="-127"/>
              </a:rPr>
              <a:t>Дудырев Федор Феликсович, </a:t>
            </a:r>
          </a:p>
          <a:p>
            <a:r>
              <a:rPr lang="ru-RU" dirty="0" smtClean="0">
                <a:solidFill>
                  <a:schemeClr val="tx2"/>
                </a:solidFill>
                <a:ea typeface="Batang" pitchFamily="18" charset="-127"/>
              </a:rPr>
              <a:t>гл. эксперт Института образования </a:t>
            </a:r>
          </a:p>
          <a:p>
            <a:r>
              <a:rPr lang="ru-RU" dirty="0" smtClean="0">
                <a:solidFill>
                  <a:schemeClr val="tx2"/>
                </a:solidFill>
                <a:ea typeface="Batang" pitchFamily="18" charset="-127"/>
              </a:rPr>
              <a:t>НИУ «Высшая школа экономики»</a:t>
            </a:r>
            <a:endParaRPr lang="ru-RU" dirty="0">
              <a:solidFill>
                <a:schemeClr val="tx2"/>
              </a:solidFill>
              <a:ea typeface="Batang" pitchFamily="18" charset="-127"/>
            </a:endParaRPr>
          </a:p>
        </p:txBody>
      </p:sp>
      <p:sp>
        <p:nvSpPr>
          <p:cNvPr id="6" name="Заголовок 6"/>
          <p:cNvSpPr txBox="1">
            <a:spLocks/>
          </p:cNvSpPr>
          <p:nvPr/>
        </p:nvSpPr>
        <p:spPr bwMode="auto">
          <a:xfrm>
            <a:off x="439738" y="2852936"/>
            <a:ext cx="84089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ru-RU" sz="3600" dirty="0" err="1">
                <a:solidFill>
                  <a:schemeClr val="tx2"/>
                </a:solidFill>
                <a:latin typeface="+mn-lt"/>
              </a:rPr>
              <a:t>Формативное</a:t>
            </a:r>
            <a:r>
              <a:rPr lang="ru-RU" sz="3600" dirty="0">
                <a:solidFill>
                  <a:schemeClr val="tx2"/>
                </a:solidFill>
                <a:latin typeface="+mn-lt"/>
              </a:rPr>
              <a:t> оценивание студентов СПО: цели, инструменты, организационные формы</a:t>
            </a:r>
            <a:endParaRPr lang="ru-RU" sz="3600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946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defTabSz="457200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ru-RU" sz="900" dirty="0">
                <a:solidFill>
                  <a:prstClr val="white"/>
                </a:solidFill>
                <a:latin typeface="Arial" pitchFamily="34" charset="0"/>
              </a:rPr>
              <a:t>Высшая школа экономики, Москва, </a:t>
            </a:r>
            <a:r>
              <a:rPr lang="ru-RU" sz="900" dirty="0" smtClean="0">
                <a:solidFill>
                  <a:prstClr val="white"/>
                </a:solidFill>
                <a:latin typeface="Arial" pitchFamily="34" charset="0"/>
              </a:rPr>
              <a:t>2016</a:t>
            </a:r>
            <a:endParaRPr kumimoji="1" lang="ru-RU" sz="900" dirty="0">
              <a:solidFill>
                <a:prstClr val="white"/>
              </a:solidFill>
              <a:latin typeface="Myriad Pro" charset="0"/>
            </a:endParaRPr>
          </a:p>
        </p:txBody>
      </p:sp>
      <p:sp>
        <p:nvSpPr>
          <p:cNvPr id="307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F2FD8B82-937F-406A-A44F-1E63A45D7899}" type="slidenum">
              <a:rPr lang="en-US" sz="1600" smtClean="0">
                <a:solidFill>
                  <a:prstClr val="black"/>
                </a:solidFill>
                <a:latin typeface="Calibri" pitchFamily="34" charset="0"/>
              </a:rPr>
              <a:pPr eaLnBrk="1" hangingPunct="1"/>
              <a:t>2</a:t>
            </a:fld>
            <a:endParaRPr lang="en-US" sz="1600" smtClean="0">
              <a:solidFill>
                <a:prstClr val="black"/>
              </a:solidFill>
              <a:latin typeface="Calibr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92554678"/>
              </p:ext>
            </p:extLst>
          </p:nvPr>
        </p:nvGraphicFramePr>
        <p:xfrm>
          <a:off x="395536" y="1628800"/>
          <a:ext cx="8280921" cy="4464497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678049"/>
                <a:gridCol w="3107081"/>
                <a:gridCol w="3495791"/>
              </a:tblGrid>
              <a:tr h="284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Суммативное</a:t>
                      </a:r>
                      <a:r>
                        <a:rPr lang="ru-RU" sz="1200" dirty="0">
                          <a:effectLst/>
                        </a:rPr>
                        <a:t> оценивание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Формативное</a:t>
                      </a:r>
                      <a:r>
                        <a:rPr lang="ru-RU" sz="1200" dirty="0">
                          <a:effectLst/>
                        </a:rPr>
                        <a:t> оценивание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11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Цели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Оценка итоговых результатов обучения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Является частью конкурсных /отборочных процедур (поступление на образовательную программу, прием на работу, прохождение аттестации и т.д.)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Оценка промежуточных результатов обучения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Совершенствование/корректировка методик преподавания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Получение обратной связи, индивидуализация процесса обучения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7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Использование  результатов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Экзамен с высокими ставками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Экзамен с низкими ставками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917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Требования к надежности инструментария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Высокие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Низкие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1428750" y="428625"/>
            <a:ext cx="753573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500" dirty="0" err="1">
                <a:solidFill>
                  <a:prstClr val="white"/>
                </a:solidFill>
                <a:latin typeface="Constantia" pitchFamily="18" charset="0"/>
                <a:ea typeface="MS PGothic" pitchFamily="34" charset="-128"/>
                <a:cs typeface="Arial" pitchFamily="34" charset="0"/>
              </a:rPr>
              <a:t>Суммативное</a:t>
            </a:r>
            <a:r>
              <a:rPr lang="ru-RU" sz="2500" dirty="0">
                <a:solidFill>
                  <a:prstClr val="white"/>
                </a:solidFill>
                <a:latin typeface="Constantia" pitchFamily="18" charset="0"/>
                <a:ea typeface="MS PGothic" pitchFamily="34" charset="-128"/>
                <a:cs typeface="Arial" pitchFamily="34" charset="0"/>
              </a:rPr>
              <a:t>/</a:t>
            </a:r>
            <a:r>
              <a:rPr lang="ru-RU" sz="2500" dirty="0" err="1">
                <a:solidFill>
                  <a:prstClr val="white"/>
                </a:solidFill>
                <a:latin typeface="Constantia" pitchFamily="18" charset="0"/>
                <a:ea typeface="MS PGothic" pitchFamily="34" charset="-128"/>
                <a:cs typeface="Arial" pitchFamily="34" charset="0"/>
              </a:rPr>
              <a:t>формативное</a:t>
            </a:r>
            <a:r>
              <a:rPr lang="ru-RU" sz="2500" dirty="0">
                <a:solidFill>
                  <a:prstClr val="white"/>
                </a:solidFill>
                <a:latin typeface="Constantia" pitchFamily="18" charset="0"/>
                <a:ea typeface="MS PGothic" pitchFamily="34" charset="-128"/>
                <a:cs typeface="Arial" pitchFamily="34" charset="0"/>
              </a:rPr>
              <a:t> оценивание</a:t>
            </a:r>
            <a:endParaRPr lang="en-US" sz="2500" dirty="0">
              <a:solidFill>
                <a:prstClr val="white"/>
              </a:solidFill>
              <a:latin typeface="Constantia" pitchFamily="18" charset="0"/>
              <a:ea typeface="MS PGothic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256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 txBox="1">
            <a:spLocks/>
          </p:cNvSpPr>
          <p:nvPr/>
        </p:nvSpPr>
        <p:spPr bwMode="auto">
          <a:xfrm>
            <a:off x="1428750" y="548680"/>
            <a:ext cx="753573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500" dirty="0">
                <a:solidFill>
                  <a:prstClr val="white"/>
                </a:solidFill>
                <a:latin typeface="Constantia" pitchFamily="18" charset="0"/>
                <a:ea typeface="MS PGothic" pitchFamily="34" charset="-128"/>
                <a:cs typeface="Arial" pitchFamily="34" charset="0"/>
              </a:rPr>
              <a:t>Процесс обучения, </a:t>
            </a:r>
            <a:r>
              <a:rPr lang="ru-RU" sz="2500" dirty="0" err="1">
                <a:solidFill>
                  <a:prstClr val="white"/>
                </a:solidFill>
                <a:latin typeface="Constantia" pitchFamily="18" charset="0"/>
                <a:ea typeface="MS PGothic" pitchFamily="34" charset="-128"/>
                <a:cs typeface="Arial" pitchFamily="34" charset="0"/>
              </a:rPr>
              <a:t>востребующий</a:t>
            </a:r>
            <a:r>
              <a:rPr lang="ru-RU" sz="2500" dirty="0">
                <a:solidFill>
                  <a:prstClr val="white"/>
                </a:solidFill>
                <a:latin typeface="Constantia" pitchFamily="18" charset="0"/>
                <a:ea typeface="MS PGothic" pitchFamily="34" charset="-128"/>
                <a:cs typeface="Arial" pitchFamily="34" charset="0"/>
              </a:rPr>
              <a:t> </a:t>
            </a:r>
            <a:r>
              <a:rPr lang="ru-RU" sz="2500" dirty="0" err="1">
                <a:solidFill>
                  <a:prstClr val="white"/>
                </a:solidFill>
                <a:latin typeface="Constantia" pitchFamily="18" charset="0"/>
                <a:ea typeface="MS PGothic" pitchFamily="34" charset="-128"/>
                <a:cs typeface="Arial" pitchFamily="34" charset="0"/>
              </a:rPr>
              <a:t>формативное</a:t>
            </a:r>
            <a:r>
              <a:rPr lang="ru-RU" sz="2500" dirty="0">
                <a:solidFill>
                  <a:prstClr val="white"/>
                </a:solidFill>
                <a:latin typeface="Constantia" pitchFamily="18" charset="0"/>
                <a:ea typeface="MS PGothic" pitchFamily="34" charset="-128"/>
                <a:cs typeface="Arial" pitchFamily="34" charset="0"/>
              </a:rPr>
              <a:t> оценивание</a:t>
            </a:r>
            <a:endParaRPr lang="en-US" sz="2500" dirty="0">
              <a:solidFill>
                <a:prstClr val="white"/>
              </a:solidFill>
              <a:latin typeface="Constantia" pitchFamily="18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307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defTabSz="457200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ru-RU" sz="900" dirty="0">
                <a:solidFill>
                  <a:prstClr val="white"/>
                </a:solidFill>
                <a:latin typeface="Arial" pitchFamily="34" charset="0"/>
              </a:rPr>
              <a:t>Высшая школа экономики, Москва, </a:t>
            </a:r>
            <a:r>
              <a:rPr lang="ru-RU" sz="900" dirty="0" smtClean="0">
                <a:solidFill>
                  <a:prstClr val="white"/>
                </a:solidFill>
                <a:latin typeface="Arial" pitchFamily="34" charset="0"/>
              </a:rPr>
              <a:t>2016</a:t>
            </a:r>
            <a:endParaRPr kumimoji="1" lang="ru-RU" sz="900" dirty="0">
              <a:solidFill>
                <a:prstClr val="white"/>
              </a:solidFill>
              <a:latin typeface="Myriad Pro" charset="0"/>
            </a:endParaRPr>
          </a:p>
        </p:txBody>
      </p:sp>
      <p:sp>
        <p:nvSpPr>
          <p:cNvPr id="307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F2FD8B82-937F-406A-A44F-1E63A45D7899}" type="slidenum">
              <a:rPr lang="en-US" sz="1600" smtClean="0">
                <a:solidFill>
                  <a:prstClr val="black"/>
                </a:solidFill>
                <a:latin typeface="Calibri" pitchFamily="34" charset="0"/>
              </a:rPr>
              <a:pPr eaLnBrk="1" hangingPunct="1"/>
              <a:t>3</a:t>
            </a:fld>
            <a:endParaRPr lang="en-US" sz="16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84784"/>
            <a:ext cx="80648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  <a:latin typeface="Constantia" pitchFamily="18" charset="0"/>
              </a:rPr>
              <a:t>Знание конструируется учеником на основе предшествующего </a:t>
            </a:r>
            <a:r>
              <a:rPr lang="ru-RU" sz="2000" dirty="0" smtClean="0">
                <a:solidFill>
                  <a:schemeClr val="tx2"/>
                </a:solidFill>
                <a:latin typeface="Constantia" pitchFamily="18" charset="0"/>
              </a:rPr>
              <a:t>опыта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000" dirty="0">
              <a:solidFill>
                <a:schemeClr val="tx2"/>
              </a:solidFill>
              <a:latin typeface="Constant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  <a:latin typeface="Constantia" pitchFamily="18" charset="0"/>
              </a:rPr>
              <a:t>Понимание – действие – получение результата – оценка и </a:t>
            </a:r>
            <a:r>
              <a:rPr lang="ru-RU" sz="2000" dirty="0" smtClean="0">
                <a:solidFill>
                  <a:schemeClr val="tx2"/>
                </a:solidFill>
                <a:latin typeface="Constantia" pitchFamily="18" charset="0"/>
              </a:rPr>
              <a:t>обсуждение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000" dirty="0">
              <a:solidFill>
                <a:schemeClr val="tx2"/>
              </a:solidFill>
              <a:latin typeface="Constant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  <a:latin typeface="Constantia" pitchFamily="18" charset="0"/>
              </a:rPr>
              <a:t>Ассимиляция и аккомодация как познавательные </a:t>
            </a:r>
            <a:r>
              <a:rPr lang="ru-RU" sz="2000" dirty="0" smtClean="0">
                <a:solidFill>
                  <a:schemeClr val="tx2"/>
                </a:solidFill>
                <a:latin typeface="Constantia" pitchFamily="18" charset="0"/>
              </a:rPr>
              <a:t>механизмы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000" dirty="0">
              <a:solidFill>
                <a:schemeClr val="tx2"/>
              </a:solidFill>
              <a:latin typeface="Constant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  <a:latin typeface="Constantia" pitchFamily="18" charset="0"/>
              </a:rPr>
              <a:t>Преподаватель советует, вопрошает, поддерживает, обеспечивает навигацию</a:t>
            </a:r>
          </a:p>
        </p:txBody>
      </p:sp>
    </p:spTree>
    <p:extLst>
      <p:ext uri="{BB962C8B-B14F-4D97-AF65-F5344CB8AC3E}">
        <p14:creationId xmlns="" xmlns:p14="http://schemas.microsoft.com/office/powerpoint/2010/main" val="131688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 txBox="1">
            <a:spLocks/>
          </p:cNvSpPr>
          <p:nvPr/>
        </p:nvSpPr>
        <p:spPr bwMode="auto">
          <a:xfrm>
            <a:off x="1428750" y="548680"/>
            <a:ext cx="750411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500" dirty="0">
                <a:solidFill>
                  <a:prstClr val="white"/>
                </a:solidFill>
                <a:ea typeface="MS PGothic" pitchFamily="34" charset="-128"/>
                <a:cs typeface="Arial" pitchFamily="34" charset="0"/>
              </a:rPr>
              <a:t>Методики обучения, включающие </a:t>
            </a:r>
            <a:r>
              <a:rPr lang="ru-RU" sz="2500" dirty="0" err="1">
                <a:solidFill>
                  <a:prstClr val="white"/>
                </a:solidFill>
                <a:ea typeface="MS PGothic" pitchFamily="34" charset="-128"/>
                <a:cs typeface="Arial" pitchFamily="34" charset="0"/>
              </a:rPr>
              <a:t>формативное</a:t>
            </a:r>
            <a:r>
              <a:rPr lang="ru-RU" sz="2500" dirty="0">
                <a:solidFill>
                  <a:prstClr val="white"/>
                </a:solidFill>
                <a:ea typeface="MS PGothic" pitchFamily="34" charset="-128"/>
                <a:cs typeface="Arial" pitchFamily="34" charset="0"/>
              </a:rPr>
              <a:t> оценивание</a:t>
            </a:r>
            <a:endParaRPr lang="en-US" sz="2500" dirty="0">
              <a:solidFill>
                <a:prstClr val="white"/>
              </a:solidFill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307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defTabSz="457200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ru-RU" sz="900" dirty="0">
                <a:solidFill>
                  <a:prstClr val="white"/>
                </a:solidFill>
                <a:latin typeface="Arial" pitchFamily="34" charset="0"/>
              </a:rPr>
              <a:t>Высшая школа экономики, Москва, </a:t>
            </a:r>
            <a:r>
              <a:rPr lang="ru-RU" sz="900" dirty="0" smtClean="0">
                <a:solidFill>
                  <a:prstClr val="white"/>
                </a:solidFill>
                <a:latin typeface="Arial" pitchFamily="34" charset="0"/>
              </a:rPr>
              <a:t>2016</a:t>
            </a:r>
            <a:endParaRPr kumimoji="1" lang="ru-RU" sz="900" dirty="0">
              <a:solidFill>
                <a:prstClr val="white"/>
              </a:solidFill>
              <a:latin typeface="Myriad Pro" charset="0"/>
            </a:endParaRPr>
          </a:p>
        </p:txBody>
      </p:sp>
      <p:sp>
        <p:nvSpPr>
          <p:cNvPr id="307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F2FD8B82-937F-406A-A44F-1E63A45D7899}" type="slidenum">
              <a:rPr lang="en-US" sz="1600" smtClean="0">
                <a:solidFill>
                  <a:prstClr val="black"/>
                </a:solidFill>
                <a:latin typeface="Calibri" pitchFamily="34" charset="0"/>
              </a:rPr>
              <a:pPr eaLnBrk="1" hangingPunct="1"/>
              <a:t>4</a:t>
            </a:fld>
            <a:endParaRPr lang="en-US" sz="16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11560" y="1700808"/>
            <a:ext cx="77768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Объяснение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000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Картирование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000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Инструктаж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000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Вопрошание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000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</a:rPr>
              <a:t>Система подсказок (</a:t>
            </a:r>
            <a:r>
              <a:rPr lang="ru-RU" sz="2000" dirty="0" err="1">
                <a:solidFill>
                  <a:schemeClr val="tx2"/>
                </a:solidFill>
              </a:rPr>
              <a:t>hinting</a:t>
            </a:r>
            <a:r>
              <a:rPr lang="ru-RU" sz="2000" dirty="0" smtClean="0">
                <a:solidFill>
                  <a:schemeClr val="tx2"/>
                </a:solidFill>
              </a:rPr>
              <a:t>)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000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err="1">
                <a:solidFill>
                  <a:schemeClr val="tx2"/>
                </a:solidFill>
              </a:rPr>
              <a:t>Feetback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315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defTabSz="457200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ru-RU" sz="900" dirty="0">
                <a:solidFill>
                  <a:prstClr val="white"/>
                </a:solidFill>
                <a:latin typeface="Arial" pitchFamily="34" charset="0"/>
              </a:rPr>
              <a:t>Высшая школа экономики, Москва, </a:t>
            </a:r>
            <a:r>
              <a:rPr lang="ru-RU" sz="900" dirty="0" smtClean="0">
                <a:solidFill>
                  <a:prstClr val="white"/>
                </a:solidFill>
                <a:latin typeface="Arial" pitchFamily="34" charset="0"/>
              </a:rPr>
              <a:t>2016</a:t>
            </a:r>
            <a:endParaRPr kumimoji="1" lang="ru-RU" sz="900" dirty="0">
              <a:solidFill>
                <a:prstClr val="white"/>
              </a:solidFill>
              <a:latin typeface="Myriad Pro" charset="0"/>
            </a:endParaRPr>
          </a:p>
        </p:txBody>
      </p:sp>
      <p:sp>
        <p:nvSpPr>
          <p:cNvPr id="307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F2FD8B82-937F-406A-A44F-1E63A45D7899}" type="slidenum">
              <a:rPr lang="en-US" sz="1600" smtClean="0">
                <a:solidFill>
                  <a:prstClr val="black"/>
                </a:solidFill>
                <a:latin typeface="Calibri" pitchFamily="34" charset="0"/>
              </a:rPr>
              <a:pPr eaLnBrk="1" hangingPunct="1"/>
              <a:t>5</a:t>
            </a:fld>
            <a:endParaRPr lang="en-US" sz="16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2937138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tx2"/>
                </a:solidFill>
              </a:rPr>
              <a:t>Спасибо за внимание!</a:t>
            </a:r>
            <a:endParaRPr lang="ru-RU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948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мокинг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186</Words>
  <Application>Microsoft Office PowerPoint</Application>
  <PresentationFormat>Экран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основных подходах к формированию системы оценки квалификаций в наноиндустрии</dc:title>
  <dc:creator>Шабалин Алексей Игоревич</dc:creator>
  <cp:lastModifiedBy>fdudyrev</cp:lastModifiedBy>
  <cp:revision>58</cp:revision>
  <dcterms:created xsi:type="dcterms:W3CDTF">2015-09-16T11:46:27Z</dcterms:created>
  <dcterms:modified xsi:type="dcterms:W3CDTF">2016-04-25T12:01:13Z</dcterms:modified>
</cp:coreProperties>
</file>