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B6D3EC"/>
    <a:srgbClr val="00CC00"/>
    <a:srgbClr val="CC00FF"/>
    <a:srgbClr val="00B050"/>
    <a:srgbClr val="00FFCC"/>
    <a:srgbClr val="33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5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0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3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4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7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6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7995-D685-4DDE-8A75-F9D9FA59556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AF8B-3353-4205-BA16-5B1A146D8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sp.dk/-/media/Sites/WASP/Courses/E-learning%20course/E-learning_COLOURBOX5732774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1" y="260467"/>
            <a:ext cx="6161518" cy="31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9282"/>
            <a:ext cx="7772400" cy="320068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20083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ОЦЕНКИ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МОДЕЛИ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ОБУЧЕНИЯ В ВУЗЕ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6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Губина Галина Геннадьевна, канд. </a:t>
            </a:r>
            <a:r>
              <a:rPr lang="ru-RU" sz="8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8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Ярославль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Галина </a:t>
            </a:r>
            <a:r>
              <a:rPr lang="ru-RU" sz="8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Овсеповна</a:t>
            </a:r>
            <a:r>
              <a:rPr lang="ru-RU" sz="8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канд. </a:t>
            </a:r>
            <a:r>
              <a:rPr lang="ru-RU" sz="8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8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Ярославль </a:t>
            </a:r>
          </a:p>
          <a:p>
            <a:pPr algn="r"/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ru-RU" sz="2800" dirty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Спасибо за </a:t>
            </a:r>
            <a:r>
              <a:rPr lang="ru-RU" sz="2800" dirty="0" smtClean="0">
                <a:solidFill>
                  <a:srgbClr val="00B050"/>
                </a:solidFill>
                <a:latin typeface="Calibri" panose="020F0502020204030204"/>
                <a:ea typeface="+mn-ea"/>
                <a:cs typeface="+mn-cs"/>
              </a:rPr>
              <a:t>внимание</a:t>
            </a:r>
            <a:endParaRPr lang="ru-RU" sz="28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7938"/>
            <a:ext cx="7886700" cy="3926711"/>
          </a:xfrm>
        </p:spPr>
      </p:pic>
    </p:spTree>
    <p:extLst>
      <p:ext uri="{BB962C8B-B14F-4D97-AF65-F5344CB8AC3E}">
        <p14:creationId xmlns:p14="http://schemas.microsoft.com/office/powerpoint/2010/main" val="31497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33CC33"/>
                </a:solidFill>
                <a:latin typeface="Calibri" panose="020F0502020204030204"/>
                <a:ea typeface="+mn-ea"/>
                <a:cs typeface="+mn-cs"/>
              </a:rPr>
              <a:t>Оценка и ее измерение 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Оценка – систематический сбор информации, определение ее количества и качества, обеспечение обратной связи об объекте исследования, слабых и сильных сторон учебных программ, штата преподавателей, программных продуктов и организаций с целью повышения эффективности обучения. </a:t>
            </a:r>
          </a:p>
          <a:p>
            <a:pPr marL="0" indent="0" algn="just">
              <a:buNone/>
            </a:pPr>
            <a:r>
              <a:rPr lang="ru-RU" dirty="0" smtClean="0"/>
              <a:t>Мера оценки: процесс и результаты обучения, воздействие программы обучения на результаты обучения и личность обучающегося.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3469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Подходы к оценке обучения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Основа подходов для оценки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полезности изучаемых материалов для разных аудиторий обучающихся;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прав и возможностей студентов;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зрения заинтересованных сторон;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результаты программы;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натуралистический подход;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- детализация предположений программы;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оценка.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42851"/>
            <a:ext cx="3886200" cy="3516885"/>
          </a:xfrm>
        </p:spPr>
      </p:pic>
    </p:spTree>
    <p:extLst>
      <p:ext uri="{BB962C8B-B14F-4D97-AF65-F5344CB8AC3E}">
        <p14:creationId xmlns:p14="http://schemas.microsoft.com/office/powerpoint/2010/main" val="146697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Модели оценки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основе целей обучения: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реакции, обучения, поведения, результатов  (Дональд </a:t>
            </a:r>
            <a:r>
              <a:rPr lang="ru-RU" dirty="0" err="1" smtClean="0"/>
              <a:t>Кирпатрик</a:t>
            </a:r>
            <a:r>
              <a:rPr lang="ru-RU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рентабельности инвестиций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ROI)</a:t>
            </a:r>
            <a:r>
              <a:rPr lang="ru-RU" dirty="0" smtClean="0"/>
              <a:t> (Джек </a:t>
            </a:r>
            <a:r>
              <a:rPr lang="ru-RU" dirty="0" err="1" smtClean="0"/>
              <a:t>Филлипс</a:t>
            </a:r>
            <a:r>
              <a:rPr lang="ru-RU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реакции, обучения, поведения на работе, организации, финансов (</a:t>
            </a:r>
            <a:r>
              <a:rPr lang="ru-RU" dirty="0" err="1" smtClean="0"/>
              <a:t>Хамблин</a:t>
            </a:r>
            <a:r>
              <a:rPr lang="ru-RU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критических уровней (</a:t>
            </a:r>
            <a:r>
              <a:rPr lang="ru-RU" dirty="0" err="1" smtClean="0"/>
              <a:t>Гаскей</a:t>
            </a:r>
            <a:r>
              <a:rPr lang="ru-RU" dirty="0" smtClean="0"/>
              <a:t>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страт на основе таксономии;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этапов индустриального общества;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девяти результатов (реакция, </a:t>
            </a:r>
            <a:r>
              <a:rPr lang="ru-RU" dirty="0" smtClean="0"/>
              <a:t>удовлетворение</a:t>
            </a:r>
            <a:r>
              <a:rPr lang="en-US" dirty="0"/>
              <a:t> </a:t>
            </a:r>
            <a:r>
              <a:rPr lang="ru-RU" dirty="0" smtClean="0"/>
              <a:t>программой</a:t>
            </a:r>
            <a:r>
              <a:rPr lang="ru-RU" dirty="0" smtClean="0"/>
              <a:t>, </a:t>
            </a:r>
            <a:r>
              <a:rPr lang="ru-RU" dirty="0" smtClean="0"/>
              <a:t>овладение знаниями, совершенствование умений, изменение отношения к обучению, изменение поведения, результаты обучения, возврат инвестиций, психологический аспект);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организационных элементов.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08662"/>
            <a:ext cx="3886200" cy="2585264"/>
          </a:xfrm>
        </p:spPr>
      </p:pic>
    </p:spTree>
    <p:extLst>
      <p:ext uri="{BB962C8B-B14F-4D97-AF65-F5344CB8AC3E}">
        <p14:creationId xmlns:p14="http://schemas.microsoft.com/office/powerpoint/2010/main" val="56523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Модели оценки </a:t>
            </a:r>
            <a:r>
              <a:rPr lang="ru-RU" dirty="0" smtClean="0">
                <a:solidFill>
                  <a:srgbClr val="00B050"/>
                </a:solidFill>
              </a:rPr>
              <a:t>на основе системного подхода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содержание, ввод, процесс, результат;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ввод, процесс, результат;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оценка системы обучения;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 основе ответных действий обучающихся;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оценка результатов обучения;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модели электронного обучения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27146"/>
            <a:ext cx="3886200" cy="2348296"/>
          </a:xfrm>
        </p:spPr>
      </p:pic>
    </p:spTree>
    <p:extLst>
      <p:ext uri="{BB962C8B-B14F-4D97-AF65-F5344CB8AC3E}">
        <p14:creationId xmlns:p14="http://schemas.microsoft.com/office/powerpoint/2010/main" val="3569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Оценка системы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электронного обучения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Выбор системы управления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обучением осуществляется с учетом: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текущих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перспективных целей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задач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 основе содержания изучаемой дисциплины, программы обучения и потребностей студентов, контингентом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способность системы регулярно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генерировать отчетные данные в соответствии с шаблонами или настраиваемыми параметрами,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экспортные возможности отчетов в разных форматах или одном конкретном формате, варианты доставки электронного обучения.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23340"/>
            <a:ext cx="3886200" cy="3155907"/>
          </a:xfrm>
        </p:spPr>
      </p:pic>
    </p:spTree>
    <p:extLst>
      <p:ext uri="{BB962C8B-B14F-4D97-AF65-F5344CB8AC3E}">
        <p14:creationId xmlns:p14="http://schemas.microsoft.com/office/powerpoint/2010/main" val="32106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Оценка онлайнового курса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Необходимые условия, обеспечивающие успешность курса электронного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обучения: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высокого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качества;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безупречный дизайн;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удобная навигация;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интерактивность;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обратной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связи;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разных методов оценки с учетом контингента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выбранной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специальности, уровня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подготовки студентов, ожидания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потребностей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циклов оценочных заданий для разных целевых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групп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36193"/>
            <a:ext cx="3886200" cy="2330201"/>
          </a:xfrm>
        </p:spPr>
      </p:pic>
    </p:spTree>
    <p:extLst>
      <p:ext uri="{BB962C8B-B14F-4D97-AF65-F5344CB8AC3E}">
        <p14:creationId xmlns:p14="http://schemas.microsoft.com/office/powerpoint/2010/main" val="36414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Аутентичная оценка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55000" lnSpcReduction="20000"/>
          </a:bodyPr>
          <a:lstStyle/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доказательство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приобретения навыков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обучающимися;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предоставляет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учащимся возможность выполнить решение сложной задачи, которая требует применения новых навыков или создать новый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продукт;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включает в себя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метода активного проблемно-ситуационного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анализа;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обусловливает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реализацию личностных интересов или потребностей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студента;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может включать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себя использование метода активного проблемно-ситуационного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анализа;</a:t>
            </a:r>
          </a:p>
          <a:p>
            <a:pPr marL="6858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включает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себя элемент рефлексии.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75530"/>
            <a:ext cx="3886200" cy="2251528"/>
          </a:xfrm>
        </p:spPr>
      </p:pic>
    </p:spTree>
    <p:extLst>
      <p:ext uri="{BB962C8B-B14F-4D97-AF65-F5344CB8AC3E}">
        <p14:creationId xmlns:p14="http://schemas.microsoft.com/office/powerpoint/2010/main" val="358667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Результаты исследования </a:t>
            </a:r>
            <a:r>
              <a:rPr lang="ru-RU" dirty="0" err="1" smtClean="0">
                <a:solidFill>
                  <a:srgbClr val="00B050"/>
                </a:solidFill>
              </a:rPr>
              <a:t>суммативной</a:t>
            </a:r>
            <a:r>
              <a:rPr lang="ru-RU" dirty="0" smtClean="0">
                <a:solidFill>
                  <a:srgbClr val="00B050"/>
                </a:solidFill>
              </a:rPr>
              <a:t> оценки (ЯГПУ)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90527" y="1825625"/>
          <a:ext cx="6962946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491">
                  <a:extLst>
                    <a:ext uri="{9D8B030D-6E8A-4147-A177-3AD203B41FA5}">
                      <a16:colId xmlns:a16="http://schemas.microsoft.com/office/drawing/2014/main" val="3555309660"/>
                    </a:ext>
                  </a:extLst>
                </a:gridCol>
                <a:gridCol w="1160491">
                  <a:extLst>
                    <a:ext uri="{9D8B030D-6E8A-4147-A177-3AD203B41FA5}">
                      <a16:colId xmlns:a16="http://schemas.microsoft.com/office/drawing/2014/main" val="284325029"/>
                    </a:ext>
                  </a:extLst>
                </a:gridCol>
                <a:gridCol w="1160491">
                  <a:extLst>
                    <a:ext uri="{9D8B030D-6E8A-4147-A177-3AD203B41FA5}">
                      <a16:colId xmlns:a16="http://schemas.microsoft.com/office/drawing/2014/main" val="1702736738"/>
                    </a:ext>
                  </a:extLst>
                </a:gridCol>
                <a:gridCol w="1160491">
                  <a:extLst>
                    <a:ext uri="{9D8B030D-6E8A-4147-A177-3AD203B41FA5}">
                      <a16:colId xmlns:a16="http://schemas.microsoft.com/office/drawing/2014/main" val="2130226252"/>
                    </a:ext>
                  </a:extLst>
                </a:gridCol>
                <a:gridCol w="1160491">
                  <a:extLst>
                    <a:ext uri="{9D8B030D-6E8A-4147-A177-3AD203B41FA5}">
                      <a16:colId xmlns:a16="http://schemas.microsoft.com/office/drawing/2014/main" val="172390137"/>
                    </a:ext>
                  </a:extLst>
                </a:gridCol>
                <a:gridCol w="1160491">
                  <a:extLst>
                    <a:ext uri="{9D8B030D-6E8A-4147-A177-3AD203B41FA5}">
                      <a16:colId xmlns:a16="http://schemas.microsoft.com/office/drawing/2014/main" val="3677638211"/>
                    </a:ext>
                  </a:extLst>
                </a:gridCol>
              </a:tblGrid>
              <a:tr h="158230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Специ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альность</a:t>
                      </a:r>
                      <a:r>
                        <a:rPr lang="ru-RU" sz="1200" dirty="0">
                          <a:effectLst/>
                        </a:rPr>
                        <a:t> /</a:t>
                      </a:r>
                      <a:r>
                        <a:rPr lang="ru-RU" sz="1200" dirty="0" err="1">
                          <a:effectLst/>
                        </a:rPr>
                        <a:t>направ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ление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студентов, участвующих в тестировании (</a:t>
                      </a:r>
                      <a:r>
                        <a:rPr lang="ru-RU" sz="1200" dirty="0" err="1">
                          <a:effectLst/>
                        </a:rPr>
                        <a:t>абс</a:t>
                      </a:r>
                      <a:r>
                        <a:rPr lang="ru-RU" sz="1200" dirty="0">
                          <a:effectLst/>
                        </a:rPr>
                        <a:t>.),  в % от включённых в список тестирования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студентов, успешно справившихся с тестовыми заданиями от 60 % и более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студентов, правильно ответивших на 60 и более % заданий по ДЕ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результат по группе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947421301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ПФ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группы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 человека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 человека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98 %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114370570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ДФ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</a:t>
                      </a:r>
                      <a:r>
                        <a:rPr lang="ru-RU" sz="1200" dirty="0" err="1">
                          <a:effectLst/>
                        </a:rPr>
                        <a:t>груп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человек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1545700433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ФМФ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группы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 человека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 человек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94 %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98 %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3115022768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ЕГФ</a:t>
                      </a:r>
                      <a:br>
                        <a:rPr lang="ru-RU" sz="1200">
                          <a:effectLst/>
                        </a:rPr>
                      </a:b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группа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человек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318585649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ФСУ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групп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 человек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 человека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80 %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 человек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95 %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330629189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групп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213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237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547" marR="60547" marT="0" marB="0"/>
                </a:tc>
                <a:extLst>
                  <a:ext uri="{0D108BD9-81ED-4DB2-BD59-A6C34878D82A}">
                    <a16:rowId xmlns:a16="http://schemas.microsoft.com/office/drawing/2014/main" val="208853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4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601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                     </vt:lpstr>
      <vt:lpstr>Оценка и ее измерение </vt:lpstr>
      <vt:lpstr>Подходы к оценке обучения</vt:lpstr>
      <vt:lpstr>Модели оценки  на основе целей обучения: </vt:lpstr>
      <vt:lpstr>Модели оценки на основе системного подхода</vt:lpstr>
      <vt:lpstr>Оценка системы  электронного обучения</vt:lpstr>
      <vt:lpstr>Оценка онлайнового курса </vt:lpstr>
      <vt:lpstr>Аутентичная оценка</vt:lpstr>
      <vt:lpstr>Результаты исследования суммативной оценки (ЯГПУ)</vt:lpstr>
      <vt:lpstr>Спасибо за внимание</vt:lpstr>
    </vt:vector>
  </TitlesOfParts>
  <Company>МосАП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Осуществление оценки на  основе модели электронного обучения в вузе</dc:title>
  <dc:creator>Илья Губин</dc:creator>
  <cp:lastModifiedBy>Илья Губин</cp:lastModifiedBy>
  <cp:revision>30</cp:revision>
  <dcterms:created xsi:type="dcterms:W3CDTF">2016-04-21T18:38:11Z</dcterms:created>
  <dcterms:modified xsi:type="dcterms:W3CDTF">2016-04-23T14:26:06Z</dcterms:modified>
</cp:coreProperties>
</file>