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handoutMasterIdLst>
    <p:handoutMasterId r:id="rId20"/>
  </p:handoutMasterIdLst>
  <p:sldIdLst>
    <p:sldId id="272" r:id="rId2"/>
    <p:sldId id="276" r:id="rId3"/>
    <p:sldId id="296" r:id="rId4"/>
    <p:sldId id="288" r:id="rId5"/>
    <p:sldId id="319" r:id="rId6"/>
    <p:sldId id="291" r:id="rId7"/>
    <p:sldId id="305" r:id="rId8"/>
    <p:sldId id="309" r:id="rId9"/>
    <p:sldId id="315" r:id="rId10"/>
    <p:sldId id="318" r:id="rId11"/>
    <p:sldId id="325" r:id="rId12"/>
    <p:sldId id="298" r:id="rId13"/>
    <p:sldId id="320" r:id="rId14"/>
    <p:sldId id="321" r:id="rId15"/>
    <p:sldId id="323" r:id="rId16"/>
    <p:sldId id="324" r:id="rId17"/>
    <p:sldId id="275" r:id="rId1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18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A48F3-4D81-462F-8607-E0151D886D31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EAC03-DB98-4CD2-B147-7D1A65AB5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728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3E5CD-82F6-4A5E-A526-8EFDDDBC7161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22416"/>
            <a:ext cx="5409562" cy="447436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324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BB91-5B62-463B-B7A4-C4DF19EFF6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94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C139-E954-47B9-8BD1-FD179CD65DC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77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92991"/>
      </p:ext>
    </p:extLst>
  </p:cSld>
  <p:clrMapOvr>
    <a:masterClrMapping/>
  </p:clrMapOvr>
  <p:transition spd="slow" advClick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92422"/>
      </p:ext>
    </p:extLst>
  </p:cSld>
  <p:clrMapOvr>
    <a:masterClrMapping/>
  </p:clrMapOvr>
  <p:transition spd="slow" advClick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980780"/>
      </p:ext>
    </p:extLst>
  </p:cSld>
  <p:clrMapOvr>
    <a:masterClrMapping/>
  </p:clrMapOvr>
  <p:transition spd="slow" advClick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57125"/>
      </p:ext>
    </p:extLst>
  </p:cSld>
  <p:clrMapOvr>
    <a:masterClrMapping/>
  </p:clrMapOvr>
  <p:transition spd="slow" advClick="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0708"/>
      </p:ext>
    </p:extLst>
  </p:cSld>
  <p:clrMapOvr>
    <a:masterClrMapping/>
  </p:clrMapOvr>
  <p:transition spd="slow" advClick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309112"/>
      </p:ext>
    </p:extLst>
  </p:cSld>
  <p:clrMapOvr>
    <a:masterClrMapping/>
  </p:clrMapOvr>
  <p:transition spd="slow" advClick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66637"/>
      </p:ext>
    </p:extLst>
  </p:cSld>
  <p:clrMapOvr>
    <a:masterClrMapping/>
  </p:clrMapOvr>
  <p:transition spd="slow" advClick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285072"/>
      </p:ext>
    </p:extLst>
  </p:cSld>
  <p:clrMapOvr>
    <a:masterClrMapping/>
  </p:clrMapOvr>
  <p:transition spd="slow" advClick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38285"/>
      </p:ext>
    </p:extLst>
  </p:cSld>
  <p:clrMapOvr>
    <a:masterClrMapping/>
  </p:clrMapOvr>
  <p:transition spd="slow" advClick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649179"/>
      </p:ext>
    </p:extLst>
  </p:cSld>
  <p:clrMapOvr>
    <a:masterClrMapping/>
  </p:clrMapOvr>
  <p:transition spd="slow" advClick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548670"/>
      </p:ext>
    </p:extLst>
  </p:cSld>
  <p:clrMapOvr>
    <a:masterClrMapping/>
  </p:clrMapOvr>
  <p:transition spd="slow" advClick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07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 advClick="0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380" y="2204864"/>
            <a:ext cx="8075240" cy="3921299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3600" b="1" dirty="0" smtClean="0"/>
              <a:t>Смирнова Юлия </a:t>
            </a:r>
            <a:r>
              <a:rPr lang="ru-RU" sz="3600" b="1" dirty="0" smtClean="0"/>
              <a:t>Валерьевна</a:t>
            </a:r>
            <a:endParaRPr lang="en-US" sz="3600" b="1" dirty="0" smtClean="0"/>
          </a:p>
          <a:p>
            <a:endParaRPr lang="ru-RU" sz="3600" dirty="0" smtClean="0"/>
          </a:p>
          <a:p>
            <a:pPr marL="0" indent="0">
              <a:buNone/>
            </a:pPr>
            <a:r>
              <a:rPr lang="ru-RU" dirty="0" smtClean="0"/>
              <a:t>Управляющий директор</a:t>
            </a:r>
          </a:p>
          <a:p>
            <a:pPr marL="0" indent="0">
              <a:buNone/>
            </a:pPr>
            <a:r>
              <a:rPr lang="ru-RU" dirty="0" smtClean="0"/>
              <a:t>Управления развития квалификаций</a:t>
            </a:r>
            <a:endParaRPr lang="ru-RU" dirty="0" smtClean="0"/>
          </a:p>
          <a:p>
            <a:endParaRPr lang="ru-RU" dirty="0"/>
          </a:p>
          <a:p>
            <a:r>
              <a:rPr lang="ru-RU" sz="2800" dirty="0"/>
              <a:t>Тел.: +7(495) 663-04-04 доб. </a:t>
            </a:r>
            <a:r>
              <a:rPr lang="ru-RU" sz="2800" dirty="0" smtClean="0"/>
              <a:t>1240</a:t>
            </a:r>
          </a:p>
          <a:p>
            <a:r>
              <a:rPr lang="en-US" sz="2800" dirty="0" smtClean="0"/>
              <a:t>SmirnovaYV@rspp.ru</a:t>
            </a:r>
            <a:endParaRPr lang="ru-RU" sz="2800" dirty="0"/>
          </a:p>
        </p:txBody>
      </p:sp>
      <p:pic>
        <p:nvPicPr>
          <p:cNvPr id="4" name="Рисунок_x0020_1" descr="Описание: лого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14082"/>
            <a:ext cx="1440160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350754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Стимулы НОК: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sz="3500" dirty="0"/>
              <a:t>для РАБОТОДАТЕЛЕЙ – экономия в подборе персонала, в целом повышение уровня квалификации + включение в состав прочих расходов, связанных с производством и (или) реализацией, затрат на оценку  квалификации работников</a:t>
            </a:r>
          </a:p>
          <a:p>
            <a:pPr>
              <a:defRPr/>
            </a:pPr>
            <a:r>
              <a:rPr lang="ru-RU" sz="3500" dirty="0"/>
              <a:t>для СОИСКАТЕЛЕЙ - как возможность входа в деятельность и сохранение должностных  позиций +  право на получение налогового вычета </a:t>
            </a:r>
          </a:p>
          <a:p>
            <a:pPr>
              <a:defRPr/>
            </a:pPr>
            <a:r>
              <a:rPr lang="ru-RU" sz="3500" dirty="0"/>
              <a:t>Для ПРОФСООБЩЕСТВ -  усиление влияния, установление ответственности за развитие сегмента рынка и  качество кадрового состава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066824"/>
      </p:ext>
    </p:extLst>
  </p:cSld>
  <p:clrMapOvr>
    <a:masterClrMapping/>
  </p:clrMapOvr>
  <p:transition spd="slow" advClick="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85584" cy="158417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Распоряжение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Правительства Российской Федерации от 14 мая 2015 г. № 881-р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2015 </a:t>
            </a:r>
            <a:r>
              <a:rPr lang="ru-RU" b="1" dirty="0" smtClean="0"/>
              <a:t>году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Создано 50 </a:t>
            </a:r>
            <a:r>
              <a:rPr lang="ru-RU" dirty="0" err="1" smtClean="0"/>
              <a:t>ЦОКов</a:t>
            </a:r>
            <a:r>
              <a:rPr lang="ru-RU" dirty="0" smtClean="0"/>
              <a:t> </a:t>
            </a:r>
            <a:r>
              <a:rPr lang="ru-RU" sz="3000" dirty="0" smtClean="0"/>
              <a:t>(на 14 больше)</a:t>
            </a:r>
          </a:p>
          <a:p>
            <a:r>
              <a:rPr lang="ru-RU" dirty="0" smtClean="0"/>
              <a:t>Прошло оценку 4,6 тыс. чел. </a:t>
            </a:r>
            <a:r>
              <a:rPr lang="ru-RU" sz="3000" dirty="0" smtClean="0"/>
              <a:t>(на 0,9 тыс. больше)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2016 </a:t>
            </a:r>
            <a:r>
              <a:rPr lang="ru-RU" b="1" dirty="0" smtClean="0"/>
              <a:t>году</a:t>
            </a:r>
          </a:p>
          <a:p>
            <a:endParaRPr lang="ru-RU" dirty="0"/>
          </a:p>
          <a:p>
            <a:r>
              <a:rPr lang="ru-RU" dirty="0" smtClean="0"/>
              <a:t>Планируется создать 191 ЦОК</a:t>
            </a:r>
          </a:p>
          <a:p>
            <a:r>
              <a:rPr lang="ru-RU" dirty="0" smtClean="0"/>
              <a:t>Пройдет оценку 19,3 тыс. чел.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224507"/>
      </p:ext>
    </p:extLst>
  </p:cSld>
  <p:clrMapOvr>
    <a:masterClrMapping/>
  </p:clrMapOvr>
  <p:transition spd="slow" advClick="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800" b="1" dirty="0"/>
              <a:t>Национальный совет при Президенте РФ по профессиональным квалификациям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000" b="1" dirty="0" smtClean="0"/>
              <a:t>Утвержден Министром образования и науки </a:t>
            </a:r>
            <a:r>
              <a:rPr lang="ru-RU" sz="3000" b="1" dirty="0" err="1" smtClean="0"/>
              <a:t>Д.В.Ливановым</a:t>
            </a:r>
            <a:r>
              <a:rPr lang="ru-RU" sz="3000" b="1" dirty="0" smtClean="0"/>
              <a:t> и Председателем НСПК </a:t>
            </a:r>
            <a:r>
              <a:rPr lang="ru-RU" sz="3000" b="1" dirty="0" err="1" smtClean="0"/>
              <a:t>А.Н.Шохиным</a:t>
            </a:r>
            <a:r>
              <a:rPr lang="ru-RU" sz="3000" b="1" dirty="0" smtClean="0"/>
              <a:t> 24 февраля 2016 г.</a:t>
            </a:r>
          </a:p>
          <a:p>
            <a:pPr algn="just"/>
            <a:r>
              <a:rPr lang="ru-RU" sz="3000" dirty="0" smtClean="0"/>
              <a:t>Регламент взаимодействия </a:t>
            </a:r>
            <a:r>
              <a:rPr lang="ru-RU" sz="3000" dirty="0"/>
              <a:t>участников процесса разработки и актуализации федеральных государственных образовательных стандартов профессионального образования в соответствии с принимаемыми профессиональными стандартами </a:t>
            </a:r>
          </a:p>
          <a:p>
            <a:pPr marL="0" indent="0" algn="ctr">
              <a:buNone/>
            </a:pPr>
            <a:endParaRPr lang="ru-RU" sz="3000" dirty="0" smtClean="0"/>
          </a:p>
          <a:p>
            <a:pPr marL="0" indent="0" algn="ctr"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831592420"/>
      </p:ext>
    </p:extLst>
  </p:cSld>
  <p:clrMapOvr>
    <a:masterClrMapping/>
  </p:clrMapOvr>
  <p:transition spd="slow" advClick="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67544" y="228919"/>
            <a:ext cx="821925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26" y="228790"/>
            <a:ext cx="8777236" cy="662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12126"/>
      </p:ext>
    </p:extLst>
  </p:cSld>
  <p:clrMapOvr>
    <a:masterClrMapping/>
  </p:clrMapOvr>
  <p:transition spd="slow" advClick="0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26" y="332656"/>
            <a:ext cx="8570484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50132"/>
      </p:ext>
    </p:extLst>
  </p:cSld>
  <p:clrMapOvr>
    <a:masterClrMapping/>
  </p:clrMapOvr>
  <p:transition spd="slow" advClick="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3"/>
            <a:ext cx="8352928" cy="619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964202"/>
      </p:ext>
    </p:extLst>
  </p:cSld>
  <p:clrMapOvr>
    <a:masterClrMapping/>
  </p:clrMapOvr>
  <p:transition spd="slow" advClick="0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6" y="260648"/>
            <a:ext cx="8396694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03500"/>
      </p:ext>
    </p:extLst>
  </p:cSld>
  <p:clrMapOvr>
    <a:masterClrMapping/>
  </p:clrMapOvr>
  <p:transition spd="slow" advClick="0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dirty="0" smtClean="0"/>
              <a:t>Спасибо</a:t>
            </a:r>
          </a:p>
          <a:p>
            <a:pPr marL="0" indent="0" algn="ctr">
              <a:buNone/>
            </a:pPr>
            <a:r>
              <a:rPr lang="ru-RU" sz="5400" dirty="0" smtClean="0"/>
              <a:t>за внимание!</a:t>
            </a:r>
          </a:p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endParaRPr lang="ru-RU" sz="4800" dirty="0" smtClean="0"/>
          </a:p>
          <a:p>
            <a:pPr lvl="0"/>
            <a:r>
              <a:rPr lang="ru-RU" dirty="0">
                <a:solidFill>
                  <a:prstClr val="black"/>
                </a:solidFill>
              </a:rPr>
              <a:t>Тел.: +7(495) 663-04-04 доб. 1240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SmirnovaYV@rspp.ru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831038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4000" b="1" dirty="0"/>
              <a:t>О </a:t>
            </a:r>
            <a:r>
              <a:rPr lang="ru-RU" sz="4000" b="1" dirty="0" smtClean="0"/>
              <a:t>направлениях </a:t>
            </a:r>
            <a:r>
              <a:rPr lang="ru-RU" sz="4000" b="1" dirty="0"/>
              <a:t>развития </a:t>
            </a:r>
            <a:r>
              <a:rPr lang="ru-RU" sz="4000" b="1" dirty="0" smtClean="0"/>
              <a:t>национальной системы </a:t>
            </a:r>
            <a:r>
              <a:rPr lang="ru-RU" sz="4000" b="1" dirty="0"/>
              <a:t>квалификаций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в Российской </a:t>
            </a:r>
            <a:r>
              <a:rPr lang="ru-RU" sz="4000" b="1" dirty="0" smtClean="0"/>
              <a:t>Федерации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604382385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151216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Доклады РСПП </a:t>
            </a:r>
            <a:br>
              <a:rPr lang="ru-RU" sz="3200" b="1" dirty="0" smtClean="0"/>
            </a:br>
            <a:r>
              <a:rPr lang="ru-RU" sz="3200" b="1" dirty="0" smtClean="0"/>
              <a:t>о </a:t>
            </a:r>
            <a:r>
              <a:rPr lang="ru-RU" sz="3200" b="1" dirty="0"/>
              <a:t>состоянии делового климата за </a:t>
            </a:r>
            <a:r>
              <a:rPr lang="ru-RU" sz="3200" b="1" dirty="0" smtClean="0"/>
              <a:t>2014-15 </a:t>
            </a:r>
            <a:r>
              <a:rPr lang="ru-RU" sz="3200" b="1" dirty="0" err="1" smtClean="0"/>
              <a:t>г.г</a:t>
            </a:r>
            <a:r>
              <a:rPr lang="ru-RU" sz="3200" b="1" dirty="0" smtClean="0"/>
              <a:t>.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Потребность компаний в следующих категориях работников </a:t>
            </a:r>
            <a:r>
              <a:rPr lang="ru-RU" sz="3200" dirty="0" smtClean="0"/>
              <a:t> </a:t>
            </a:r>
            <a:r>
              <a:rPr lang="ru-RU" sz="3200" dirty="0" smtClean="0"/>
              <a:t>(% опрошенных компаний)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780928"/>
            <a:ext cx="8363272" cy="334523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883164"/>
              </p:ext>
            </p:extLst>
          </p:nvPr>
        </p:nvGraphicFramePr>
        <p:xfrm>
          <a:off x="467544" y="1988841"/>
          <a:ext cx="8280920" cy="432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4320479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Руководители организаций и их структурных подразделений </a:t>
                      </a:r>
                    </a:p>
                    <a:p>
                      <a:r>
                        <a:rPr lang="ru-RU" sz="2000" dirty="0" smtClean="0"/>
                        <a:t>Специалисты высшего уровня профессиональной квалификации </a:t>
                      </a:r>
                    </a:p>
                    <a:p>
                      <a:r>
                        <a:rPr lang="ru-RU" sz="2000" dirty="0" smtClean="0"/>
                        <a:t>Специалисты среднего уровня профессиональной квалификации </a:t>
                      </a:r>
                    </a:p>
                    <a:p>
                      <a:r>
                        <a:rPr lang="ru-RU" sz="2000" dirty="0" smtClean="0"/>
                        <a:t>Квалифицированные рабочие </a:t>
                      </a:r>
                    </a:p>
                    <a:p>
                      <a:r>
                        <a:rPr lang="ru-RU" sz="2000" dirty="0" smtClean="0"/>
                        <a:t>Операторы, аппаратчики, машинисты установок и машин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Неквалифицированные рабочие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2005  г.   2009 г.       2014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г.              2015 г.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4,6             2,9            36,5                   </a:t>
                      </a:r>
                      <a:r>
                        <a:rPr lang="ru-RU" dirty="0" smtClean="0"/>
                        <a:t>29,5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19,3             7,7            61,1                   </a:t>
                      </a:r>
                      <a:r>
                        <a:rPr lang="ru-RU" dirty="0" smtClean="0"/>
                        <a:t>58,6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2,0                -</a:t>
                      </a:r>
                      <a:r>
                        <a:rPr lang="ru-RU" baseline="0" dirty="0" smtClean="0"/>
                        <a:t>               </a:t>
                      </a:r>
                      <a:r>
                        <a:rPr lang="ru-RU" dirty="0" smtClean="0"/>
                        <a:t>39,8                   </a:t>
                      </a:r>
                      <a:r>
                        <a:rPr lang="ru-RU" dirty="0" smtClean="0"/>
                        <a:t>41,8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54,2             36,4         63,9                    </a:t>
                      </a:r>
                      <a:r>
                        <a:rPr lang="ru-RU" dirty="0" smtClean="0"/>
                        <a:t>61,6</a:t>
                      </a:r>
                    </a:p>
                    <a:p>
                      <a:r>
                        <a:rPr lang="ru-RU" baseline="0" dirty="0" smtClean="0"/>
                        <a:t> -                  -                </a:t>
                      </a:r>
                      <a:r>
                        <a:rPr lang="ru-RU" dirty="0" smtClean="0"/>
                        <a:t>48,4                    </a:t>
                      </a:r>
                      <a:r>
                        <a:rPr lang="ru-RU" dirty="0" smtClean="0"/>
                        <a:t>50,8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12,5             7,7          18,4                    </a:t>
                      </a:r>
                      <a:r>
                        <a:rPr lang="ru-RU" dirty="0" smtClean="0"/>
                        <a:t>21,6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767547"/>
      </p:ext>
    </p:extLst>
  </p:cSld>
  <p:clrMapOvr>
    <a:masterClrMapping/>
  </p:clrMapOvr>
  <p:transition spd="slow" advClick="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1608" cy="18002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Указ </a:t>
            </a:r>
            <a:r>
              <a:rPr lang="ru-RU" sz="2800" b="1" dirty="0"/>
              <a:t>Президента </a:t>
            </a:r>
            <a:r>
              <a:rPr lang="ru-RU" sz="2800" b="1" dirty="0" smtClean="0"/>
              <a:t>РФ </a:t>
            </a:r>
            <a:r>
              <a:rPr lang="ru-RU" sz="2800" b="1" dirty="0"/>
              <a:t>от 7 мая 2012 г. № 597 </a:t>
            </a:r>
            <a:r>
              <a:rPr lang="ru-RU" sz="2800" b="1" dirty="0" smtClean="0"/>
              <a:t>«О </a:t>
            </a:r>
            <a:r>
              <a:rPr lang="ru-RU" sz="2800" b="1" dirty="0"/>
              <a:t>мероприятиях по реализации государственной социальной </a:t>
            </a:r>
            <a:r>
              <a:rPr lang="ru-RU" sz="2800" b="1" dirty="0" smtClean="0"/>
              <a:t>политики»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752527"/>
          </a:xfrm>
        </p:spPr>
        <p:txBody>
          <a:bodyPr/>
          <a:lstStyle/>
          <a:p>
            <a:pPr algn="just"/>
            <a:r>
              <a:rPr lang="ru-RU" b="1" dirty="0" smtClean="0"/>
              <a:t>1. </a:t>
            </a:r>
            <a:r>
              <a:rPr lang="ru-RU" b="1" dirty="0"/>
              <a:t>г) </a:t>
            </a:r>
            <a:r>
              <a:rPr lang="ru-RU" b="1" dirty="0" smtClean="0"/>
              <a:t> </a:t>
            </a:r>
            <a:r>
              <a:rPr lang="ru-RU" b="1" dirty="0"/>
              <a:t>разработать к 2015 году и утвердить не менее 800 профессиональных стандартов</a:t>
            </a:r>
          </a:p>
          <a:p>
            <a:r>
              <a:rPr lang="ru-RU" dirty="0" smtClean="0"/>
              <a:t>Более 800  ПС утверждено Минтрудом России, из них более 300 разработано РСПП совместно с СПК, объединениями работодателей  и крупными компаниями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664548"/>
      </p:ext>
    </p:extLst>
  </p:cSld>
  <p:clrMapOvr>
    <a:masterClrMapping/>
  </p:clrMapOvr>
  <p:transition spd="slow" advClick="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Применение профессиональных стандартов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303173"/>
              </p:ext>
            </p:extLst>
          </p:nvPr>
        </p:nvGraphicFramePr>
        <p:xfrm>
          <a:off x="395536" y="1268760"/>
          <a:ext cx="8229600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5658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Направления применения в сфере труда: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определение трудовых функций работников;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разработка штатных расписаний, должностных инструкций;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обучения работников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квалификации персонала:</a:t>
                      </a:r>
                    </a:p>
                    <a:p>
                      <a:pPr marL="342900" indent="-342900" algn="l" defTabSz="914400" rtl="0" eaLnBrk="1" latinLnBrk="0" hangingPunct="1">
                        <a:spcBef>
                          <a:spcPts val="600"/>
                        </a:spcBef>
                        <a:buFontTx/>
                        <a:buChar char="-"/>
                        <a:defRPr/>
                      </a:pP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независимая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342900" indent="-342900" algn="l" defTabSz="914400" rtl="0" eaLnBrk="1" latinLnBrk="0" hangingPunct="1">
                        <a:spcBef>
                          <a:spcPts val="600"/>
                        </a:spcBef>
                        <a:buFontTx/>
                        <a:buChar char="-"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Направления применения в сфере образования: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u="sng" dirty="0" smtClean="0"/>
                        <a:t>Разработка  новых и актуализация существующих ФГОС ПО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u="sng" dirty="0" smtClean="0"/>
                        <a:t>Разработка программ  основных и доп. проф. образования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u="sng" dirty="0" smtClean="0"/>
                        <a:t>ПОА</a:t>
                      </a:r>
                      <a:r>
                        <a:rPr lang="ru-RU" sz="2000" u="sng" baseline="0" dirty="0" smtClean="0"/>
                        <a:t> профессиональных образовательных программ</a:t>
                      </a:r>
                      <a:endParaRPr lang="ru-RU" sz="2000" u="sng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Профориентация </a:t>
                      </a:r>
                      <a:r>
                        <a:rPr lang="ru-RU" sz="2000" baseline="0" dirty="0" smtClean="0"/>
                        <a:t>(при выборе </a:t>
                      </a:r>
                      <a:r>
                        <a:rPr lang="ru-RU" sz="2000" dirty="0" smtClean="0"/>
                        <a:t> профессии, планировании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обучения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 и карьеры</a:t>
                      </a:r>
                      <a:r>
                        <a:rPr lang="ru-RU" sz="200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606742"/>
      </p:ext>
    </p:extLst>
  </p:cSld>
  <p:clrMapOvr>
    <a:masterClrMapping/>
  </p:clrMapOvr>
  <p:transition spd="slow" advClick="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Указ Президента РФ </a:t>
            </a:r>
            <a:r>
              <a:rPr lang="ru-RU" sz="4000" dirty="0" smtClean="0"/>
              <a:t>от 16 </a:t>
            </a:r>
            <a:r>
              <a:rPr lang="ru-RU" sz="4000" dirty="0"/>
              <a:t>апреля 2014 </a:t>
            </a:r>
            <a:r>
              <a:rPr lang="ru-RU" sz="4000" dirty="0" smtClean="0"/>
              <a:t>г. № 249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61662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7000" dirty="0"/>
              <a:t>Национальный совет при Президенте </a:t>
            </a:r>
            <a:r>
              <a:rPr lang="ru-RU" sz="7000" dirty="0" smtClean="0"/>
              <a:t>РФ по </a:t>
            </a:r>
            <a:r>
              <a:rPr lang="ru-RU" sz="7000" dirty="0"/>
              <a:t>профессиональным </a:t>
            </a:r>
            <a:r>
              <a:rPr lang="ru-RU" sz="7000" dirty="0" smtClean="0"/>
              <a:t>квалификациям, задачи: </a:t>
            </a:r>
          </a:p>
          <a:p>
            <a:pPr marL="0" indent="0" algn="ctr">
              <a:buNone/>
            </a:pPr>
            <a:endParaRPr lang="ru-RU" sz="4300" dirty="0"/>
          </a:p>
          <a:p>
            <a:pPr marL="0" indent="0" algn="ctr">
              <a:buNone/>
            </a:pPr>
            <a:r>
              <a:rPr lang="ru-RU" sz="4300" dirty="0"/>
              <a:t>а) разработка предложений Президенту </a:t>
            </a:r>
            <a:r>
              <a:rPr lang="ru-RU" sz="4300" dirty="0" smtClean="0"/>
              <a:t>РФ </a:t>
            </a:r>
            <a:r>
              <a:rPr lang="ru-RU" sz="4300" dirty="0"/>
              <a:t>по определению приоритетных направлений государственной политики в сфере подготовки высококвалифицированных кадров;</a:t>
            </a:r>
          </a:p>
          <a:p>
            <a:pPr marL="0" indent="0" algn="ctr">
              <a:buNone/>
            </a:pPr>
            <a:r>
              <a:rPr lang="ru-RU" sz="4300" dirty="0"/>
              <a:t>б) координация деятельности органов государственной власти Российской Федерации, объединений работодателей, профессиональных союзов (их объединений) и ассоциаций, общественных объединений, образовательных, научных и иных организаций по созданию и развитию системы профессиональных квалификаций в Российской Федерации;</a:t>
            </a:r>
          </a:p>
          <a:p>
            <a:pPr marL="0" indent="0" algn="ctr">
              <a:buNone/>
            </a:pPr>
            <a:r>
              <a:rPr lang="ru-RU" sz="4300" dirty="0"/>
              <a:t>в) проведение экспертизы проектов законодательных и иных нормативных правовых актов Российской Федерации, в том числе по указанию Президента Российской Федерации, включая экспертизу проектов поручений Президента Российской Федерации, по вопросам развития системы профессиональных квалификаций в Российской Федерации;</a:t>
            </a:r>
          </a:p>
          <a:p>
            <a:pPr marL="0" indent="0" algn="ctr">
              <a:buNone/>
            </a:pPr>
            <a:r>
              <a:rPr lang="ru-RU" sz="4300" dirty="0"/>
              <a:t>г) проведение экспертизы проектов профессиональных стандартов, подготовка экспертных заключений по ним и выработка предложений по совершенствованию профессиональных стандартов;</a:t>
            </a:r>
          </a:p>
          <a:p>
            <a:pPr marL="0" indent="0" algn="ctr">
              <a:buNone/>
            </a:pPr>
            <a:r>
              <a:rPr lang="ru-RU" sz="4300" dirty="0"/>
              <a:t>д) рассмотрение проектов федеральных государственных стандартов профессионального образования, оценка их соответствия профессиональным стандартам, подготовка предложений по их совершенствованию;</a:t>
            </a:r>
          </a:p>
          <a:p>
            <a:pPr marL="0" indent="0" algn="ctr">
              <a:buNone/>
            </a:pPr>
            <a:r>
              <a:rPr lang="ru-RU" sz="4300" dirty="0"/>
              <a:t>е) подготовка предложений по разработке классификатора (перечня) видов профессиональной деятельности и его последующей актуализации;</a:t>
            </a:r>
          </a:p>
          <a:p>
            <a:pPr marL="0" indent="0" algn="ctr">
              <a:buNone/>
            </a:pPr>
            <a:r>
              <a:rPr lang="ru-RU" sz="4300" dirty="0"/>
              <a:t>ж) содействие международному сотрудничеству в сфере развития национальных систем профессиональных квалификаций.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773239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Autofit/>
          </a:bodyPr>
          <a:lstStyle/>
          <a:p>
            <a:r>
              <a:rPr lang="ru-RU" sz="2800" b="1" dirty="0"/>
              <a:t>Национальный совет при Президенте РФ по профессиональным квалификациям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СПК                              </a:t>
            </a:r>
            <a:r>
              <a:rPr lang="ru-RU" dirty="0" err="1" smtClean="0"/>
              <a:t>СПК</a:t>
            </a:r>
            <a:r>
              <a:rPr lang="ru-RU" dirty="0" smtClean="0"/>
              <a:t>                          </a:t>
            </a:r>
            <a:r>
              <a:rPr lang="ru-RU" dirty="0" err="1" smtClean="0"/>
              <a:t>СПК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907359" y="2312877"/>
            <a:ext cx="936104" cy="6840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475639" y="2276874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596336" y="2276874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86922"/>
              </p:ext>
            </p:extLst>
          </p:nvPr>
        </p:nvGraphicFramePr>
        <p:xfrm>
          <a:off x="323528" y="4581128"/>
          <a:ext cx="8496945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2016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Мониторинг потребности в разработке и актуализации требований к квалификации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Разработка ПС, актуализация и применение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Актуализация </a:t>
                      </a:r>
                      <a:r>
                        <a:rPr lang="ru-RU" sz="1800" dirty="0" err="1" smtClean="0"/>
                        <a:t>ФГОСов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/>
                        <a:t>Проф</a:t>
                      </a:r>
                      <a:r>
                        <a:rPr lang="ru-RU" sz="1800" dirty="0" smtClean="0"/>
                        <a:t>-общественная аккредитация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Независимая оценка квалификаций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H="1">
            <a:off x="755576" y="3717032"/>
            <a:ext cx="619835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375411" y="3717032"/>
            <a:ext cx="125237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375411" y="3717032"/>
            <a:ext cx="3196589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375411" y="3717032"/>
            <a:ext cx="485277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375411" y="3717032"/>
            <a:ext cx="6616969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191683"/>
      </p:ext>
    </p:extLst>
  </p:cSld>
  <p:clrMapOvr>
    <a:masterClrMapping/>
  </p:clrMapOvr>
  <p:transition spd="slow" advClick="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7592" cy="648072"/>
          </a:xfrm>
        </p:spPr>
        <p:txBody>
          <a:bodyPr>
            <a:noAutofit/>
          </a:bodyPr>
          <a:lstStyle/>
          <a:p>
            <a:r>
              <a:rPr lang="ru-RU" sz="3400" b="1" dirty="0" smtClean="0"/>
              <a:t>22 СПК</a:t>
            </a:r>
            <a:endParaRPr lang="ru-RU" sz="3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209331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Советы по профессиональным квалификациям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7984" y="1340768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740412"/>
              </p:ext>
            </p:extLst>
          </p:nvPr>
        </p:nvGraphicFramePr>
        <p:xfrm>
          <a:off x="539552" y="980728"/>
          <a:ext cx="8352928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5616624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dirty="0" smtClean="0"/>
                        <a:t>в области сварки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dirty="0" smtClean="0"/>
                        <a:t>в </a:t>
                      </a:r>
                      <a:r>
                        <a:rPr lang="ru-RU" sz="2000" dirty="0" err="1" smtClean="0"/>
                        <a:t>наноиндустрии</a:t>
                      </a:r>
                      <a:endParaRPr lang="ru-RU" sz="2000" dirty="0" smtClean="0"/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dirty="0" smtClean="0"/>
                        <a:t>в жилищно-коммунальном хозяйстве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2000" dirty="0" smtClean="0"/>
                        <a:t>в индустрии гостеприимства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области  ИТ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железнодорожного транспорта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лифтовой отрасли и сфере вертикального транспорта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строительстве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здравоохранении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электроэнергетике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финансового рынка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машиностроении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отрасли судостроения и морской техники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ru-RU" sz="2000" dirty="0" smtClean="0"/>
                        <a:t>в нефтегазовом комплексе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сфере атомной энергии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автомобилестроении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целлюлозно-бумажной, мебельной и деревообрабатывающей промышленности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области управления персоналом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области ракетной техники и космической деятельности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в области фармации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химического и биотехнологического комплекса</a:t>
                      </a:r>
                    </a:p>
                    <a:p>
                      <a:pPr marL="457200" indent="-457200">
                        <a:buFont typeface="+mj-lt"/>
                        <a:buAutoNum type="arabicPeriod" startAt="15"/>
                      </a:pPr>
                      <a:r>
                        <a:rPr lang="ru-RU" sz="2000" dirty="0" smtClean="0"/>
                        <a:t>офисных специалистов и вспомогательных административных работников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209346"/>
      </p:ext>
    </p:extLst>
  </p:cSld>
  <p:clrMapOvr>
    <a:masterClrMapping/>
  </p:clrMapOvr>
  <p:transition spd="slow" advClick="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15699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Проект федерального закона </a:t>
            </a:r>
            <a:br>
              <a:rPr lang="ru-RU" sz="3600" b="1" dirty="0" smtClean="0"/>
            </a:br>
            <a:r>
              <a:rPr lang="ru-RU" sz="3600" b="1" dirty="0" smtClean="0"/>
              <a:t>«О независимой оценке квалификации»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Предмет регулирования  </a:t>
            </a:r>
            <a:r>
              <a:rPr lang="ru-RU" b="1" dirty="0" smtClean="0"/>
              <a:t>- </a:t>
            </a:r>
          </a:p>
          <a:p>
            <a:pPr marL="0" indent="0">
              <a:buNone/>
            </a:pPr>
            <a:r>
              <a:rPr lang="ru-RU" dirty="0" smtClean="0"/>
              <a:t>проведение независимой оценки квалификаций </a:t>
            </a:r>
            <a:r>
              <a:rPr lang="ru-RU" u="sng" dirty="0" smtClean="0"/>
              <a:t>на соответствие профессиональным стандартам</a:t>
            </a:r>
          </a:p>
          <a:p>
            <a:pPr marL="0" indent="0">
              <a:buNone/>
            </a:pPr>
            <a:r>
              <a:rPr lang="ru-RU" b="1" i="1" dirty="0" smtClean="0"/>
              <a:t>Участники системы:</a:t>
            </a:r>
          </a:p>
          <a:p>
            <a:pPr marL="0" indent="0">
              <a:buNone/>
            </a:pPr>
            <a:r>
              <a:rPr lang="ru-RU" dirty="0" smtClean="0"/>
              <a:t>Национальный совет при Президенте РФ по </a:t>
            </a:r>
            <a:r>
              <a:rPr lang="ru-RU" dirty="0" err="1" smtClean="0"/>
              <a:t>профквалификациям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Национальное агентство развития квалификаций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Советы по </a:t>
            </a:r>
            <a:r>
              <a:rPr lang="ru-RU" dirty="0" err="1" smtClean="0"/>
              <a:t>профквалификациям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Центры оценки квалификации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Работодатели</a:t>
            </a:r>
          </a:p>
          <a:p>
            <a:pPr marL="0" indent="0">
              <a:buNone/>
            </a:pPr>
            <a:r>
              <a:rPr lang="ru-RU" dirty="0" smtClean="0"/>
              <a:t>Соискатели</a:t>
            </a:r>
          </a:p>
          <a:p>
            <a:pPr marL="0" indent="0">
              <a:buNone/>
            </a:pPr>
            <a:r>
              <a:rPr lang="ru-RU" dirty="0" smtClean="0"/>
              <a:t>Минтруд России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523833"/>
      </p:ext>
    </p:extLst>
  </p:cSld>
  <p:clrMapOvr>
    <a:masterClrMapping/>
  </p:clrMapOvr>
  <p:transition spd="slow" advClick="0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1539</TotalTime>
  <Words>747</Words>
  <Application>Microsoft Office PowerPoint</Application>
  <PresentationFormat>Экран (4:3)</PresentationFormat>
  <Paragraphs>141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Доклады РСПП  о состоянии делового климата за 2014-15 г.г.  Потребность компаний в следующих категориях работников  (% опрошенных компаний)</vt:lpstr>
      <vt:lpstr>Указ Президента РФ от 7 мая 2012 г. № 597 «О мероприятиях по реализации государственной социальной политики»</vt:lpstr>
      <vt:lpstr>Применение профессиональных стандартов</vt:lpstr>
      <vt:lpstr>Указ Президента РФ от 16 апреля 2014 г. № 249 </vt:lpstr>
      <vt:lpstr>Национальный совет при Президенте РФ по профессиональным квалификациям</vt:lpstr>
      <vt:lpstr>22 СПК</vt:lpstr>
      <vt:lpstr>Проект федерального закона  «О независимой оценке квалификации»</vt:lpstr>
      <vt:lpstr>Стимулы НОК:</vt:lpstr>
      <vt:lpstr>Распоряжение Правительства Российской Федерации от 14 мая 2015 г. № 881-р</vt:lpstr>
      <vt:lpstr>Национальный совет при Президенте РФ по профессиональным квалификациям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Федерального закона  «О внесении изменений  в Трудовой кодекс Российской Федерации и отдельные законодательные акты Российской Федерации»</dc:title>
  <dc:creator>Смирнова Юлия Валерьевна</dc:creator>
  <cp:lastModifiedBy>Смирнова Юлия Валерьевна</cp:lastModifiedBy>
  <cp:revision>85</cp:revision>
  <cp:lastPrinted>2016-04-25T13:41:24Z</cp:lastPrinted>
  <dcterms:created xsi:type="dcterms:W3CDTF">2014-10-07T10:18:25Z</dcterms:created>
  <dcterms:modified xsi:type="dcterms:W3CDTF">2016-04-25T13:47:16Z</dcterms:modified>
</cp:coreProperties>
</file>