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20"/>
  </p:notesMasterIdLst>
  <p:sldIdLst>
    <p:sldId id="256" r:id="rId2"/>
    <p:sldId id="323" r:id="rId3"/>
    <p:sldId id="370" r:id="rId4"/>
    <p:sldId id="369" r:id="rId5"/>
    <p:sldId id="371" r:id="rId6"/>
    <p:sldId id="372" r:id="rId7"/>
    <p:sldId id="373" r:id="rId8"/>
    <p:sldId id="384" r:id="rId9"/>
    <p:sldId id="388" r:id="rId10"/>
    <p:sldId id="378" r:id="rId11"/>
    <p:sldId id="380" r:id="rId12"/>
    <p:sldId id="376" r:id="rId13"/>
    <p:sldId id="381" r:id="rId14"/>
    <p:sldId id="368" r:id="rId15"/>
    <p:sldId id="340" r:id="rId16"/>
    <p:sldId id="349" r:id="rId17"/>
    <p:sldId id="389" r:id="rId18"/>
    <p:sldId id="258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C2A55"/>
    <a:srgbClr val="21386F"/>
    <a:srgbClr val="003F8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90" autoAdjust="0"/>
    <p:restoredTop sz="94493" autoAdjust="0"/>
  </p:normalViewPr>
  <p:slideViewPr>
    <p:cSldViewPr snapToGrid="0" snapToObjects="1">
      <p:cViewPr varScale="1">
        <p:scale>
          <a:sx n="82" d="100"/>
          <a:sy n="82" d="100"/>
        </p:scale>
        <p:origin x="-9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C3305-ED78-4552-A50E-EC7A8FFE98FF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857D1-246E-4D39-83B2-A7FCC712B0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058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FBE2B9D-1697-4090-97E9-0A438BE077E8}" type="datetime1">
              <a:rPr lang="en-US"/>
              <a:pPr>
                <a:defRPr/>
              </a:pPr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a.hse.r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oe.hse.ru/announcements/174264883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ekardanova@hse.ru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965910"/>
            <a:ext cx="7772400" cy="187559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Принципы разработки валидных и надежных инструментов оценки образовательных достижений</a:t>
            </a:r>
            <a:endParaRPr lang="en-US" sz="2800" b="1" dirty="0" smtClean="0">
              <a:solidFill>
                <a:schemeClr val="tx2"/>
              </a:solidFill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5141125"/>
            <a:ext cx="7385538" cy="855784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rgbClr val="21386F"/>
                </a:solidFill>
                <a:latin typeface="Arial" pitchFamily="34" charset="0"/>
                <a:cs typeface="Arial" pitchFamily="34" charset="0"/>
              </a:rPr>
              <a:t>Карданова Е.Ю.</a:t>
            </a:r>
          </a:p>
          <a:p>
            <a:pPr algn="r"/>
            <a:r>
              <a:rPr lang="ru-RU" sz="1400" dirty="0" smtClean="0">
                <a:solidFill>
                  <a:srgbClr val="21386F"/>
                </a:solidFill>
                <a:latin typeface="Arial" pitchFamily="34" charset="0"/>
                <a:cs typeface="Arial" pitchFamily="34" charset="0"/>
              </a:rPr>
              <a:t>Директор Центра мониторинга качества образования </a:t>
            </a:r>
          </a:p>
          <a:p>
            <a:pPr algn="r"/>
            <a:r>
              <a:rPr lang="ru-RU" sz="1400" dirty="0" smtClean="0">
                <a:solidFill>
                  <a:srgbClr val="21386F"/>
                </a:solidFill>
                <a:latin typeface="Arial" pitchFamily="34" charset="0"/>
                <a:cs typeface="Arial" pitchFamily="34" charset="0"/>
              </a:rPr>
              <a:t>Академический руководитель МП «Измерения в психологии и образовании»</a:t>
            </a:r>
          </a:p>
          <a:p>
            <a:pPr algn="r"/>
            <a:r>
              <a:rPr lang="ru-RU" sz="1400" dirty="0" smtClean="0">
                <a:solidFill>
                  <a:srgbClr val="21386F"/>
                </a:solidFill>
                <a:latin typeface="Arial" pitchFamily="34" charset="0"/>
                <a:cs typeface="Arial" pitchFamily="34" charset="0"/>
              </a:rPr>
              <a:t>Институт образования НИУ ВШЭ</a:t>
            </a:r>
            <a:endParaRPr lang="ru-RU" sz="1400" dirty="0">
              <a:solidFill>
                <a:srgbClr val="21386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</a:p>
          <a:p>
            <a:pPr algn="ctr">
              <a:spcBef>
                <a:spcPct val="20000"/>
              </a:spcBef>
            </a:pPr>
            <a:r>
              <a:rPr lang="en-US" sz="800" dirty="0" smtClean="0">
                <a:solidFill>
                  <a:schemeClr val="bg1"/>
                </a:solidFill>
              </a:rPr>
              <a:t>www.hse.ru</a:t>
            </a:r>
            <a:r>
              <a:rPr lang="ru-RU" sz="800" dirty="0" smtClean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8086" y="1680232"/>
            <a:ext cx="47224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Международный Форум 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«Евразийский образовательный диалог»</a:t>
            </a: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Ярославль, 2016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7" name="Picture 4" descr="Институт образован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1097"/>
            <a:ext cx="1143008" cy="1143008"/>
          </a:xfrm>
          <a:prstGeom prst="ellipse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794076" y="428625"/>
            <a:ext cx="6965231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Особенности сегодняшнего дня - 2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74157"/>
            <a:ext cx="8503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1400537"/>
            <a:ext cx="8229600" cy="472562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smtClean="0"/>
              <a:t>Современные тесты, используемые в большинстве стран, существенно отличаются по содержанию и форме заданий от тестов даже 90-х годов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smtClean="0"/>
              <a:t>Современный </a:t>
            </a:r>
            <a:r>
              <a:rPr lang="ru-RU" sz="2200" dirty="0" smtClean="0">
                <a:solidFill>
                  <a:srgbClr val="21386F"/>
                </a:solidFill>
              </a:rPr>
              <a:t>инструмент оценки</a:t>
            </a:r>
            <a:r>
              <a:rPr lang="ru-RU" sz="2200" dirty="0" smtClean="0"/>
              <a:t>, разработанный в соответствии со всеми требованиями психометрики,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sz="2200" dirty="0" smtClean="0"/>
              <a:t>      может включать задания различных типов (например, эссе или сочинения), а также задания, оценивающие различные виды деятельности учащихся (например, коммуникативные умения, практические умения)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21386F"/>
                </a:solidFill>
              </a:rPr>
              <a:t>Требования к разработке современных инструментов повышаются!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46836" y="428625"/>
            <a:ext cx="7697164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Этапы разработки педагогического теста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74157"/>
            <a:ext cx="8503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255588" y="1574158"/>
            <a:ext cx="8726367" cy="4583574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Планирование  теста</a:t>
            </a:r>
          </a:p>
          <a:p>
            <a:pPr eaLnBrk="1" hangingPunct="1">
              <a:defRPr/>
            </a:pPr>
            <a:r>
              <a:rPr lang="ru-RU" sz="2000" dirty="0" smtClean="0"/>
              <a:t>Анализ содержания учебной дисциплины</a:t>
            </a:r>
          </a:p>
          <a:p>
            <a:pPr eaLnBrk="1" hangingPunct="1">
              <a:defRPr/>
            </a:pPr>
            <a:r>
              <a:rPr lang="ru-RU" sz="2000" dirty="0" smtClean="0"/>
              <a:t>Разработка спецификации теста</a:t>
            </a:r>
          </a:p>
          <a:p>
            <a:pPr eaLnBrk="1" hangingPunct="1">
              <a:defRPr/>
            </a:pPr>
            <a:r>
              <a:rPr lang="ru-RU" sz="2000" dirty="0" smtClean="0"/>
              <a:t>Разработка заданий в тестовой форме</a:t>
            </a:r>
          </a:p>
          <a:p>
            <a:pPr eaLnBrk="1" hangingPunct="1">
              <a:defRPr/>
            </a:pPr>
            <a:r>
              <a:rPr lang="ru-RU" sz="2000" dirty="0" smtClean="0"/>
              <a:t>Апробационное тестирование</a:t>
            </a:r>
          </a:p>
          <a:p>
            <a:pPr eaLnBrk="1" hangingPunct="1">
              <a:defRPr/>
            </a:pPr>
            <a:r>
              <a:rPr lang="ru-RU" sz="2000" dirty="0" smtClean="0"/>
              <a:t>Анализ результатов апробации</a:t>
            </a:r>
          </a:p>
          <a:p>
            <a:pPr eaLnBrk="1" hangingPunct="1">
              <a:defRPr/>
            </a:pPr>
            <a:r>
              <a:rPr lang="ru-RU" sz="2000" dirty="0" smtClean="0"/>
              <a:t>Конструирование теста / валидизация</a:t>
            </a:r>
          </a:p>
          <a:p>
            <a:pPr eaLnBrk="1" hangingPunct="1">
              <a:defRPr/>
            </a:pPr>
            <a:r>
              <a:rPr lang="ru-RU" sz="2000" dirty="0" smtClean="0"/>
              <a:t>Разработка методики шкалирования результатов тестирования</a:t>
            </a:r>
          </a:p>
          <a:p>
            <a:pPr eaLnBrk="1" hangingPunct="1">
              <a:defRPr/>
            </a:pPr>
            <a:r>
              <a:rPr lang="ru-RU" sz="2000" dirty="0" smtClean="0"/>
              <a:t>Решение специфических задач тестирования (установление порогов, проверка сопоставимости результатов по вариантам</a:t>
            </a:r>
            <a:r>
              <a:rPr lang="en-US" sz="2000" dirty="0" smtClean="0"/>
              <a:t>, </a:t>
            </a:r>
            <a:r>
              <a:rPr lang="ru-RU" sz="2000" dirty="0" smtClean="0"/>
              <a:t>анализ </a:t>
            </a:r>
            <a:r>
              <a:rPr lang="en-US" sz="2000" dirty="0" smtClean="0"/>
              <a:t>DIF</a:t>
            </a:r>
            <a:r>
              <a:rPr lang="ru-RU" sz="2000" dirty="0" smtClean="0"/>
              <a:t> и т.д.)</a:t>
            </a:r>
          </a:p>
          <a:p>
            <a:pPr eaLnBrk="1" hangingPunct="1">
              <a:defRPr/>
            </a:pPr>
            <a:r>
              <a:rPr lang="ru-RU" sz="2000" dirty="0" smtClean="0"/>
              <a:t>Представление результатов тестирования и их интерпретация</a:t>
            </a:r>
            <a:endParaRPr lang="en-US" sz="2000" dirty="0" smtClean="0"/>
          </a:p>
          <a:p>
            <a:pPr eaLnBrk="1" hangingPunct="1">
              <a:defRPr/>
            </a:pPr>
            <a:r>
              <a:rPr lang="ru-RU" sz="2000" dirty="0" smtClean="0"/>
              <a:t>Подготовка пакета документов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655180" y="428625"/>
            <a:ext cx="748882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Особенности разработки инструментов оценки метапредметных / личностных результатов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74157"/>
            <a:ext cx="8503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255589" y="1574158"/>
            <a:ext cx="8726365" cy="379649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Дополнительные требования к определению цели, объекта, предмета оценивания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Необходимость операционализации измеряемых  конструктов, разработки индикаторов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Дополнительные требования к валидизации инструмента:</a:t>
            </a:r>
          </a:p>
          <a:p>
            <a:pPr marL="514350" indent="17463">
              <a:buFont typeface="Wingdings" pitchFamily="2" charset="2"/>
              <a:buChar char="ü"/>
            </a:pPr>
            <a:r>
              <a:rPr lang="ru-RU" sz="2400" dirty="0" smtClean="0"/>
              <a:t>    Что тест измеряет</a:t>
            </a:r>
            <a:r>
              <a:rPr lang="en-US" sz="2400" dirty="0" smtClean="0"/>
              <a:t>? </a:t>
            </a:r>
            <a:endParaRPr lang="ru-RU" sz="2400" dirty="0" smtClean="0"/>
          </a:p>
          <a:p>
            <a:pPr marL="1081088" indent="-549275">
              <a:buFont typeface="Wingdings" pitchFamily="2" charset="2"/>
              <a:buChar char="ü"/>
            </a:pPr>
            <a:r>
              <a:rPr lang="ru-RU" sz="2400" dirty="0" smtClean="0"/>
              <a:t>Измеряет ли тест заявленный конструкт?</a:t>
            </a:r>
          </a:p>
          <a:p>
            <a:pPr marL="1081088" indent="-549275">
              <a:buFont typeface="Wingdings" pitchFamily="2" charset="2"/>
              <a:buChar char="ü"/>
            </a:pPr>
            <a:r>
              <a:rPr lang="ru-RU" sz="2400" dirty="0" smtClean="0"/>
              <a:t>Не меряет ли тест что-то еще</a:t>
            </a:r>
            <a:r>
              <a:rPr lang="en-US" sz="2400" dirty="0" smtClean="0"/>
              <a:t>? </a:t>
            </a:r>
            <a:r>
              <a:rPr lang="ru-RU" sz="2400" dirty="0" smtClean="0"/>
              <a:t> </a:t>
            </a:r>
          </a:p>
          <a:p>
            <a:pPr marL="514350" indent="-514350">
              <a:buNone/>
            </a:pPr>
            <a:endParaRPr lang="ru-RU" sz="2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785794"/>
            <a:ext cx="2818656" cy="164307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21386F"/>
                </a:solidFill>
              </a:rPr>
              <a:t>Пример: Схема исследования валидности </a:t>
            </a:r>
            <a:r>
              <a:rPr lang="en-US" sz="2800" b="1" dirty="0" smtClean="0">
                <a:solidFill>
                  <a:srgbClr val="21386F"/>
                </a:solidFill>
              </a:rPr>
              <a:t>SAM*</a:t>
            </a:r>
            <a:endParaRPr lang="ru-RU" sz="2800" b="1" dirty="0">
              <a:solidFill>
                <a:srgbClr val="21386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0694" y="3229336"/>
            <a:ext cx="3643306" cy="3414373"/>
          </a:xfrm>
        </p:spPr>
        <p:txBody>
          <a:bodyPr>
            <a:normAutofit fontScale="92500" lnSpcReduction="10000"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ru-RU" sz="2400" dirty="0" smtClean="0"/>
              <a:t>Теоретическая рамка: голландская система </a:t>
            </a:r>
            <a:r>
              <a:rPr lang="en-US" sz="2400" dirty="0" smtClean="0"/>
              <a:t>COTAN (Evers, A., 2001</a:t>
            </a:r>
            <a:r>
              <a:rPr lang="ru-RU" sz="2400" dirty="0" smtClean="0"/>
              <a:t>; 2010</a:t>
            </a:r>
            <a:r>
              <a:rPr lang="en-US" sz="2400" dirty="0" smtClean="0"/>
              <a:t>)</a:t>
            </a:r>
          </a:p>
          <a:p>
            <a:pPr marL="173038" indent="-173038">
              <a:buFont typeface="Arial" pitchFamily="34" charset="0"/>
              <a:buChar char="•"/>
            </a:pPr>
            <a:endParaRPr lang="en-US" sz="2400" dirty="0" smtClean="0"/>
          </a:p>
          <a:p>
            <a:pPr marL="173038" indent="-173038">
              <a:buFont typeface="Arial" pitchFamily="34" charset="0"/>
              <a:buChar char="•"/>
            </a:pPr>
            <a:endParaRPr lang="en-US" sz="2400" dirty="0" smtClean="0"/>
          </a:p>
          <a:p>
            <a:pPr marL="173038" indent="-173038">
              <a:buNone/>
            </a:pPr>
            <a:r>
              <a:rPr lang="en-US" altLang="ru-RU" sz="2400" i="1" dirty="0" smtClean="0">
                <a:latin typeface="Times New Roman" panose="02020603050405020304" pitchFamily="18" charset="0"/>
              </a:rPr>
              <a:t>* 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Нежнов П.Г., Карданова Е.Ю., Эльконин Б.Д.</a:t>
            </a: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 Оценка результатов школьного образования: структурный подход  //</a:t>
            </a:r>
            <a:r>
              <a:rPr lang="en-US" altLang="ru-RU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«Вопросы образования», 2011, №1. с. 26-43.</a:t>
            </a:r>
          </a:p>
          <a:p>
            <a:pPr marL="173038" indent="-173038">
              <a:buFont typeface="Arial" pitchFamily="34" charset="0"/>
              <a:buChar char="•"/>
            </a:pPr>
            <a:endParaRPr lang="ru-RU" sz="2400" dirty="0" smtClean="0"/>
          </a:p>
          <a:p>
            <a:pPr fontAlgn="auto">
              <a:spcAft>
                <a:spcPts val="0"/>
              </a:spcAft>
              <a:defRPr/>
            </a:pPr>
            <a:endParaRPr lang="en-US" sz="2900" dirty="0" smtClean="0"/>
          </a:p>
          <a:p>
            <a:endParaRPr lang="ru-RU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5305425" cy="63150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257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856096" y="428625"/>
            <a:ext cx="6903211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    </a:t>
            </a:r>
            <a:r>
              <a:rPr lang="ru-RU" sz="2800" b="1" dirty="0" smtClean="0">
                <a:solidFill>
                  <a:schemeClr val="bg1"/>
                </a:solidFill>
              </a:rPr>
              <a:t>Где взять психометриков?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27858"/>
            <a:ext cx="85037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defTabSz="13985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Большинство ЦОКО испытывают очень сильный кадровый дефицит (по отзывам региональных экспертов)</a:t>
            </a:r>
          </a:p>
          <a:p>
            <a:pPr marL="355600" indent="-355600" defTabSz="13985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Только в 24 регионах есть курсы повышения квалификации в области ОКО, только в трети из них, примерно, они на серьезном уровне (по данным с региональных сайтов ЦОКО, ИРО / ИПК, МОН). </a:t>
            </a:r>
          </a:p>
          <a:p>
            <a:pPr marL="355600" indent="-355600" defTabSz="1398588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200" dirty="0" smtClean="0"/>
              <a:t>Курсы повышения квалификации не готовят специально тестологов и психометриков</a:t>
            </a:r>
          </a:p>
          <a:p>
            <a:pPr marL="355600" indent="-355600" defTabSz="1398588">
              <a:buFont typeface="Arial" pitchFamily="34" charset="0"/>
              <a:buChar char="•"/>
            </a:pPr>
            <a:endParaRPr lang="ru-RU" sz="2400" dirty="0" smtClean="0"/>
          </a:p>
          <a:p>
            <a:pPr marL="355600" indent="-355600" defTabSz="1398588"/>
            <a:r>
              <a:rPr lang="ru-RU" sz="2400" dirty="0" smtClean="0"/>
              <a:t>    </a:t>
            </a:r>
            <a:r>
              <a:rPr lang="ru-RU" sz="3200" dirty="0" smtClean="0">
                <a:solidFill>
                  <a:srgbClr val="1C2A55"/>
                </a:solidFill>
              </a:rPr>
              <a:t>Огромный дефицит кадров!</a:t>
            </a:r>
          </a:p>
          <a:p>
            <a:pPr marL="355600" indent="-355600" defTabSz="1398588">
              <a:buFont typeface="Arial" pitchFamily="34" charset="0"/>
              <a:buChar char="•"/>
            </a:pPr>
            <a:endParaRPr lang="ru-RU" sz="2400" dirty="0" smtClean="0"/>
          </a:p>
          <a:p>
            <a:pPr marL="355600" indent="-355600">
              <a:buFont typeface="Arial" pitchFamily="34" charset="0"/>
              <a:buChar char="•"/>
            </a:pPr>
            <a:endParaRPr lang="ru-RU" dirty="0" smtClean="0"/>
          </a:p>
          <a:p>
            <a:r>
              <a:rPr lang="x-none" dirty="0" smtClean="0"/>
              <a:t> 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749416" y="376842"/>
            <a:ext cx="6903211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ea typeface="ＭＳ Ｐゴシック" pitchFamily="34" charset="-128"/>
                <a:cs typeface="Arial" charset="0"/>
              </a:rPr>
              <a:t>Магистерская </a:t>
            </a:r>
            <a:r>
              <a:rPr lang="ru-RU" altLang="ru-RU" sz="2400" b="1" dirty="0" smtClean="0">
                <a:solidFill>
                  <a:schemeClr val="bg1"/>
                </a:solidFill>
                <a:ea typeface="ＭＳ Ｐゴシック" pitchFamily="34" charset="-128"/>
                <a:cs typeface="Arial" charset="0"/>
              </a:rPr>
              <a:t>программа НИУ ВШЭ</a:t>
            </a:r>
            <a:r>
              <a:rPr lang="ru-RU" altLang="ru-RU" sz="2400" b="1" dirty="0">
                <a:solidFill>
                  <a:schemeClr val="bg1"/>
                </a:solidFill>
                <a:ea typeface="ＭＳ Ｐゴシック" pitchFamily="34" charset="-128"/>
                <a:cs typeface="Arial" charset="0"/>
              </a:rPr>
              <a:t/>
            </a:r>
            <a:br>
              <a:rPr lang="ru-RU" altLang="ru-RU" sz="2400" b="1" dirty="0">
                <a:solidFill>
                  <a:schemeClr val="bg1"/>
                </a:solidFill>
                <a:ea typeface="ＭＳ Ｐゴシック" pitchFamily="34" charset="-128"/>
                <a:cs typeface="Arial" charset="0"/>
              </a:rPr>
            </a:br>
            <a:r>
              <a:rPr lang="ru-RU" altLang="ru-RU" sz="2400" b="1" dirty="0">
                <a:solidFill>
                  <a:schemeClr val="bg1"/>
                </a:solidFill>
                <a:ea typeface="ＭＳ Ｐゴシック" pitchFamily="34" charset="-128"/>
                <a:cs typeface="Arial" charset="0"/>
              </a:rPr>
              <a:t>«Измерения в психологии и образовании»</a:t>
            </a:r>
            <a:endParaRPr lang="en-US" sz="24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9" y="1637731"/>
            <a:ext cx="8503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dirty="0" smtClean="0"/>
              <a:t> 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11" name="Rectangle 10"/>
          <p:cNvSpPr/>
          <p:nvPr/>
        </p:nvSpPr>
        <p:spPr>
          <a:xfrm>
            <a:off x="255588" y="1460311"/>
            <a:ext cx="850371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ea typeface="ＭＳ Ｐゴシック" pitchFamily="34" charset="-128"/>
              </a:rPr>
              <a:t>Единственная программа данного профиля в РФ</a:t>
            </a:r>
          </a:p>
          <a:p>
            <a:pPr marL="285750" indent="-28575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ea typeface="ＭＳ Ｐゴシック" pitchFamily="34" charset="-128"/>
              </a:rPr>
              <a:t>Открыта </a:t>
            </a:r>
            <a:r>
              <a:rPr lang="ru-RU" altLang="ru-RU" sz="2000" dirty="0">
                <a:ea typeface="ＭＳ Ｐゴシック" pitchFamily="34" charset="-128"/>
              </a:rPr>
              <a:t>в 201</a:t>
            </a:r>
            <a:r>
              <a:rPr lang="en-US" altLang="ru-RU" sz="2000" dirty="0">
                <a:ea typeface="ＭＳ Ｐゴシック" pitchFamily="34" charset="-128"/>
              </a:rPr>
              <a:t>0</a:t>
            </a:r>
            <a:r>
              <a:rPr lang="ru-RU" altLang="ru-RU" sz="2000" dirty="0">
                <a:ea typeface="ＭＳ Ｐゴシック" pitchFamily="34" charset="-128"/>
              </a:rPr>
              <a:t> г. на базе Института образования и Факультета психологии НИУ ВШЭ при финансовой поддержке Всемирного банка </a:t>
            </a:r>
            <a:endParaRPr lang="ru-RU" altLang="ru-RU" sz="2000" dirty="0" smtClean="0">
              <a:ea typeface="ＭＳ Ｐゴシック" pitchFamily="34" charset="-128"/>
            </a:endParaRPr>
          </a:p>
          <a:p>
            <a:pPr marL="285750" indent="-28575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ea typeface="ＭＳ Ｐゴシック" pitchFamily="34" charset="-128"/>
              </a:rPr>
              <a:t>Партнерский </a:t>
            </a:r>
            <a:r>
              <a:rPr lang="ru-RU" altLang="ru-RU" sz="2000" dirty="0">
                <a:ea typeface="ＭＳ Ｐゴシック" pitchFamily="34" charset="-128"/>
              </a:rPr>
              <a:t>университет: University of </a:t>
            </a:r>
            <a:r>
              <a:rPr lang="ru-RU" altLang="ru-RU" sz="2000" dirty="0" smtClean="0">
                <a:ea typeface="ＭＳ Ｐゴシック" pitchFamily="34" charset="-128"/>
              </a:rPr>
              <a:t>Massachusetts</a:t>
            </a:r>
          </a:p>
          <a:p>
            <a:pPr marL="266700" indent="-266700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ru-RU" altLang="ru-RU" sz="2000" dirty="0" smtClean="0">
                <a:ea typeface="ＭＳ Ｐゴシック" pitchFamily="34" charset="-128"/>
              </a:rPr>
              <a:t>4 выпуска: 2012, 2013, 2014, 2015</a:t>
            </a:r>
          </a:p>
          <a:p>
            <a:pPr marL="285750" indent="-28575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ea typeface="ＭＳ Ｐゴシック" pitchFamily="34" charset="-128"/>
              </a:rPr>
              <a:t>Количество </a:t>
            </a:r>
            <a:r>
              <a:rPr lang="ru-RU" altLang="ru-RU" sz="2000" dirty="0">
                <a:ea typeface="ＭＳ Ｐゴシック" pitchFamily="34" charset="-128"/>
              </a:rPr>
              <a:t>бюджетных</a:t>
            </a:r>
            <a:r>
              <a:rPr lang="en-US" altLang="ru-RU" sz="2000" dirty="0">
                <a:ea typeface="ＭＳ Ｐゴシック" pitchFamily="34" charset="-128"/>
              </a:rPr>
              <a:t> </a:t>
            </a:r>
            <a:r>
              <a:rPr lang="ru-RU" altLang="ru-RU" sz="2000" dirty="0">
                <a:ea typeface="ＭＳ Ｐゴシック" pitchFamily="34" charset="-128"/>
              </a:rPr>
              <a:t>мест: </a:t>
            </a:r>
            <a:r>
              <a:rPr lang="ru-RU" altLang="ru-RU" sz="2000" dirty="0" smtClean="0">
                <a:ea typeface="ＭＳ Ｐゴシック" pitchFamily="34" charset="-128"/>
              </a:rPr>
              <a:t>20</a:t>
            </a:r>
          </a:p>
          <a:p>
            <a:pPr marL="285750" indent="-28575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ea typeface="ＭＳ Ｐゴシック" pitchFamily="34" charset="-128"/>
              </a:rPr>
              <a:t>Сайт программы: </a:t>
            </a:r>
            <a:r>
              <a:rPr lang="en-US" altLang="ru-RU" sz="2000" dirty="0" smtClean="0">
                <a:ea typeface="ＭＳ Ｐゴシック" panose="020B0600070205080204" pitchFamily="34" charset="-128"/>
                <a:hlinkClick r:id="rId3"/>
              </a:rPr>
              <a:t>http://ma.hse.ru/</a:t>
            </a:r>
            <a:endParaRPr lang="en-US" altLang="ru-RU" sz="2000" dirty="0">
              <a:ea typeface="ＭＳ Ｐゴシック" pitchFamily="34" charset="-128"/>
            </a:endParaRPr>
          </a:p>
          <a:p>
            <a:pPr marL="355600" indent="-355600" defTabSz="1398588">
              <a:buFont typeface="Arial" pitchFamily="34" charset="0"/>
              <a:buChar char="•"/>
            </a:pPr>
            <a:endParaRPr lang="ru-RU" dirty="0" smtClean="0"/>
          </a:p>
          <a:p>
            <a:endParaRPr lang="ru-RU" dirty="0" smtClean="0"/>
          </a:p>
          <a:p>
            <a:endParaRPr lang="ru-RU" i="1" dirty="0" smtClean="0"/>
          </a:p>
          <a:p>
            <a:endParaRPr lang="ru-RU" dirty="0"/>
          </a:p>
        </p:txBody>
      </p:sp>
      <p:pic>
        <p:nvPicPr>
          <p:cNvPr id="12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97" y="5109369"/>
            <a:ext cx="1463779" cy="963612"/>
          </a:xfrm>
          <a:prstGeom prst="rect">
            <a:avLst/>
          </a:prstGeom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36688" y="5225544"/>
            <a:ext cx="24479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82726" y="5225544"/>
            <a:ext cx="1276581" cy="107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0520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1756" y="344227"/>
            <a:ext cx="7546984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ea typeface="ＭＳ Ｐゴシック" pitchFamily="34" charset="-128"/>
                <a:cs typeface="Arial" charset="0"/>
              </a:rPr>
              <a:t>Чему мы учим наших студентов: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9" y="1637731"/>
            <a:ext cx="8503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dirty="0" smtClean="0"/>
              <a:t> 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11" name="Rectangle 10"/>
          <p:cNvSpPr/>
          <p:nvPr/>
        </p:nvSpPr>
        <p:spPr>
          <a:xfrm>
            <a:off x="255588" y="1460311"/>
            <a:ext cx="8503719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Конструировать</a:t>
            </a:r>
            <a:r>
              <a:rPr lang="ru-RU" sz="2000" dirty="0"/>
              <a:t> и адаптировать измерительные инструменты – тесты, опросники, гайды для интервью, </a:t>
            </a:r>
            <a:r>
              <a:rPr lang="ru-RU" sz="2000" dirty="0" smtClean="0"/>
              <a:t>кейсы</a:t>
            </a:r>
            <a:endParaRPr lang="ru-RU" sz="2000" dirty="0"/>
          </a:p>
          <a:p>
            <a:pPr marL="358775" indent="-358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Оценивать </a:t>
            </a:r>
            <a:r>
              <a:rPr lang="ru-RU" sz="2000" dirty="0"/>
              <a:t>качество и валидность существующих измерительных инструментов</a:t>
            </a:r>
          </a:p>
          <a:p>
            <a:pPr marL="358775" indent="-358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Обращаться </a:t>
            </a:r>
            <a:r>
              <a:rPr lang="ru-RU" sz="2000" dirty="0"/>
              <a:t>с оценочными процедурами: оценка знаний, навыков, компетенций</a:t>
            </a:r>
          </a:p>
          <a:p>
            <a:pPr marL="358775" indent="-358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Работать </a:t>
            </a:r>
            <a:r>
              <a:rPr lang="ru-RU" sz="2000" dirty="0"/>
              <a:t>с адаптивным тестированием на уровне разработчика</a:t>
            </a:r>
          </a:p>
          <a:p>
            <a:pPr marL="358775" indent="-358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Проводить </a:t>
            </a:r>
            <a:r>
              <a:rPr lang="ru-RU" sz="2000" dirty="0"/>
              <a:t>качественные научные исследования в области психометрики, кросс-культурной валидизации инструментов, разработки стандартизированных инструментов для </a:t>
            </a:r>
            <a:r>
              <a:rPr lang="en-US" sz="2000" dirty="0"/>
              <a:t>large-scale assessment</a:t>
            </a:r>
            <a:r>
              <a:rPr lang="ru-RU" sz="2000" dirty="0"/>
              <a:t> и т.д. </a:t>
            </a:r>
          </a:p>
          <a:p>
            <a:pPr marL="358775" indent="-358775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Писать</a:t>
            </a:r>
            <a:r>
              <a:rPr lang="ru-RU" sz="2000" dirty="0"/>
              <a:t> тексты, достойные публикации в ведущих российских и зарубежных журналах</a:t>
            </a:r>
          </a:p>
          <a:p>
            <a:pPr marL="355600" indent="-355600" defTabSz="1398588">
              <a:buFont typeface="Arial" pitchFamily="34" charset="0"/>
              <a:buChar char="•"/>
            </a:pPr>
            <a:endParaRPr lang="ru-RU" dirty="0" smtClean="0"/>
          </a:p>
          <a:p>
            <a:endParaRPr lang="ru-RU" dirty="0" smtClean="0"/>
          </a:p>
          <a:p>
            <a:endParaRPr lang="ru-RU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80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1756" y="344227"/>
            <a:ext cx="7546984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ea typeface="ＭＳ Ｐゴシック" pitchFamily="34" charset="-128"/>
              </a:rPr>
              <a:t>Летняя школа по психометрике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9" y="1637731"/>
            <a:ext cx="8503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400" dirty="0" smtClean="0"/>
              <a:t> 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11" name="Rectangle 10"/>
          <p:cNvSpPr/>
          <p:nvPr/>
        </p:nvSpPr>
        <p:spPr>
          <a:xfrm>
            <a:off x="255588" y="1460311"/>
            <a:ext cx="850371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pitchFamily="18" charset="0"/>
                <a:cs typeface="Times New Roman" pitchFamily="18" charset="0"/>
              </a:rPr>
              <a:t>III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pitchFamily="18" charset="0"/>
                <a:cs typeface="Times New Roman" pitchFamily="18" charset="0"/>
              </a:rPr>
              <a:t> МЕЖДУНАРОДНАЯ ЛЕТНЯЯ ШКОЛА</a:t>
            </a:r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 defTabSz="914400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pitchFamily="18" charset="0"/>
                <a:cs typeface="Times New Roman" pitchFamily="18" charset="0"/>
              </a:rPr>
              <a:t>«Теория и практика разработки тестов в психологии и образовании»</a:t>
            </a:r>
          </a:p>
          <a:p>
            <a:pPr defTabSz="914400"/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 defTabSz="914400"/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pitchFamily="18" charset="0"/>
                <a:cs typeface="Times New Roman" pitchFamily="18" charset="0"/>
              </a:rPr>
              <a:t>Тема 2016 года:</a:t>
            </a:r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 defTabSz="914400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imes New Roman" pitchFamily="18" charset="0"/>
                <a:cs typeface="Times New Roman" pitchFamily="18" charset="0"/>
              </a:rPr>
              <a:t>«Современные тренды оценивания в образовании»</a:t>
            </a:r>
          </a:p>
          <a:p>
            <a:pPr defTabSz="914400"/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pPr lvl="0" defTabSz="914400"/>
            <a:r>
              <a:rPr lang="ru-RU" sz="2000" dirty="0" smtClean="0"/>
              <a:t>Трек 1: метапредметные и некогнитивные навыки и их измерение.</a:t>
            </a:r>
          </a:p>
          <a:p>
            <a:pPr lvl="0" defTabSz="914400"/>
            <a:r>
              <a:rPr lang="ru-RU" sz="2000" dirty="0" smtClean="0"/>
              <a:t>Трек 2:  углубленные методы психометрического анализа результатов тестирования</a:t>
            </a:r>
          </a:p>
          <a:p>
            <a:pPr lvl="0" defTabSz="914400"/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r>
              <a:rPr lang="ru-RU" sz="2000" dirty="0" smtClean="0"/>
              <a:t>Июль 2016 г. 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dirty="0" smtClean="0"/>
              <a:t>Учебный центр НИУ ВШЭ, Вороново (Подмосковье)</a:t>
            </a:r>
          </a:p>
          <a:p>
            <a:pPr lvl="0" defTabSz="914400"/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r>
              <a:rPr lang="ru-RU" u="sng" dirty="0" smtClean="0">
                <a:hlinkClick r:id="rId3"/>
              </a:rPr>
              <a:t>https://ioe.hse.ru/announcements/174264883.html</a:t>
            </a:r>
            <a:endParaRPr lang="ru-RU" sz="1600" dirty="0" smtClean="0"/>
          </a:p>
          <a:p>
            <a:endParaRPr lang="ru-RU" dirty="0" smtClean="0"/>
          </a:p>
          <a:p>
            <a:endParaRPr lang="ru-RU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80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371600" y="5106390"/>
            <a:ext cx="6400800" cy="708255"/>
          </a:xfrm>
        </p:spPr>
        <p:txBody>
          <a:bodyPr/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Центр мониторинга качества образования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Институт образования </a:t>
            </a:r>
          </a:p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НИУ Высшая школа экономики</a:t>
            </a: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http://ioe.hse.ru/monitoring/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3767" y="3927232"/>
            <a:ext cx="7846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21386F"/>
                </a:solidFill>
              </a:rPr>
              <a:t>Карданова Е.Ю.             </a:t>
            </a:r>
          </a:p>
          <a:p>
            <a:pPr algn="ctr">
              <a:buNone/>
            </a:pPr>
            <a:r>
              <a:rPr lang="en-US" dirty="0" smtClean="0">
                <a:solidFill>
                  <a:srgbClr val="21386F"/>
                </a:solidFill>
                <a:hlinkClick r:id="rId3"/>
              </a:rPr>
              <a:t>ekardanova@hse.ru</a:t>
            </a:r>
            <a:endParaRPr lang="en-US" dirty="0" smtClean="0">
              <a:solidFill>
                <a:srgbClr val="21386F"/>
              </a:solidFill>
            </a:endParaRPr>
          </a:p>
          <a:p>
            <a:pPr algn="ctr">
              <a:buNone/>
            </a:pPr>
            <a:endParaRPr lang="ru-RU" dirty="0">
              <a:solidFill>
                <a:srgbClr val="21386F"/>
              </a:solidFill>
            </a:endParaRPr>
          </a:p>
        </p:txBody>
      </p:sp>
      <p:pic>
        <p:nvPicPr>
          <p:cNvPr id="5" name="Picture 4" descr="Институт образован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7" y="5106390"/>
            <a:ext cx="1235033" cy="1235033"/>
          </a:xfrm>
          <a:prstGeom prst="ellipse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504709" y="636607"/>
            <a:ext cx="7254598" cy="370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600" b="1" dirty="0" smtClean="0">
                <a:solidFill>
                  <a:schemeClr val="bg1"/>
                </a:solidFill>
              </a:rPr>
              <a:t>Основные задачи оценки</a:t>
            </a: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ru-RU" sz="2600" b="1" dirty="0" smtClean="0">
                <a:solidFill>
                  <a:schemeClr val="bg1"/>
                </a:solidFill>
              </a:rPr>
              <a:t>в образовании</a:t>
            </a:r>
            <a:r>
              <a:rPr lang="ru-RU" sz="26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en-US" sz="3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8" y="1713052"/>
            <a:ext cx="850371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 smtClean="0"/>
              <a:t> планировать дальнейшее обучение 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 smtClean="0"/>
              <a:t> ранжировать учащихся, поделить их на группы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 smtClean="0"/>
              <a:t> обеспечить обратную связь 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 smtClean="0"/>
              <a:t> повысить у учащихся мотивацию к учебе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 smtClean="0"/>
              <a:t> диагностировать проблемы учащихся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400" dirty="0" smtClean="0"/>
              <a:t> оценить академические успехи учащихся</a:t>
            </a:r>
          </a:p>
          <a:p>
            <a:pPr>
              <a:spcBef>
                <a:spcPts val="1200"/>
              </a:spcBef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Оценка в образовании достаточно многогранна. Используются различные типы и методы оценки, которые различаются по своей цели, методам сбора информации, степени стандартизации, форме проведения и т.д. </a:t>
            </a:r>
          </a:p>
          <a:p>
            <a:pPr>
              <a:spcBef>
                <a:spcPts val="1200"/>
              </a:spcBef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Однако любая оценка должна удовлетворять двум требованиям – она должна быть </a:t>
            </a:r>
            <a:r>
              <a:rPr lang="ru-RU" sz="2000" dirty="0" smtClean="0">
                <a:solidFill>
                  <a:srgbClr val="C00000"/>
                </a:solidFill>
              </a:rPr>
              <a:t>валидной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 и </a:t>
            </a:r>
            <a:r>
              <a:rPr lang="ru-RU" sz="2000" dirty="0" smtClean="0">
                <a:solidFill>
                  <a:srgbClr val="C00000"/>
                </a:solidFill>
              </a:rPr>
              <a:t>надежной</a:t>
            </a:r>
          </a:p>
          <a:p>
            <a:pPr marL="355600" indent="-355600" defTabSz="1398588">
              <a:spcBef>
                <a:spcPts val="1200"/>
              </a:spcBef>
            </a:pPr>
            <a:endParaRPr lang="ru-RU" sz="2400" dirty="0" smtClean="0"/>
          </a:p>
          <a:p>
            <a:pPr marL="355600" indent="-355600">
              <a:buFont typeface="Arial" pitchFamily="34" charset="0"/>
              <a:buChar char="•"/>
            </a:pPr>
            <a:endParaRPr lang="ru-RU" dirty="0" smtClean="0"/>
          </a:p>
          <a:p>
            <a:r>
              <a:rPr lang="x-none" dirty="0" smtClean="0"/>
              <a:t> 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2939970" y="428625"/>
            <a:ext cx="58193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 Надежность</a:t>
            </a:r>
            <a:r>
              <a:rPr lang="ru-RU" sz="3200" dirty="0" smtClean="0"/>
              <a:t> </a:t>
            </a:r>
            <a:endParaRPr lang="en-US" sz="3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620455"/>
            <a:ext cx="850371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1C2A55"/>
                </a:solidFill>
              </a:rPr>
              <a:t>Характеристика точности, устойчивости, согласованности результатов оценки.</a:t>
            </a:r>
          </a:p>
          <a:p>
            <a:pPr marL="358775" indent="-358775">
              <a:spcBef>
                <a:spcPts val="600"/>
              </a:spcBef>
            </a:pPr>
            <a:r>
              <a:rPr lang="ru-RU" sz="2800" dirty="0" smtClean="0">
                <a:solidFill>
                  <a:srgbClr val="1C2A55"/>
                </a:solidFill>
              </a:rPr>
              <a:t> 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Если информация ненадежна, то ей нельзя доверять, на ее основе нельзя принимать решения. 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Очевидно, что никакая оценочная процедура или инструмент не в состоянии обеспечить на 100% надежную информацию, свободную от ошибки измерения. Задача – минимизировать ошибку измерения.</a:t>
            </a:r>
          </a:p>
          <a:p>
            <a:pPr marL="358775" indent="-358775">
              <a:spcBef>
                <a:spcPts val="600"/>
              </a:spcBef>
              <a:buFont typeface="Arial" pitchFamily="34" charset="0"/>
              <a:buChar char="•"/>
            </a:pPr>
            <a:r>
              <a:rPr lang="ru-RU" sz="2000" dirty="0" smtClean="0"/>
              <a:t>Надежность оценивается количественно – коэффициент надежности.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2939970" y="428625"/>
            <a:ext cx="58193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 Валидность</a:t>
            </a:r>
            <a:r>
              <a:rPr lang="ru-RU" sz="3200" dirty="0" smtClean="0"/>
              <a:t> </a:t>
            </a:r>
            <a:endParaRPr lang="en-US" sz="32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388962"/>
            <a:ext cx="85037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1C2A55"/>
                </a:solidFill>
              </a:rPr>
              <a:t>Характеристика способности оценки дать информацию для принятия правильных решений на основе результатов оценки. </a:t>
            </a:r>
          </a:p>
          <a:p>
            <a:pPr marL="358775" indent="-358775">
              <a:buFont typeface="Arial" pitchFamily="34" charset="0"/>
              <a:buChar char="•"/>
            </a:pPr>
            <a:endParaRPr lang="ru-RU" sz="2400" dirty="0" smtClean="0"/>
          </a:p>
          <a:p>
            <a:pPr marL="358775" indent="-358775"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000" dirty="0" smtClean="0"/>
              <a:t>Основные вопросы валидности:</a:t>
            </a:r>
          </a:p>
          <a:p>
            <a:pPr marL="717550" indent="-185738">
              <a:spcBef>
                <a:spcPts val="600"/>
              </a:spcBef>
            </a:pPr>
            <a:r>
              <a:rPr lang="ru-RU" sz="1600" dirty="0" smtClean="0"/>
              <a:t>-  покрывает ли оценка все важные аспекты содержания, которое должно быть проверено?</a:t>
            </a:r>
          </a:p>
          <a:p>
            <a:pPr marL="717550" indent="-185738">
              <a:spcBef>
                <a:spcPts val="600"/>
              </a:spcBef>
              <a:buFontTx/>
              <a:buChar char="-"/>
            </a:pPr>
            <a:r>
              <a:rPr lang="ru-RU" sz="1600" dirty="0" smtClean="0"/>
              <a:t>изучался ли материал, который оценивается?</a:t>
            </a:r>
          </a:p>
          <a:p>
            <a:pPr marL="717550" indent="-185738">
              <a:spcBef>
                <a:spcPts val="600"/>
              </a:spcBef>
              <a:buFontTx/>
              <a:buChar char="-"/>
            </a:pPr>
            <a:r>
              <a:rPr lang="ru-RU" sz="1600" dirty="0" smtClean="0"/>
              <a:t>позволяет ли метод оценки сделать правильные выводы об обучении и его результатах?</a:t>
            </a:r>
          </a:p>
          <a:p>
            <a:pPr marL="717550" indent="-185738">
              <a:spcBef>
                <a:spcPts val="600"/>
              </a:spcBef>
            </a:pPr>
            <a:r>
              <a:rPr lang="ru-RU" sz="1600" dirty="0" smtClean="0"/>
              <a:t>-  позволяют ли задания продемонстрировать учащимся то, что предполагается оценивать?</a:t>
            </a:r>
          </a:p>
          <a:p>
            <a:pPr marL="717550" indent="-185738">
              <a:spcBef>
                <a:spcPts val="600"/>
              </a:spcBef>
            </a:pPr>
            <a:r>
              <a:rPr lang="ru-RU" sz="1600" dirty="0" smtClean="0"/>
              <a:t>-  являются ли инструкции и формулировки заданий достаточно ясными (чтобы ученики понимали, что от них ждут в их ответах)?</a:t>
            </a:r>
          </a:p>
          <a:p>
            <a:pPr marL="717550" indent="-185738">
              <a:spcBef>
                <a:spcPts val="600"/>
              </a:spcBef>
            </a:pPr>
            <a:r>
              <a:rPr lang="ru-RU" sz="1600" dirty="0" smtClean="0"/>
              <a:t>-  являются ли процедуры выставления баллов ясными и справедливыми?</a:t>
            </a:r>
            <a:r>
              <a:rPr lang="x-none" dirty="0" smtClean="0"/>
              <a:t> </a:t>
            </a:r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35260" y="428625"/>
            <a:ext cx="732404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Связь между надежностью и валидностью 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74157"/>
            <a:ext cx="850371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>
              <a:buFont typeface="Arial" pitchFamily="34" charset="0"/>
              <a:buChar char="•"/>
            </a:pPr>
            <a:r>
              <a:rPr lang="ru-RU" sz="2400" dirty="0" smtClean="0"/>
              <a:t>Надежность – необходимое, но не достаточное условие валидности. </a:t>
            </a:r>
          </a:p>
          <a:p>
            <a:pPr marL="266700" lvl="0" indent="-266700">
              <a:buFont typeface="Arial" pitchFamily="34" charset="0"/>
              <a:buChar char="•"/>
            </a:pPr>
            <a:r>
              <a:rPr lang="ru-RU" sz="2400" dirty="0" smtClean="0"/>
              <a:t>Валидная оценка всегда надежна, но надежная оценка не обязательно валидна.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030287" y="3613666"/>
            <a:ext cx="6945313" cy="2643188"/>
          </a:xfrm>
          <a:noFill/>
          <a:ln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35260" y="428625"/>
            <a:ext cx="732404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Как разработать надежный и валидный инструмент оценки?  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74157"/>
            <a:ext cx="8503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1574158"/>
            <a:ext cx="8229600" cy="4552006"/>
          </a:xfrm>
        </p:spPr>
        <p:txBody>
          <a:bodyPr/>
          <a:lstStyle/>
          <a:p>
            <a:r>
              <a:rPr lang="ru-RU" dirty="0" smtClean="0"/>
              <a:t>Только опираясь на науку! </a:t>
            </a:r>
          </a:p>
          <a:p>
            <a:r>
              <a:rPr lang="ru-RU" dirty="0" smtClean="0"/>
              <a:t>И эта наука – психометрика.</a:t>
            </a:r>
            <a:endParaRPr lang="ru-RU" dirty="0"/>
          </a:p>
        </p:txBody>
      </p:sp>
      <p:pic>
        <p:nvPicPr>
          <p:cNvPr id="14" name="Picture 5" descr="http://t2.ftcdn.net/jpg/00/47/35/33/400_F_47353393_iBaQ62N1HwhTwJbgcXnEVFvmWYUD1Yj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503" y="3112114"/>
            <a:ext cx="2987305" cy="274832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3615873" y="3427522"/>
            <a:ext cx="51434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smtClean="0">
                <a:solidFill>
                  <a:schemeClr val="tx2"/>
                </a:solidFill>
              </a:rPr>
              <a:t>Каждый измерительный инструмент должен иметь психометрическое сопровождение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81560" y="428625"/>
            <a:ext cx="727774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Что такое психометрика?  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74157"/>
            <a:ext cx="8503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1691160"/>
            <a:ext cx="8229600" cy="4552006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ru-RU" sz="2400" dirty="0" smtClean="0"/>
              <a:t>Специальная наука, изучающая теорию и методику измерений в социальных науках (психология, педагогика и т.д.)</a:t>
            </a:r>
          </a:p>
          <a:p>
            <a:pPr>
              <a:spcBef>
                <a:spcPts val="1200"/>
              </a:spcBef>
              <a:defRPr/>
            </a:pPr>
            <a:r>
              <a:rPr lang="ru-RU" sz="2400" dirty="0" smtClean="0"/>
              <a:t>Находится на стыке нескольких наук – психологии, математики, статистики </a:t>
            </a:r>
          </a:p>
          <a:p>
            <a:pPr>
              <a:spcBef>
                <a:spcPts val="1200"/>
              </a:spcBef>
              <a:defRPr/>
            </a:pPr>
            <a:r>
              <a:rPr lang="ru-RU" sz="2400" b="1" dirty="0" smtClean="0">
                <a:solidFill>
                  <a:srgbClr val="1C2A55"/>
                </a:solidFill>
              </a:rPr>
              <a:t>Основная цель</a:t>
            </a:r>
            <a:r>
              <a:rPr lang="ru-RU" sz="2400" dirty="0" smtClean="0"/>
              <a:t>: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/>
              <a:t>создание измерительных инструментов (таких как опросники, тесты и методики описания (оценки) личности), валидизация инструментов, разработка процедур измерения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81560" y="428625"/>
            <a:ext cx="727774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Зачем нужны психометрики?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74157"/>
            <a:ext cx="8503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2786063" y="2255838"/>
            <a:ext cx="5900736" cy="3987328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Какую теорию выбрать для разработки теста?</a:t>
            </a:r>
          </a:p>
          <a:p>
            <a:pPr>
              <a:defRPr/>
            </a:pPr>
            <a:r>
              <a:rPr lang="ru-RU" sz="2400" dirty="0" smtClean="0"/>
              <a:t>Какую модель выбрать?</a:t>
            </a:r>
          </a:p>
          <a:p>
            <a:pPr>
              <a:defRPr/>
            </a:pPr>
            <a:r>
              <a:rPr lang="ru-RU" sz="2400" dirty="0" smtClean="0"/>
              <a:t>Как оценить качество заданий и теста?</a:t>
            </a:r>
          </a:p>
          <a:p>
            <a:pPr>
              <a:defRPr/>
            </a:pPr>
            <a:r>
              <a:rPr lang="ru-RU" sz="2400" dirty="0" smtClean="0"/>
              <a:t>Как валидизировать инструмент? </a:t>
            </a:r>
          </a:p>
          <a:p>
            <a:pPr>
              <a:defRPr/>
            </a:pPr>
            <a:r>
              <a:rPr lang="ru-RU" sz="2400" dirty="0" smtClean="0"/>
              <a:t>Как оценить учащихся? </a:t>
            </a:r>
          </a:p>
          <a:p>
            <a:pPr>
              <a:defRPr/>
            </a:pPr>
            <a:r>
              <a:rPr lang="ru-RU" sz="2400" dirty="0" smtClean="0"/>
              <a:t>Как решить специфические проблемы тестирования?</a:t>
            </a:r>
          </a:p>
          <a:p>
            <a:pPr>
              <a:defRPr/>
            </a:pPr>
            <a:r>
              <a:rPr lang="ru-RU" sz="2400" dirty="0" smtClean="0"/>
              <a:t>Как представлять результаты тестирования?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403" y="2133600"/>
            <a:ext cx="250031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648182" y="1574157"/>
            <a:ext cx="8111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1C2A55"/>
                </a:solidFill>
              </a:rPr>
              <a:t>Чтобы помочь разработчику ответить на вопросы: </a:t>
            </a:r>
            <a:endParaRPr lang="ru-RU" sz="2400" b="1" dirty="0">
              <a:solidFill>
                <a:srgbClr val="1C2A5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794076" y="428625"/>
            <a:ext cx="6965231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Особенности сегодняшнего дня - 1</a:t>
            </a:r>
            <a:endParaRPr lang="en-US" sz="28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</a:rPr>
              <a:t>2016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3114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55589" y="1574157"/>
            <a:ext cx="85037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255589" y="1400537"/>
            <a:ext cx="8726365" cy="4725627"/>
          </a:xfrm>
        </p:spPr>
        <p:txBody>
          <a:bodyPr/>
          <a:lstStyle/>
          <a:p>
            <a:r>
              <a:rPr lang="ru-RU" sz="2000" dirty="0" smtClean="0"/>
              <a:t>Смещение фокуса оценки: сегодня уже важно оценивать не только и не столько учебные достижения учащихся, сколько измерять прогресс в обучении, его эффективность. </a:t>
            </a:r>
          </a:p>
          <a:p>
            <a:r>
              <a:rPr lang="ru-RU" sz="2000" dirty="0" smtClean="0"/>
              <a:t>Изменение самого предмета оценки: переход от измерений учебных достижений по отдельным предметам к так называемым базовым компетенциям, метапредметным навыкам, универсальным по отношению к любым предметным областям, а также некогнитивным навыкам. </a:t>
            </a:r>
          </a:p>
          <a:p>
            <a:endParaRPr lang="ru-RU" sz="2000" dirty="0" smtClean="0"/>
          </a:p>
          <a:p>
            <a:r>
              <a:rPr lang="ru-RU" sz="2400" dirty="0" smtClean="0">
                <a:solidFill>
                  <a:srgbClr val="1C2A55"/>
                </a:solidFill>
              </a:rPr>
              <a:t>Инструменты и технологии становятся все более сложными, требующими специальных методов анализа и применения специального математического аппарата. Более сложными становятся и задачи, которые необходимо решать во время разработки инструментов и анализа результатов тестирования. </a:t>
            </a:r>
          </a:p>
          <a:p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2605</TotalTime>
  <Words>1156</Words>
  <Application>Microsoft Office PowerPoint</Application>
  <PresentationFormat>On-screen Show (4:3)</PresentationFormat>
  <Paragraphs>226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Принципы разработки валидных и надежных инструментов оценки образовательных достижений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Пример: Схема исследования валидности SAM*</vt:lpstr>
      <vt:lpstr>Slide 14</vt:lpstr>
      <vt:lpstr>Slide 15</vt:lpstr>
      <vt:lpstr>Slide 16</vt:lpstr>
      <vt:lpstr>Slide 17</vt:lpstr>
      <vt:lpstr>Slide 18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Elena Kardanovs</cp:lastModifiedBy>
  <cp:revision>123</cp:revision>
  <dcterms:created xsi:type="dcterms:W3CDTF">2010-09-30T06:45:29Z</dcterms:created>
  <dcterms:modified xsi:type="dcterms:W3CDTF">2016-04-25T04:32:55Z</dcterms:modified>
</cp:coreProperties>
</file>