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83" r:id="rId3"/>
    <p:sldId id="272" r:id="rId4"/>
    <p:sldId id="269" r:id="rId5"/>
    <p:sldId id="271" r:id="rId6"/>
    <p:sldId id="270" r:id="rId7"/>
    <p:sldId id="273" r:id="rId8"/>
    <p:sldId id="280" r:id="rId9"/>
    <p:sldId id="281" r:id="rId10"/>
    <p:sldId id="275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5A8B-1CEB-4490-A85F-02709907FEC6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0166-3856-4BBD-9828-5F0A67EE7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3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3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2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Заменить везде ОЭСР на МС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4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2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0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0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9C72-78C1-4842-BC7F-CDBBE38C3DB9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BF77-7711-433A-8D8F-5FC9BD852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5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://www.education.auckland.ac.nz/staff/j.hattie/" TargetMode="Externa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206625"/>
          </a:xfrm>
        </p:spPr>
        <p:txBody>
          <a:bodyPr/>
          <a:lstStyle/>
          <a:p>
            <a:pPr eaLnBrk="1" hangingPunct="1"/>
            <a:r>
              <a:rPr lang="ru-RU" sz="2900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Оценивание и формирование умений 21-го века</a:t>
            </a:r>
            <a:br>
              <a:rPr lang="ru-RU" sz="2900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900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900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900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Ярославль, 2016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" name="Изображение 1" descr="_____1_лого_ВШЭ_синий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26" y="188640"/>
            <a:ext cx="1302387" cy="14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8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25"/>
            <a:ext cx="3779090" cy="5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Профессиональная подготовка учителей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_____1_лого_ВШЭ_синий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062" y="116633"/>
            <a:ext cx="759473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Эффекты формирующего оценивания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9492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  <a:defRPr/>
            </a:pPr>
            <a:r>
              <a:rPr lang="ru-RU" sz="3800" dirty="0"/>
              <a:t>1.Существенно возрастает </a:t>
            </a:r>
            <a:r>
              <a:rPr lang="ru-RU" sz="3800" dirty="0" err="1"/>
              <a:t>включённость</a:t>
            </a:r>
            <a:r>
              <a:rPr lang="ru-RU" sz="3800" dirty="0"/>
              <a:t> учеников в учёбу. Наибольший эффект для слабых учеников и детей с особыми потребностями.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ru-RU" sz="3800" dirty="0"/>
              <a:t>2.Выше мотивация, более позитивные установки на учение.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ru-RU" sz="3800" dirty="0"/>
              <a:t>3.Улучшается поведение, выше кооперация в групповой работе в классе.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ru-RU" sz="3800" dirty="0"/>
              <a:t>4. Значительные улучшения в умении учиться, понимать свои  сильные и слабые стороны и то, как добиться </a:t>
            </a:r>
            <a:r>
              <a:rPr lang="ru-RU" sz="3800" dirty="0" smtClean="0"/>
              <a:t>прогресса.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ru-RU" sz="3800" dirty="0" smtClean="0"/>
              <a:t>5</a:t>
            </a:r>
            <a:r>
              <a:rPr lang="ru-RU" sz="3800" dirty="0"/>
              <a:t>. Ученики берут на себя больше ответственности за своё учение</a:t>
            </a:r>
            <a:r>
              <a:rPr lang="ru-RU" sz="3800" dirty="0" smtClean="0"/>
              <a:t>.                                                                          </a:t>
            </a:r>
            <a:r>
              <a:rPr lang="en-US" sz="2400" dirty="0" err="1" smtClean="0"/>
              <a:t>Wiliam</a:t>
            </a:r>
            <a:r>
              <a:rPr lang="en-US" sz="2400" dirty="0" smtClean="0"/>
              <a:t> and Black</a:t>
            </a:r>
            <a:r>
              <a:rPr lang="ru-RU" sz="2400" dirty="0" smtClean="0"/>
              <a:t>, 2011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2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25"/>
            <a:ext cx="4566322" cy="5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Профессиональные приоритеты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учителей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Изображение 9" descr="_____1_лого_ВШЭ_синий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42707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Возможности формирующего оценивания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51973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ct val="50000"/>
              </a:spcAft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Если представить, что дети - цветы</a:t>
            </a:r>
            <a:r>
              <a:rPr lang="en-US" altLang="ru-RU" dirty="0" smtClean="0">
                <a:solidFill>
                  <a:srgbClr val="002060"/>
                </a:solidFill>
              </a:rPr>
              <a:t> …  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</a:pPr>
            <a:r>
              <a:rPr lang="en-US" altLang="ru-RU" sz="2800" i="1" dirty="0" smtClean="0">
                <a:solidFill>
                  <a:srgbClr val="002060"/>
                </a:solidFill>
              </a:rPr>
              <a:t>Summative assessment</a:t>
            </a:r>
            <a:r>
              <a:rPr lang="en-US" altLang="ru-RU" sz="2800" dirty="0" smtClean="0">
                <a:solidFill>
                  <a:srgbClr val="002060"/>
                </a:solidFill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</a:rPr>
              <a:t>растений – </a:t>
            </a:r>
            <a:r>
              <a:rPr lang="ru-RU" altLang="ru-RU" dirty="0" smtClean="0">
                <a:solidFill>
                  <a:srgbClr val="002060"/>
                </a:solidFill>
              </a:rPr>
              <a:t>это просто их измерение. Может быть интересно сравнить и проанализировать результаты измерений, но это никак не влияет на рост растений.</a:t>
            </a:r>
            <a:endParaRPr lang="en-US" altLang="ru-RU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ru-RU" sz="2800" i="1" dirty="0" smtClean="0">
                <a:solidFill>
                  <a:srgbClr val="002060"/>
                </a:solidFill>
              </a:rPr>
              <a:t>Formative assessment</a:t>
            </a:r>
            <a:r>
              <a:rPr lang="ru-RU" altLang="ru-RU" sz="2800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</a:rPr>
              <a:t>- </a:t>
            </a:r>
            <a:r>
              <a:rPr lang="ru-RU" altLang="ru-RU" sz="3600" dirty="0" smtClean="0">
                <a:solidFill>
                  <a:srgbClr val="002060"/>
                </a:solidFill>
              </a:rPr>
              <a:t>эквивалент уходу и поливу, соответствующему потребностям растений, что непосредственно влияет на их рост.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altLang="ru-RU" sz="1700" dirty="0" smtClean="0">
                <a:solidFill>
                  <a:srgbClr val="002060"/>
                </a:solidFill>
              </a:rPr>
              <a:t>(</a:t>
            </a:r>
            <a:r>
              <a:rPr lang="ru-RU" altLang="ru-RU" sz="1900" dirty="0" smtClean="0">
                <a:solidFill>
                  <a:srgbClr val="002060"/>
                </a:solidFill>
              </a:rPr>
              <a:t>Министерство образования Новой Зеландии, 2009)</a:t>
            </a:r>
            <a:endParaRPr lang="en-AU" altLang="ru-RU" sz="19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7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9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2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25"/>
            <a:ext cx="3779090" cy="5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Возрастная структура учительских кадров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Изображение 13" descr="_____1_лого_ВШЭ_синий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2062" y="274638"/>
            <a:ext cx="7594738" cy="7427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Старая история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7965" y="1017345"/>
            <a:ext cx="4826083" cy="584065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2400" i="1" dirty="0" smtClean="0"/>
              <a:t>Процедура оценивания, скромно вошла в практику университетов в 18 в. и школ в 19 в., но потом, быстро продвигаясь, заняла место непререкаемого судьи, определяющего ценность достижений ученика, качество институтов и  конкурентоспособность систем образования.        </a:t>
            </a:r>
            <a:r>
              <a:rPr lang="en-US" sz="1600" i="1" dirty="0" smtClean="0"/>
              <a:t>Patricia </a:t>
            </a:r>
            <a:r>
              <a:rPr lang="en-US" sz="1600" i="1" dirty="0" err="1" smtClean="0"/>
              <a:t>Broadfoot</a:t>
            </a:r>
            <a:r>
              <a:rPr lang="en-US" sz="1600" i="1" dirty="0" smtClean="0"/>
              <a:t> (2000)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07840" y="1017345"/>
            <a:ext cx="3612632" cy="584065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400" dirty="0" smtClean="0"/>
              <a:t>Увы, многие учителя существенно больше озабочены  тестированием « с высокими ставками»,  а не тем, чтобы следить за развитием таких задатков учеников, как креативность.</a:t>
            </a:r>
            <a:r>
              <a:rPr lang="en-US" sz="3400" dirty="0" smtClean="0"/>
              <a:t> </a:t>
            </a:r>
            <a:endParaRPr lang="ru-RU" sz="3400" dirty="0" smtClean="0"/>
          </a:p>
          <a:p>
            <a:pPr marL="0" indent="0" algn="r">
              <a:lnSpc>
                <a:spcPct val="170000"/>
              </a:lnSpc>
              <a:buNone/>
            </a:pPr>
            <a:r>
              <a:rPr lang="en-US" sz="2300" dirty="0" err="1" smtClean="0"/>
              <a:t>Wiliam</a:t>
            </a:r>
            <a:r>
              <a:rPr lang="en-US" sz="2300" dirty="0" smtClean="0"/>
              <a:t> </a:t>
            </a:r>
            <a:r>
              <a:rPr lang="en-US" sz="2300" i="1" dirty="0" smtClean="0"/>
              <a:t>et al.</a:t>
            </a:r>
            <a:r>
              <a:rPr lang="en-US" sz="2300" dirty="0" smtClean="0"/>
              <a:t>, 2004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259632" y="238982"/>
            <a:ext cx="8064896" cy="9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latin typeface="+mj-lt"/>
                <a:cs typeface="Times New Roman" pitchFamily="18" charset="0"/>
              </a:rPr>
              <a:t>Частота проведения проверочных  работ      (математика, 8 </a:t>
            </a:r>
            <a:r>
              <a:rPr lang="ru-RU" sz="2800" dirty="0" err="1" smtClean="0">
                <a:latin typeface="+mj-lt"/>
                <a:cs typeface="Times New Roman" pitchFamily="18" charset="0"/>
              </a:rPr>
              <a:t>кл</a:t>
            </a:r>
            <a:r>
              <a:rPr lang="ru-RU" sz="2800" dirty="0" smtClean="0">
                <a:latin typeface="+mj-lt"/>
                <a:cs typeface="Times New Roman" pitchFamily="18" charset="0"/>
              </a:rPr>
              <a:t>.)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исследования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Изображение 1" descr="_____1_лого_ВШЭ_синий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424936" cy="532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4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60648"/>
            <a:ext cx="681565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latin typeface="Myriad Pro"/>
              </a:rPr>
              <a:t>Качество оценивания</a:t>
            </a:r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 </a:t>
            </a:r>
            <a:r>
              <a:rPr lang="ru-RU" sz="2800" dirty="0" smtClean="0">
                <a:latin typeface="Myriad Pro"/>
              </a:rPr>
              <a:t>– проблема нашей школы</a:t>
            </a:r>
            <a:endParaRPr lang="en-US" sz="2800" dirty="0"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Изображение 7" descr="_____1_лого_ВШЭ_синий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8964488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25"/>
            <a:ext cx="3779090" cy="5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Ключевые вопросы исследования: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Изображение 7" descr="_____1_лого_ВШЭ_синий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9"/>
            <a:ext cx="7427168" cy="850106"/>
          </a:xfrm>
        </p:spPr>
        <p:txBody>
          <a:bodyPr/>
          <a:lstStyle/>
          <a:p>
            <a:r>
              <a:rPr lang="ru-RU" dirty="0" smtClean="0"/>
              <a:t>И не только нашей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36003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8163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180 проверенных программ подготовки педагогических кадров только 3% в полной мере раскрывают </a:t>
            </a:r>
            <a:r>
              <a:rPr lang="ru-RU" dirty="0" smtClean="0"/>
              <a:t> тему </a:t>
            </a:r>
            <a:r>
              <a:rPr lang="ru-RU" dirty="0" smtClean="0"/>
              <a:t>оценивания и менее 2% учат будущих учителей использовать данные оценивания для коррекции преподавания.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en-US" sz="1400" i="1" dirty="0" smtClean="0"/>
              <a:t> National Council on Teacher Quality, 2012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017345"/>
            <a:ext cx="4041775" cy="683463"/>
          </a:xfrm>
        </p:spPr>
        <p:txBody>
          <a:bodyPr/>
          <a:lstStyle/>
          <a:p>
            <a:pPr algn="ctr"/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163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Необходимая подготовка в области оценочных умений отсутствует в программах обучения учителей.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200" i="1" dirty="0" smtClean="0"/>
          </a:p>
          <a:p>
            <a:pPr marL="0" indent="0" algn="r">
              <a:buNone/>
            </a:pPr>
            <a:r>
              <a:rPr lang="en-US" sz="1800" i="1" dirty="0" smtClean="0"/>
              <a:t>Kelly A., Downey </a:t>
            </a:r>
            <a:r>
              <a:rPr lang="en-US" sz="1800" dirty="0" smtClean="0"/>
              <a:t>C. 2011</a:t>
            </a:r>
            <a:r>
              <a:rPr lang="en-US" sz="3200" dirty="0" smtClean="0"/>
              <a:t>. </a:t>
            </a:r>
            <a:endParaRPr lang="ru-RU" sz="3200" dirty="0" smtClean="0"/>
          </a:p>
          <a:p>
            <a:pPr marL="0" indent="0">
              <a:lnSpc>
                <a:spcPct val="170000"/>
              </a:lnSpc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803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0" y="6415089"/>
            <a:ext cx="4143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25"/>
            <a:ext cx="3779090" cy="5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Стаж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5" y="225583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5" y="396716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5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_____1_лого_ВШЭ_синий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062" y="116632"/>
            <a:ext cx="7594738" cy="606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Новая повестка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2062" y="609399"/>
            <a:ext cx="3405326" cy="803377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Стандарт формирующего оценивания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08520" y="1340768"/>
            <a:ext cx="4824535" cy="551723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000" dirty="0" smtClean="0"/>
              <a:t>Ясные учебные установки и </a:t>
            </a:r>
            <a:r>
              <a:rPr lang="ru-RU" sz="2000" i="1" dirty="0" smtClean="0"/>
              <a:t>критерии </a:t>
            </a:r>
            <a:r>
              <a:rPr lang="ru-RU" sz="2000" dirty="0" smtClean="0"/>
              <a:t>успешности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lnSpc>
                <a:spcPct val="170000"/>
              </a:lnSpc>
            </a:pPr>
            <a:r>
              <a:rPr lang="ru-RU" sz="2000" dirty="0" smtClean="0"/>
              <a:t>Эффективная дискуссия,  задания, которые показывают результаты и </a:t>
            </a:r>
            <a:r>
              <a:rPr lang="ru-RU" sz="2000" i="1" dirty="0" smtClean="0"/>
              <a:t>процесс</a:t>
            </a:r>
            <a:r>
              <a:rPr lang="ru-RU" sz="2000" dirty="0" smtClean="0"/>
              <a:t> учения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lnSpc>
                <a:spcPct val="170000"/>
              </a:lnSpc>
            </a:pPr>
            <a:r>
              <a:rPr lang="ru-RU" sz="2000" dirty="0" smtClean="0"/>
              <a:t>Обратная связь, которая продвигает ученика вперёд;</a:t>
            </a:r>
          </a:p>
          <a:p>
            <a:pPr>
              <a:lnSpc>
                <a:spcPct val="170000"/>
              </a:lnSpc>
            </a:pPr>
            <a:r>
              <a:rPr lang="ru-RU" sz="2000" dirty="0" smtClean="0"/>
              <a:t>Ученики – образовательный ресурс друг для друга и  хозяева </a:t>
            </a:r>
            <a:r>
              <a:rPr lang="ru-RU" sz="2000" i="1" dirty="0" smtClean="0"/>
              <a:t>своего учения</a:t>
            </a:r>
            <a:r>
              <a:rPr lang="ru-RU" sz="2000" dirty="0" smtClean="0"/>
              <a:t> (</a:t>
            </a:r>
            <a:r>
              <a:rPr lang="en-US" sz="2000" dirty="0" smtClean="0"/>
              <a:t> owners of their own learning</a:t>
            </a:r>
            <a:r>
              <a:rPr lang="ru-RU" sz="2000" dirty="0" smtClean="0"/>
              <a:t>).  </a:t>
            </a:r>
            <a:r>
              <a:rPr lang="en-US" sz="1200" dirty="0" err="1" smtClean="0"/>
              <a:t>Wiliam</a:t>
            </a:r>
            <a:r>
              <a:rPr lang="en-US" sz="1200" dirty="0" smtClean="0"/>
              <a:t> (2006)</a:t>
            </a:r>
            <a:endParaRPr lang="ru-RU" sz="1200" dirty="0" smtClean="0"/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22986"/>
            <a:ext cx="4041775" cy="4958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340768"/>
            <a:ext cx="435597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3400" dirty="0" smtClean="0">
                <a:solidFill>
                  <a:srgbClr val="002060"/>
                </a:solidFill>
              </a:rPr>
              <a:t>Оценивание может быть только </a:t>
            </a:r>
            <a:r>
              <a:rPr lang="ru-RU" altLang="ru-RU" sz="3400" i="1" dirty="0" err="1" smtClean="0">
                <a:solidFill>
                  <a:srgbClr val="002060"/>
                </a:solidFill>
              </a:rPr>
              <a:t>критериальным</a:t>
            </a:r>
            <a:r>
              <a:rPr lang="ru-RU" altLang="ru-RU" sz="3400" i="1" dirty="0" smtClean="0">
                <a:solidFill>
                  <a:srgbClr val="002060"/>
                </a:solidFill>
              </a:rPr>
              <a:t>.</a:t>
            </a:r>
            <a:r>
              <a:rPr lang="ru-RU" altLang="ru-RU" sz="3400" dirty="0" smtClean="0">
                <a:solidFill>
                  <a:srgbClr val="002060"/>
                </a:solidFill>
              </a:rPr>
              <a:t> </a:t>
            </a:r>
            <a:endParaRPr lang="ru-RU" altLang="ru-RU" sz="3400" i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3400" dirty="0" smtClean="0">
                <a:solidFill>
                  <a:srgbClr val="002060"/>
                </a:solidFill>
              </a:rPr>
              <a:t>Оценивание является </a:t>
            </a:r>
            <a:r>
              <a:rPr lang="ru-RU" altLang="ru-RU" sz="3400" i="1" dirty="0" smtClean="0">
                <a:solidFill>
                  <a:srgbClr val="002060"/>
                </a:solidFill>
              </a:rPr>
              <a:t>постоянным процессом</a:t>
            </a:r>
            <a:r>
              <a:rPr lang="ru-RU" altLang="ru-RU" sz="3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3400" dirty="0" smtClean="0">
                <a:solidFill>
                  <a:srgbClr val="002060"/>
                </a:solidFill>
              </a:rPr>
              <a:t>Учащиеся включаются в контрольно-оценочную деятельность, приобретая навыки и привычку к </a:t>
            </a:r>
            <a:r>
              <a:rPr lang="ru-RU" altLang="ru-RU" sz="3400" i="1" dirty="0" smtClean="0">
                <a:solidFill>
                  <a:srgbClr val="002060"/>
                </a:solidFill>
              </a:rPr>
              <a:t>самооценке</a:t>
            </a:r>
            <a:r>
              <a:rPr lang="ru-RU" altLang="ru-RU" sz="3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3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661988" y="0"/>
            <a:ext cx="4232275" cy="1095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67" name="object 3"/>
          <p:cNvSpPr>
            <a:spLocks noChangeArrowheads="1"/>
          </p:cNvSpPr>
          <p:nvPr/>
        </p:nvSpPr>
        <p:spPr bwMode="auto">
          <a:xfrm>
            <a:off x="661988" y="1095375"/>
            <a:ext cx="7820025" cy="777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68" name="object 4"/>
          <p:cNvSpPr>
            <a:spLocks noChangeArrowheads="1"/>
          </p:cNvSpPr>
          <p:nvPr/>
        </p:nvSpPr>
        <p:spPr bwMode="auto">
          <a:xfrm>
            <a:off x="661988" y="1095375"/>
            <a:ext cx="4232275" cy="777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661988" y="1873250"/>
            <a:ext cx="7820025" cy="777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661988" y="1873250"/>
            <a:ext cx="4232275" cy="7778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71" name="object 7"/>
          <p:cNvSpPr txBox="1">
            <a:spLocks noChangeArrowheads="1"/>
          </p:cNvSpPr>
          <p:nvPr/>
        </p:nvSpPr>
        <p:spPr bwMode="auto">
          <a:xfrm>
            <a:off x="5067300" y="2052638"/>
            <a:ext cx="2228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1600">
              <a:cs typeface="Arial" pitchFamily="34" charset="0"/>
            </a:endParaRPr>
          </a:p>
        </p:txBody>
      </p:sp>
      <p:sp>
        <p:nvSpPr>
          <p:cNvPr id="11272" name="object 8"/>
          <p:cNvSpPr>
            <a:spLocks noChangeArrowheads="1"/>
          </p:cNvSpPr>
          <p:nvPr/>
        </p:nvSpPr>
        <p:spPr bwMode="auto">
          <a:xfrm>
            <a:off x="-2773363" y="2636838"/>
            <a:ext cx="7820026" cy="7778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73" name="object 9"/>
          <p:cNvSpPr>
            <a:spLocks noChangeArrowheads="1"/>
          </p:cNvSpPr>
          <p:nvPr/>
        </p:nvSpPr>
        <p:spPr bwMode="auto">
          <a:xfrm>
            <a:off x="661988" y="2651125"/>
            <a:ext cx="4232275" cy="777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7300" y="2782888"/>
            <a:ext cx="3178175" cy="1150937"/>
          </a:xfrm>
          <a:prstGeom prst="rect">
            <a:avLst/>
          </a:prstGeom>
        </p:spPr>
        <p:txBody>
          <a:bodyPr lIns="0" tIns="0" rIns="0" bIns="0"/>
          <a:lstStyle/>
          <a:p>
            <a:pPr marL="111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u="heavy" spc="-18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ww</a:t>
            </a:r>
            <a:r>
              <a:rPr sz="1200" b="1" u="heavy" spc="-61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w</a:t>
            </a:r>
            <a:r>
              <a:rPr sz="1200" b="1" u="heavy" spc="-13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.education.aucklan</a:t>
            </a:r>
            <a:r>
              <a:rPr sz="1200" b="1" u="heavy" spc="-4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d.</a:t>
            </a:r>
            <a:r>
              <a:rPr sz="1200" b="1" u="heavy" spc="-13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ac.nz/staff/j.hattie/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275" name="object 11"/>
          <p:cNvSpPr>
            <a:spLocks noChangeArrowheads="1"/>
          </p:cNvSpPr>
          <p:nvPr/>
        </p:nvSpPr>
        <p:spPr bwMode="auto">
          <a:xfrm>
            <a:off x="-1692275" y="2924175"/>
            <a:ext cx="7818438" cy="7794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76" name="object 12"/>
          <p:cNvSpPr>
            <a:spLocks noChangeArrowheads="1"/>
          </p:cNvSpPr>
          <p:nvPr/>
        </p:nvSpPr>
        <p:spPr bwMode="auto">
          <a:xfrm>
            <a:off x="661988" y="3429000"/>
            <a:ext cx="4232275" cy="7778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77" name="object 13"/>
          <p:cNvSpPr txBox="1">
            <a:spLocks noChangeArrowheads="1"/>
          </p:cNvSpPr>
          <p:nvPr/>
        </p:nvSpPr>
        <p:spPr bwMode="auto">
          <a:xfrm>
            <a:off x="5067300" y="3462338"/>
            <a:ext cx="2441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1600">
              <a:cs typeface="Arial" pitchFamily="34" charset="0"/>
            </a:endParaRPr>
          </a:p>
        </p:txBody>
      </p:sp>
      <p:sp>
        <p:nvSpPr>
          <p:cNvPr id="11278" name="object 14"/>
          <p:cNvSpPr>
            <a:spLocks noChangeArrowheads="1"/>
          </p:cNvSpPr>
          <p:nvPr/>
        </p:nvSpPr>
        <p:spPr bwMode="auto">
          <a:xfrm>
            <a:off x="661988" y="4206875"/>
            <a:ext cx="7820025" cy="7778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79" name="object 15"/>
          <p:cNvSpPr>
            <a:spLocks noChangeArrowheads="1"/>
          </p:cNvSpPr>
          <p:nvPr/>
        </p:nvSpPr>
        <p:spPr bwMode="auto">
          <a:xfrm>
            <a:off x="661988" y="4206875"/>
            <a:ext cx="4232275" cy="7778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80" name="object 16"/>
          <p:cNvSpPr>
            <a:spLocks noChangeArrowheads="1"/>
          </p:cNvSpPr>
          <p:nvPr/>
        </p:nvSpPr>
        <p:spPr bwMode="auto">
          <a:xfrm>
            <a:off x="661988" y="4984750"/>
            <a:ext cx="7820025" cy="7778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81" name="object 17"/>
          <p:cNvSpPr>
            <a:spLocks noChangeArrowheads="1"/>
          </p:cNvSpPr>
          <p:nvPr/>
        </p:nvSpPr>
        <p:spPr bwMode="auto">
          <a:xfrm>
            <a:off x="661988" y="4984750"/>
            <a:ext cx="4232275" cy="7778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11282" name="object 19"/>
          <p:cNvSpPr>
            <a:spLocks noChangeArrowheads="1"/>
          </p:cNvSpPr>
          <p:nvPr/>
        </p:nvSpPr>
        <p:spPr bwMode="auto">
          <a:xfrm>
            <a:off x="661988" y="5762625"/>
            <a:ext cx="4232275" cy="7778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248472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влияет  на учебные результаты?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492896"/>
            <a:ext cx="4244280" cy="36332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500"/>
            <a:ext cx="4320480" cy="61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 smtClean="0"/>
              <a:t>Инструменты  формирующего оценивания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762000" y="2209800"/>
            <a:ext cx="2514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Портфолио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3352800"/>
            <a:ext cx="2438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Дневники </a:t>
            </a:r>
          </a:p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планирования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990600" y="4648200"/>
            <a:ext cx="2514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 b="1">
                <a:solidFill>
                  <a:srgbClr val="E2BCD7"/>
                </a:solidFill>
              </a:rPr>
              <a:t>Характеристики</a:t>
            </a:r>
          </a:p>
          <a:p>
            <a:pPr eaLnBrk="1" hangingPunct="1"/>
            <a:endParaRPr lang="ru-RU" altLang="ru-RU" sz="2400">
              <a:solidFill>
                <a:srgbClr val="E2BCD7"/>
              </a:solidFill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5638800" y="2133600"/>
            <a:ext cx="2514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Ментальные</a:t>
            </a:r>
          </a:p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 карты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867400" y="3352800"/>
            <a:ext cx="2590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Критериальные</a:t>
            </a:r>
          </a:p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 рубрики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562600" y="4572000"/>
            <a:ext cx="2590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Листы</a:t>
            </a:r>
          </a:p>
          <a:p>
            <a:pPr algn="ctr" eaLnBrk="1" hangingPunct="1"/>
            <a:r>
              <a:rPr lang="ru-RU" altLang="ru-RU" sz="2400" b="1">
                <a:solidFill>
                  <a:srgbClr val="E2BCD7"/>
                </a:solidFill>
              </a:rPr>
              <a:t> самооценивания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352800" y="3352800"/>
            <a:ext cx="2209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400" b="1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 b="1">
                <a:solidFill>
                  <a:srgbClr val="E2BCD7"/>
                </a:solidFill>
              </a:rPr>
              <a:t>Рекомендации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 b="1">
                <a:solidFill>
                  <a:srgbClr val="E2BCD7"/>
                </a:solidFill>
              </a:rPr>
              <a:t>по улучшению</a:t>
            </a:r>
          </a:p>
          <a:p>
            <a:pPr algn="ctr" eaLnBrk="1" hangingPunct="1"/>
            <a:endParaRPr lang="ru-RU" altLang="ru-RU" sz="2400"/>
          </a:p>
        </p:txBody>
      </p:sp>
      <p:pic>
        <p:nvPicPr>
          <p:cNvPr id="11" name="Изображение 9" descr="_____1_лого_ВШЭ_синий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1"/>
            <a:ext cx="914097" cy="12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533</Words>
  <Application>Microsoft Office PowerPoint</Application>
  <PresentationFormat>Экран (4:3)</PresentationFormat>
  <Paragraphs>94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Оценивание и формирование умений 21-го века  Ярославль, 2016</vt:lpstr>
      <vt:lpstr>Презентация PowerPoint</vt:lpstr>
      <vt:lpstr>Старая история</vt:lpstr>
      <vt:lpstr>Презентация PowerPoint</vt:lpstr>
      <vt:lpstr>Презентация PowerPoint</vt:lpstr>
      <vt:lpstr>И не только нашей</vt:lpstr>
      <vt:lpstr>Новая повестка</vt:lpstr>
      <vt:lpstr>Что влияет  на учебные результаты?</vt:lpstr>
      <vt:lpstr>Инструменты  формирующего оценивания</vt:lpstr>
      <vt:lpstr>Эффекты формирующего оценивания</vt:lpstr>
      <vt:lpstr>Возможности формирующего оценивания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17</cp:revision>
  <dcterms:created xsi:type="dcterms:W3CDTF">2016-04-23T13:52:19Z</dcterms:created>
  <dcterms:modified xsi:type="dcterms:W3CDTF">2016-04-24T07:33:01Z</dcterms:modified>
</cp:coreProperties>
</file>