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64" r:id="rId3"/>
    <p:sldId id="348" r:id="rId4"/>
    <p:sldId id="385" r:id="rId5"/>
    <p:sldId id="366" r:id="rId6"/>
    <p:sldId id="369" r:id="rId7"/>
    <p:sldId id="370" r:id="rId8"/>
    <p:sldId id="365" r:id="rId9"/>
    <p:sldId id="371" r:id="rId10"/>
    <p:sldId id="372" r:id="rId11"/>
    <p:sldId id="374" r:id="rId12"/>
    <p:sldId id="375" r:id="rId13"/>
    <p:sldId id="377" r:id="rId14"/>
    <p:sldId id="384" r:id="rId15"/>
    <p:sldId id="382" r:id="rId16"/>
    <p:sldId id="376" r:id="rId17"/>
    <p:sldId id="378" r:id="rId18"/>
    <p:sldId id="381" r:id="rId19"/>
    <p:sldId id="373" r:id="rId20"/>
    <p:sldId id="367" r:id="rId21"/>
    <p:sldId id="340" r:id="rId22"/>
    <p:sldId id="361" r:id="rId23"/>
    <p:sldId id="363" r:id="rId24"/>
    <p:sldId id="380" r:id="rId25"/>
    <p:sldId id="383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4" autoAdjust="0"/>
    <p:restoredTop sz="94660" autoAdjust="0"/>
  </p:normalViewPr>
  <p:slideViewPr>
    <p:cSldViewPr>
      <p:cViewPr>
        <p:scale>
          <a:sx n="115" d="100"/>
          <a:sy n="115" d="100"/>
        </p:scale>
        <p:origin x="-8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 b="1" i="1">
                <a:latin typeface="Calibri" panose="020F0502020204030204" pitchFamily="34" charset="0"/>
              </a:defRPr>
            </a:pPr>
            <a:r>
              <a:rPr lang="ru-RU" sz="1050" b="1" i="1">
                <a:latin typeface="Calibri" panose="020F0502020204030204" pitchFamily="34" charset="0"/>
              </a:rPr>
              <a:t>ИК-КОМПЕТЕНТНОСТЬ</a:t>
            </a:r>
          </a:p>
        </c:rich>
      </c:tx>
      <c:layout>
        <c:manualLayout>
          <c:xMode val="edge"/>
          <c:yMode val="edge"/>
          <c:x val="0.33298360367366586"/>
          <c:y val="0.55925560425258869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53181128022814"/>
          <c:y val="0.2945018580701918"/>
          <c:w val="0.76035996000444395"/>
          <c:h val="0.68030139508308585"/>
        </c:manualLayout>
      </c:layout>
      <c:pie3DChart>
        <c:varyColors val="1"/>
        <c:ser>
          <c:idx val="0"/>
          <c:order val="0"/>
          <c:tx>
            <c:strRef>
              <c:f>'Лист1'!$B$1</c:f>
              <c:strCache>
                <c:ptCount val="1"/>
                <c:pt idx="0">
                  <c:v>ИК-КОМПЕТЕНТНОСТЬ</c:v>
                </c:pt>
              </c:strCache>
            </c:strRef>
          </c:tx>
          <c:spPr>
            <a:solidFill>
              <a:srgbClr val="99CCFF"/>
            </a:solidFill>
          </c:spPr>
          <c:explosion val="74"/>
          <c:dPt>
            <c:idx val="0"/>
            <c:bubble3D val="0"/>
            <c:spPr>
              <a:solidFill>
                <a:srgbClr val="00CC99"/>
              </a:solidFill>
            </c:spPr>
          </c:dPt>
          <c:dPt>
            <c:idx val="1"/>
            <c:bubble3D val="0"/>
            <c:spPr>
              <a:solidFill>
                <a:srgbClr val="00CC66"/>
              </a:solidFill>
            </c:spPr>
          </c:dPt>
          <c:dPt>
            <c:idx val="2"/>
            <c:bubble3D val="0"/>
            <c:spPr>
              <a:solidFill>
                <a:srgbClr val="00FF99"/>
              </a:solidFill>
            </c:spPr>
          </c:dPt>
          <c:dPt>
            <c:idx val="3"/>
            <c:bubble3D val="0"/>
            <c:spPr>
              <a:solidFill>
                <a:srgbClr val="336699"/>
              </a:solidFill>
            </c:spPr>
          </c:dPt>
          <c:dPt>
            <c:idx val="4"/>
            <c:bubble3D val="0"/>
            <c:spPr>
              <a:solidFill>
                <a:srgbClr val="0066CC"/>
              </a:solidFill>
            </c:spPr>
          </c:dPt>
          <c:dPt>
            <c:idx val="5"/>
            <c:bubble3D val="0"/>
            <c:spPr>
              <a:solidFill>
                <a:srgbClr val="0099CC"/>
              </a:solidFill>
            </c:spPr>
          </c:dPt>
          <c:dPt>
            <c:idx val="6"/>
            <c:bubble3D val="0"/>
            <c:spPr>
              <a:solidFill>
                <a:srgbClr val="009999"/>
              </a:solidFill>
            </c:spPr>
          </c:dPt>
          <c:dLbls>
            <c:dLbl>
              <c:idx val="0"/>
              <c:layout>
                <c:manualLayout>
                  <c:x val="-8.0133603091280342E-2"/>
                  <c:y val="7.11779777527809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3262649460484105"/>
                  <c:y val="1.18413323334583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5577065511239491"/>
                  <c:y val="-0.1113028257631238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7478613487389752E-3"/>
                  <c:y val="-9.397736986139862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477928378328334"/>
                  <c:y val="-8.6369655072338902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Определение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3434255613881588"/>
                  <c:y val="7.4421947256593018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4386665208515593E-2"/>
                  <c:y val="7.426071741032383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 i="0">
                    <a:solidFill>
                      <a:schemeClr val="bg1"/>
                    </a:solidFill>
                    <a:latin typeface="Calibri" panose="020F0502020204030204" pitchFamily="34" charset="0"/>
                    <a:cs typeface="Consolas" pitchFamily="49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'Лист1'!$A$2:$A$8</c:f>
              <c:strCache>
                <c:ptCount val="7"/>
                <c:pt idx="0">
                  <c:v>Оценка</c:v>
                </c:pt>
                <c:pt idx="1">
                  <c:v>Доступ</c:v>
                </c:pt>
                <c:pt idx="2">
                  <c:v>Управление </c:v>
                </c:pt>
                <c:pt idx="3">
                  <c:v>Интеграция</c:v>
                </c:pt>
                <c:pt idx="4">
                  <c:v>Определение</c:v>
                </c:pt>
                <c:pt idx="5">
                  <c:v>Создание</c:v>
                </c:pt>
                <c:pt idx="6">
                  <c:v>Передача</c:v>
                </c:pt>
              </c:strCache>
            </c:strRef>
          </c:cat>
          <c:val>
            <c:numRef>
              <c:f>'Лист1'!$B$2:$B$8</c:f>
              <c:numCache>
                <c:formatCode>General</c:formatCode>
                <c:ptCount val="7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04B5A-CF1D-4C08-8404-45810F348135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BCCEF-540A-4682-866A-781752C87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85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BCCEF-540A-4682-866A-781752C8790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373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2114550" y="0"/>
          <a:ext cx="702945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Image" r:id="rId3" imgW="6565079" imgH="4761905" progId="">
                  <p:embed/>
                </p:oleObj>
              </mc:Choice>
              <mc:Fallback>
                <p:oleObj name="Image" r:id="rId3" imgW="6565079" imgH="4761905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0"/>
                        <a:ext cx="702945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0"/>
            <a:ext cx="2133600" cy="3200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3200400"/>
            <a:ext cx="9144000" cy="4572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3352800"/>
            <a:ext cx="2133600" cy="3505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0" y="4114800"/>
            <a:ext cx="6400800" cy="1524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33600" y="3232150"/>
            <a:ext cx="6477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508750"/>
            <a:ext cx="2133600" cy="1524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56CBB40-41B9-453D-9DDC-E1FC53B395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EE01E-D122-4235-B676-3FE542210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DCD5F-8754-444D-AE98-272B729A76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A146FAE9-9CE7-43FE-A7E2-84AF7AB2AE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b="1" u="sng" kern="0" dirty="0" smtClean="0">
                <a:ea typeface="Calibri" pitchFamily="34" charset="0"/>
                <a:cs typeface="Times New Roman" pitchFamily="18" charset="0"/>
              </a:rPr>
              <a:t>http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://</a:t>
            </a:r>
            <a:r>
              <a:rPr lang="en-US" b="1" u="sng" kern="0" dirty="0" err="1" smtClean="0">
                <a:ea typeface="Calibri" pitchFamily="34" charset="0"/>
                <a:cs typeface="Times New Roman" pitchFamily="18" charset="0"/>
              </a:rPr>
              <a:t>icils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2013.</a:t>
            </a:r>
            <a:r>
              <a:rPr lang="en-US" b="1" u="sng" kern="0" dirty="0" err="1" smtClean="0">
                <a:ea typeface="Calibri" pitchFamily="34" charset="0"/>
                <a:cs typeface="Times New Roman" pitchFamily="18" charset="0"/>
              </a:rPr>
              <a:t>acer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dirty="0" err="1" smtClean="0">
                <a:ea typeface="Calibri" pitchFamily="34" charset="0"/>
                <a:cs typeface="Times New Roman" pitchFamily="18" charset="0"/>
              </a:rPr>
              <a:t>edu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dirty="0" smtClean="0">
                <a:ea typeface="Calibri" pitchFamily="34" charset="0"/>
                <a:cs typeface="Times New Roman" pitchFamily="18" charset="0"/>
              </a:rPr>
              <a:t>au</a:t>
            </a:r>
            <a:endParaRPr lang="ru-RU" altLang="ru-RU" b="1" kern="0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1EA86-A01B-43F5-BC15-46237CFAAA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7907A-064A-4B1E-8122-B240B374D3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95CEC-F197-4BA9-B469-B3EF4EAF76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ECCE6-B214-46E2-BD24-3C447EA06E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29F36-FF5C-4EAA-8F52-F739663515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90C04-E96B-466C-82E9-15BA4325A9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E621D-1F53-48FA-A227-CE82D8A190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17416-844D-4CCC-BF17-1A881DD6B9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6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gray">
          <a:xfrm>
            <a:off x="133350" y="6380163"/>
            <a:ext cx="304800" cy="334962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6567488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529064" y="6544276"/>
            <a:ext cx="3614936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657600" y="6551613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EBB09950-3D90-4290-93AE-4C2EACCB27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72400" y="0"/>
            <a:ext cx="1371600" cy="7604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gray">
          <a:xfrm>
            <a:off x="7772400" y="762000"/>
            <a:ext cx="1371600" cy="4800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736" y="3789040"/>
            <a:ext cx="6192688" cy="1779240"/>
          </a:xfrm>
        </p:spPr>
        <p:txBody>
          <a:bodyPr/>
          <a:lstStyle/>
          <a:p>
            <a:r>
              <a:rPr lang="ru-RU" sz="2200" dirty="0" smtClean="0"/>
              <a:t>О подходах к </a:t>
            </a:r>
            <a:r>
              <a:rPr lang="ru-RU" sz="2200" dirty="0"/>
              <a:t>оценке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информационно-коммуникационной компетентности </a:t>
            </a:r>
            <a:br>
              <a:rPr lang="ru-RU" sz="2200" dirty="0" smtClean="0"/>
            </a:br>
            <a:r>
              <a:rPr lang="ru-RU" sz="2200" dirty="0" smtClean="0"/>
              <a:t>учащихся </a:t>
            </a:r>
            <a:r>
              <a:rPr lang="ru-RU" sz="2200" dirty="0" smtClean="0"/>
              <a:t>основной школы</a:t>
            </a:r>
            <a:endParaRPr lang="ru-RU" sz="2200" dirty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195736" y="5301208"/>
            <a:ext cx="684076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alt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lvl="0" algn="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altLang="ru-RU" b="1" kern="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  <a:cs typeface="Times New Roman" pitchFamily="18" charset="0"/>
              </a:rPr>
              <a:t>Тарасова </a:t>
            </a:r>
            <a:r>
              <a:rPr lang="ru-RU" altLang="ru-RU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  <a:cs typeface="Times New Roman" pitchFamily="18" charset="0"/>
              </a:rPr>
              <a:t>Ксения</a:t>
            </a:r>
          </a:p>
          <a:p>
            <a:pPr lvl="0" algn="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altLang="ru-RU" sz="105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  <a:cs typeface="Times New Roman" pitchFamily="18" charset="0"/>
              </a:rPr>
              <a:t>кандидат </a:t>
            </a:r>
            <a:r>
              <a:rPr lang="ru-RU" altLang="ru-RU" sz="105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  <a:cs typeface="Times New Roman" pitchFamily="18" charset="0"/>
              </a:rPr>
              <a:t>пед</a:t>
            </a:r>
            <a:r>
              <a:rPr lang="ru-RU" altLang="ru-RU" sz="1050" b="1" kern="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  <a:cs typeface="Times New Roman" pitchFamily="18" charset="0"/>
              </a:rPr>
              <a:t>. наук,</a:t>
            </a:r>
          </a:p>
          <a:p>
            <a:pPr lvl="0" algn="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altLang="ru-RU" sz="1050" b="1" kern="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  <a:cs typeface="Times New Roman" pitchFamily="18" charset="0"/>
              </a:rPr>
              <a:t>ведущий </a:t>
            </a:r>
            <a:r>
              <a:rPr lang="ru-RU" altLang="ru-RU" sz="105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  <a:cs typeface="Times New Roman" pitchFamily="18" charset="0"/>
              </a:rPr>
              <a:t>специалист Департамента </a:t>
            </a:r>
            <a:r>
              <a:rPr lang="ru-RU" altLang="ru-RU" sz="1050" b="1" kern="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  <a:cs typeface="Times New Roman" pitchFamily="18" charset="0"/>
              </a:rPr>
              <a:t>развития ИКТ в образовании</a:t>
            </a:r>
          </a:p>
          <a:p>
            <a:pPr lvl="0" algn="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altLang="ru-RU" sz="1050" b="1" kern="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  <a:cs typeface="Times New Roman" pitchFamily="18" charset="0"/>
              </a:rPr>
              <a:t>Национального фонда подготовки </a:t>
            </a:r>
            <a:r>
              <a:rPr lang="ru-RU" altLang="ru-RU" sz="105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  <a:cs typeface="Times New Roman" pitchFamily="18" charset="0"/>
              </a:rPr>
              <a:t>кадров, </a:t>
            </a:r>
            <a:endParaRPr lang="en-US" altLang="ru-RU" sz="1050" b="1" kern="0" dirty="0" smtClean="0">
              <a:solidFill>
                <a:schemeClr val="tx1">
                  <a:lumMod val="65000"/>
                  <a:lumOff val="35000"/>
                </a:schemeClr>
              </a:solidFill>
              <a:ea typeface="ＭＳ Ｐゴシック" pitchFamily="34" charset="-128"/>
              <a:cs typeface="Times New Roman" pitchFamily="18" charset="0"/>
            </a:endParaRPr>
          </a:p>
          <a:p>
            <a:pPr lvl="0" algn="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altLang="ru-RU" sz="105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  <a:cs typeface="Times New Roman" pitchFamily="18" charset="0"/>
              </a:rPr>
              <a:t>разработчик </a:t>
            </a:r>
            <a:r>
              <a:rPr lang="ru-RU" altLang="ru-RU" sz="1050" b="1" kern="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  <a:cs typeface="Times New Roman" pitchFamily="18" charset="0"/>
              </a:rPr>
              <a:t>инструмента по оценке </a:t>
            </a:r>
            <a:r>
              <a:rPr lang="ru-RU" altLang="ru-RU" sz="105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  <a:cs typeface="Times New Roman" pitchFamily="18" charset="0"/>
              </a:rPr>
              <a:t>ИК</a:t>
            </a:r>
            <a:r>
              <a:rPr lang="en-US" altLang="ru-RU" sz="105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ru-RU" altLang="ru-RU" sz="105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  <a:cs typeface="Times New Roman" pitchFamily="18" charset="0"/>
              </a:rPr>
              <a:t>компетентности</a:t>
            </a:r>
          </a:p>
          <a:p>
            <a:pPr lvl="0" algn="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altLang="ru-RU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  <a:cs typeface="Times New Roman" pitchFamily="18" charset="0"/>
              </a:rPr>
              <a:t>kvtarasova@ntf.ru</a:t>
            </a:r>
            <a:r>
              <a:rPr lang="ru-RU" altLang="ru-RU" sz="105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  <a:cs typeface="Times New Roman" pitchFamily="18" charset="0"/>
              </a:rPr>
              <a:t> </a:t>
            </a:r>
            <a:endParaRPr lang="ru-RU" altLang="ru-RU" sz="1050" b="1" kern="0" dirty="0">
              <a:solidFill>
                <a:schemeClr val="tx1">
                  <a:lumMod val="65000"/>
                  <a:lumOff val="35000"/>
                </a:schemeClr>
              </a:solidFill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21" descr="D:\!НФПК разное\Логотип НФПК\logo-w-1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5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1610808" cy="111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517232"/>
            <a:ext cx="666750" cy="66675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426" y="6183982"/>
            <a:ext cx="15430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ea typeface="ＭＳ Ｐゴシック" pitchFamily="34" charset="-128"/>
              </a:rPr>
              <a:t>Представление и анализ результатов тестирования</a:t>
            </a:r>
            <a:endParaRPr lang="ru-RU" sz="18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4427984" cy="223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32856"/>
            <a:ext cx="4392488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4610096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Объект 3"/>
          <p:cNvSpPr txBox="1">
            <a:spLocks/>
          </p:cNvSpPr>
          <p:nvPr/>
        </p:nvSpPr>
        <p:spPr>
          <a:xfrm>
            <a:off x="467544" y="1070982"/>
            <a:ext cx="3096344" cy="225000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just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5 уровней ИК-компетентности: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продвинутый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выше базового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базовый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ниже базового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развивающийся</a:t>
            </a:r>
          </a:p>
          <a:p>
            <a:pPr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1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467544" y="3717032"/>
            <a:ext cx="3096344" cy="265060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just">
              <a:lnSpc>
                <a:spcPct val="7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Индивидуальные </a:t>
            </a:r>
          </a:p>
          <a:p>
            <a:pPr algn="just">
              <a:lnSpc>
                <a:spcPct val="7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результаты учащихся содержат:</a:t>
            </a:r>
          </a:p>
          <a:p>
            <a:pPr algn="just">
              <a:lnSpc>
                <a:spcPct val="7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16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общую оценку уровня ИК – компетентности учащегося</a:t>
            </a:r>
          </a:p>
          <a:p>
            <a:pPr>
              <a:buFont typeface="Wingdings" pitchFamily="2" charset="2"/>
              <a:buChar char="§"/>
            </a:pPr>
            <a:endParaRPr lang="ru-RU" sz="16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персональные рекомендации, на какие навыки следует обратить внимание</a:t>
            </a:r>
          </a:p>
          <a:p>
            <a:pPr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140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099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ea typeface="ＭＳ Ｐゴシック" pitchFamily="34" charset="-128"/>
              </a:rPr>
              <a:t>Представление и анализ результатов тестирования</a:t>
            </a:r>
            <a:br>
              <a:rPr lang="ru-RU" sz="1800" dirty="0">
                <a:ea typeface="ＭＳ Ｐゴシック" pitchFamily="34" charset="-128"/>
              </a:rPr>
            </a:br>
            <a:r>
              <a:rPr lang="ru-RU" sz="1400" dirty="0">
                <a:ea typeface="ＭＳ Ｐゴシック" pitchFamily="34" charset="-128"/>
              </a:rPr>
              <a:t>П</a:t>
            </a:r>
            <a:r>
              <a:rPr lang="ru-RU" sz="1400" dirty="0" smtClean="0">
                <a:ea typeface="ＭＳ Ｐゴシック" pitchFamily="34" charset="-128"/>
              </a:rPr>
              <a:t>ример </a:t>
            </a:r>
            <a:r>
              <a:rPr lang="ru-RU" sz="1400" dirty="0">
                <a:ea typeface="ＭＳ Ｐゴシック" pitchFamily="34" charset="-128"/>
              </a:rPr>
              <a:t>таблицы обработанных </a:t>
            </a:r>
            <a:r>
              <a:rPr lang="ru-RU" sz="1400" dirty="0" smtClean="0">
                <a:ea typeface="ＭＳ Ｐゴシック" pitchFamily="34" charset="-128"/>
              </a:rPr>
              <a:t>результатов и их </a:t>
            </a:r>
            <a:r>
              <a:rPr lang="ru-RU" sz="1400" dirty="0" smtClean="0">
                <a:ea typeface="ＭＳ Ｐゴシック" pitchFamily="34" charset="-128"/>
              </a:rPr>
              <a:t>интерпретация</a:t>
            </a:r>
            <a:endParaRPr lang="ru-RU" sz="1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ИНДИВИДУАЛЬНЫЕ РЕЗУЛЬТАТЫ УЧАЩИХСЯ</a:t>
            </a:r>
            <a:br>
              <a:rPr lang="ru-RU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(пример таблицы обработанных результатов)</a:t>
            </a:r>
            <a:endParaRPr lang="ru-RU" dirty="0"/>
          </a:p>
        </p:txBody>
      </p:sp>
      <p:pic>
        <p:nvPicPr>
          <p:cNvPr id="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6" y="1052736"/>
            <a:ext cx="9036496" cy="40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547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563563"/>
          </a:xfrm>
        </p:spPr>
        <p:txBody>
          <a:bodyPr/>
          <a:lstStyle/>
          <a:p>
            <a:r>
              <a:rPr lang="ru-RU" sz="1600" dirty="0" smtClean="0">
                <a:ea typeface="ＭＳ Ｐゴシック" pitchFamily="34" charset="-128"/>
              </a:rPr>
              <a:t>Возможности использования инструмента: </a:t>
            </a:r>
            <a:r>
              <a:rPr lang="ru-RU" sz="1600" dirty="0" smtClean="0">
                <a:ea typeface="ＭＳ Ｐゴシック" pitchFamily="34" charset="-128"/>
              </a:rPr>
              <a:t/>
            </a:r>
            <a:br>
              <a:rPr lang="ru-RU" sz="1600" dirty="0" smtClean="0">
                <a:ea typeface="ＭＳ Ｐゴシック" pitchFamily="34" charset="-128"/>
              </a:rPr>
            </a:br>
            <a:r>
              <a:rPr lang="ru-RU" sz="1600" dirty="0" smtClean="0">
                <a:ea typeface="ＭＳ Ｐゴシック" pitchFamily="34" charset="-128"/>
              </a:rPr>
              <a:t>сравнительное исследование на уровне школы</a:t>
            </a:r>
            <a:endParaRPr lang="ru-RU" sz="12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ИНДИВИДУАЛЬНЫЕ РЕЗУЛЬТАТЫ УЧАЩИХСЯ</a:t>
            </a:r>
            <a:br>
              <a:rPr lang="ru-RU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(пример таблицы обработанных результатов)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38" y="1268760"/>
            <a:ext cx="8654788" cy="381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6237312"/>
            <a:ext cx="8568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Данные пилотирования в ГАОУ 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Центр образования №548 «Царицыно»,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г.Москва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2959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563563"/>
          </a:xfrm>
        </p:spPr>
        <p:txBody>
          <a:bodyPr/>
          <a:lstStyle/>
          <a:p>
            <a:r>
              <a:rPr lang="ru-RU" sz="1600" dirty="0" smtClean="0">
                <a:ea typeface="ＭＳ Ｐゴシック" pitchFamily="34" charset="-128"/>
              </a:rPr>
              <a:t>Возможности использования инструмента</a:t>
            </a:r>
            <a:r>
              <a:rPr lang="ru-RU" sz="1600" dirty="0">
                <a:ea typeface="ＭＳ Ｐゴシック" pitchFamily="34" charset="-128"/>
              </a:rPr>
              <a:t>: </a:t>
            </a:r>
            <a:r>
              <a:rPr lang="ru-RU" sz="1600" dirty="0" smtClean="0">
                <a:ea typeface="ＭＳ Ｐゴシック" pitchFamily="34" charset="-128"/>
              </a:rPr>
              <a:t>работа с индивидуальными результатами</a:t>
            </a:r>
            <a:endParaRPr lang="ru-RU" sz="12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ИНДИВИДУАЛЬНЫЕ РЕЗУЛЬТАТЫ УЧАЩИХСЯ</a:t>
            </a:r>
            <a:br>
              <a:rPr lang="ru-RU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(пример таблицы обработанных результатов)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6237312"/>
            <a:ext cx="8568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Данные пилотирования в ГАОУ 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Центр образования №548 «Царицыно»,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г.Москва</a:t>
            </a:r>
            <a:endParaRPr lang="ru-RU" sz="12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87284"/>
            <a:ext cx="4577309" cy="388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 bwMode="auto">
          <a:xfrm>
            <a:off x="5292080" y="1347614"/>
            <a:ext cx="2952328" cy="330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800" kern="0" dirty="0" smtClean="0">
                <a:latin typeface="Calibri" panose="020F0502020204030204" pitchFamily="34" charset="0"/>
              </a:rPr>
              <a:t>Установление наиболее слабо развитых навыков работы с информацией</a:t>
            </a:r>
          </a:p>
          <a:p>
            <a:pPr marL="0" indent="0">
              <a:buFont typeface="Wingdings" pitchFamily="2" charset="2"/>
              <a:buNone/>
            </a:pPr>
            <a:endParaRPr lang="ru-RU" sz="1800" kern="0" dirty="0" smtClean="0">
              <a:latin typeface="Calibri" panose="020F0502020204030204" pitchFamily="34" charset="0"/>
            </a:endParaRPr>
          </a:p>
          <a:p>
            <a:r>
              <a:rPr lang="ru-RU" sz="1800" kern="0" dirty="0" smtClean="0">
                <a:latin typeface="Calibri" panose="020F0502020204030204" pitchFamily="34" charset="0"/>
              </a:rPr>
              <a:t>Возможность построения индивидуальной траектории работы с учащимися </a:t>
            </a:r>
          </a:p>
        </p:txBody>
      </p:sp>
    </p:spTree>
    <p:extLst>
      <p:ext uri="{BB962C8B-B14F-4D97-AF65-F5344CB8AC3E}">
        <p14:creationId xmlns:p14="http://schemas.microsoft.com/office/powerpoint/2010/main" val="297731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563563"/>
          </a:xfrm>
        </p:spPr>
        <p:txBody>
          <a:bodyPr/>
          <a:lstStyle/>
          <a:p>
            <a:r>
              <a:rPr lang="ru-RU" sz="1600" dirty="0" smtClean="0">
                <a:ea typeface="ＭＳ Ｐゴシック" pitchFamily="34" charset="-128"/>
              </a:rPr>
              <a:t>Возможности использования инструмента: </a:t>
            </a:r>
            <a:r>
              <a:rPr lang="ru-RU" sz="1600" dirty="0" smtClean="0">
                <a:ea typeface="ＭＳ Ｐゴシック" pitchFamily="34" charset="-128"/>
              </a:rPr>
              <a:t/>
            </a:r>
            <a:br>
              <a:rPr lang="ru-RU" sz="1600" dirty="0" smtClean="0">
                <a:ea typeface="ＭＳ Ｐゴシック" pitchFamily="34" charset="-128"/>
              </a:rPr>
            </a:br>
            <a:r>
              <a:rPr lang="ru-RU" sz="1600" dirty="0" smtClean="0">
                <a:ea typeface="ＭＳ Ｐゴシック" pitchFamily="34" charset="-128"/>
              </a:rPr>
              <a:t>сравнительное исследование по типу ОО</a:t>
            </a:r>
            <a:endParaRPr lang="ru-RU" sz="12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ИНДИВИДУАЛЬНЫЕ РЕЗУЛЬТАТЫ УЧАЩИХСЯ</a:t>
            </a:r>
            <a:br>
              <a:rPr lang="ru-RU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(пример таблицы обработанных результатов)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355211" cy="487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3528" y="6165304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/>
              <a:t>Данные </a:t>
            </a:r>
            <a:r>
              <a:rPr lang="ru-RU" sz="1100" i="1" dirty="0" smtClean="0"/>
              <a:t>мониторингового </a:t>
            </a:r>
            <a:r>
              <a:rPr lang="ru-RU" sz="1100" i="1" dirty="0"/>
              <a:t>исследования ИК-компетентности выпускников основной школы Ямало-Ненецкого автономного </a:t>
            </a:r>
            <a:r>
              <a:rPr lang="ru-RU" sz="1100" i="1" dirty="0" smtClean="0"/>
              <a:t>округа (муниципальные </a:t>
            </a:r>
            <a:r>
              <a:rPr lang="ru-RU" sz="1100" i="1" dirty="0"/>
              <a:t>образования)</a:t>
            </a: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/>
              <a:t/>
            </a:r>
            <a:br>
              <a:rPr lang="ru-RU" sz="1200" i="1" dirty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2225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563563"/>
          </a:xfrm>
        </p:spPr>
        <p:txBody>
          <a:bodyPr/>
          <a:lstStyle/>
          <a:p>
            <a:r>
              <a:rPr lang="ru-RU" sz="1600" dirty="0" smtClean="0">
                <a:ea typeface="ＭＳ Ｐゴシック" pitchFamily="34" charset="-128"/>
              </a:rPr>
              <a:t>Возможности использования инструмента: сравнительное </a:t>
            </a:r>
            <a:r>
              <a:rPr lang="ru-RU" sz="1600" dirty="0" smtClean="0">
                <a:ea typeface="ＭＳ Ｐゴシック" pitchFamily="34" charset="-128"/>
              </a:rPr>
              <a:t>исследование на уровне муниципальных образований</a:t>
            </a:r>
            <a:endParaRPr lang="ru-RU" sz="12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ИНДИВИДУАЛЬНЫЕ РЕЗУЛЬТАТЫ УЧАЩИХСЯ</a:t>
            </a:r>
            <a:br>
              <a:rPr lang="ru-RU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(пример таблицы обработанных результатов)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165304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/>
              <a:t>Данные </a:t>
            </a:r>
            <a:r>
              <a:rPr lang="ru-RU" sz="1100" i="1" dirty="0" smtClean="0"/>
              <a:t>мониторингового </a:t>
            </a:r>
            <a:r>
              <a:rPr lang="ru-RU" sz="1100" i="1" dirty="0"/>
              <a:t>исследования ИК-компетентности выпускников основной школы Ямало-Ненецкого автономного </a:t>
            </a:r>
            <a:r>
              <a:rPr lang="ru-RU" sz="1100" i="1" dirty="0" smtClean="0"/>
              <a:t>округа (муниципальные </a:t>
            </a:r>
            <a:r>
              <a:rPr lang="ru-RU" sz="1100" i="1" dirty="0"/>
              <a:t>образования)</a:t>
            </a: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/>
              <a:t/>
            </a:r>
            <a:br>
              <a:rPr lang="ru-RU" sz="1200" i="1" dirty="0"/>
            </a:br>
            <a:endParaRPr lang="ru-RU" sz="1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075582" cy="435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42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563563"/>
          </a:xfrm>
        </p:spPr>
        <p:txBody>
          <a:bodyPr/>
          <a:lstStyle/>
          <a:p>
            <a:r>
              <a:rPr lang="ru-RU" sz="1600" dirty="0" smtClean="0">
                <a:ea typeface="ＭＳ Ｐゴシック" pitchFamily="34" charset="-128"/>
              </a:rPr>
              <a:t>Возможности использования инструмента: </a:t>
            </a:r>
            <a:r>
              <a:rPr lang="ru-RU" sz="1600" dirty="0">
                <a:ea typeface="ＭＳ Ｐゴシック" pitchFamily="34" charset="-128"/>
              </a:rPr>
              <a:t/>
            </a:r>
            <a:br>
              <a:rPr lang="ru-RU" sz="1600" dirty="0">
                <a:ea typeface="ＭＳ Ｐゴシック" pitchFamily="34" charset="-128"/>
              </a:rPr>
            </a:br>
            <a:r>
              <a:rPr lang="ru-RU" sz="1600" dirty="0">
                <a:ea typeface="ＭＳ Ｐゴシック" pitchFamily="34" charset="-128"/>
              </a:rPr>
              <a:t>сравнительное </a:t>
            </a:r>
            <a:r>
              <a:rPr lang="ru-RU" sz="1600" dirty="0" smtClean="0">
                <a:ea typeface="ＭＳ Ｐゴシック" pitchFamily="34" charset="-128"/>
              </a:rPr>
              <a:t>исследование на уровне регионов/стран</a:t>
            </a:r>
            <a:r>
              <a:rPr lang="ru-RU" sz="1600" dirty="0">
                <a:ea typeface="ＭＳ Ｐゴシック" pitchFamily="34" charset="-128"/>
              </a:rPr>
              <a:t/>
            </a:r>
            <a:br>
              <a:rPr lang="ru-RU" sz="1600" dirty="0">
                <a:ea typeface="ＭＳ Ｐゴシック" pitchFamily="34" charset="-128"/>
              </a:rPr>
            </a:br>
            <a:endParaRPr lang="ru-RU" sz="12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ИНДИВИДУАЛЬНЫЕ РЕЗУЛЬТАТЫ УЧАЩИХСЯ</a:t>
            </a:r>
            <a:br>
              <a:rPr lang="ru-RU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(пример таблицы обработанных результатов)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20786"/>
            <a:ext cx="7724760" cy="435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42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563563"/>
          </a:xfrm>
        </p:spPr>
        <p:txBody>
          <a:bodyPr/>
          <a:lstStyle/>
          <a:p>
            <a:r>
              <a:rPr lang="ru-RU" sz="1600" dirty="0" smtClean="0">
                <a:ea typeface="ＭＳ Ｐゴシック" pitchFamily="34" charset="-128"/>
              </a:rPr>
              <a:t>Возможности использования инструмента: эффективность реализации региональных программ, </a:t>
            </a:r>
            <a:r>
              <a:rPr lang="ru-RU" sz="1600" dirty="0" err="1" smtClean="0">
                <a:ea typeface="ＭＳ Ｐゴシック" pitchFamily="34" charset="-128"/>
              </a:rPr>
              <a:t>лонгитюдные</a:t>
            </a:r>
            <a:r>
              <a:rPr lang="ru-RU" sz="1600" dirty="0" smtClean="0">
                <a:ea typeface="ＭＳ Ｐゴシック" pitchFamily="34" charset="-128"/>
              </a:rPr>
              <a:t> исследования</a:t>
            </a:r>
            <a:endParaRPr lang="ru-RU" sz="12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ИНДИВИДУАЛЬНЫЕ РЕЗУЛЬТАТЫ УЧАЩИХСЯ</a:t>
            </a:r>
            <a:br>
              <a:rPr lang="ru-RU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(пример таблицы обработанных результатов)</a:t>
            </a:r>
            <a:endParaRPr lang="ru-RU" dirty="0"/>
          </a:p>
        </p:txBody>
      </p:sp>
      <p:sp>
        <p:nvSpPr>
          <p:cNvPr id="7" name="Содержимое 10"/>
          <p:cNvSpPr txBox="1">
            <a:spLocks/>
          </p:cNvSpPr>
          <p:nvPr/>
        </p:nvSpPr>
        <p:spPr bwMode="auto">
          <a:xfrm>
            <a:off x="251520" y="1059582"/>
            <a:ext cx="8435280" cy="353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ru-RU" sz="2000" kern="0" smtClean="0"/>
          </a:p>
          <a:p>
            <a:endParaRPr lang="ru-RU" kern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660525"/>
            <a:ext cx="8437563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одержимое 10"/>
          <p:cNvSpPr txBox="1">
            <a:spLocks/>
          </p:cNvSpPr>
          <p:nvPr/>
        </p:nvSpPr>
        <p:spPr bwMode="auto">
          <a:xfrm>
            <a:off x="403920" y="1211982"/>
            <a:ext cx="8435280" cy="353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ru-RU" sz="2000" kern="0" smtClean="0"/>
          </a:p>
          <a:p>
            <a:endParaRPr lang="ru-RU" kern="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812925"/>
            <a:ext cx="8437563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965325"/>
            <a:ext cx="8437563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17" y="1498234"/>
            <a:ext cx="6226117" cy="373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76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563563"/>
          </a:xfrm>
        </p:spPr>
        <p:txBody>
          <a:bodyPr/>
          <a:lstStyle/>
          <a:p>
            <a:r>
              <a:rPr lang="ru-RU" sz="1600" dirty="0" smtClean="0">
                <a:ea typeface="ＭＳ Ｐゴシック" pitchFamily="34" charset="-128"/>
              </a:rPr>
              <a:t>Возможности использования инструмента: определение факторов формирования ИК-компетентности</a:t>
            </a:r>
            <a:endParaRPr lang="ru-RU" sz="12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ИНДИВИДУАЛЬНЫЕ РЕЗУЛЬТАТЫ УЧАЩИХСЯ</a:t>
            </a:r>
            <a:br>
              <a:rPr lang="ru-RU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(пример таблицы обработанных результатов)</a:t>
            </a:r>
            <a:endParaRPr lang="ru-RU" dirty="0"/>
          </a:p>
        </p:txBody>
      </p:sp>
      <p:sp>
        <p:nvSpPr>
          <p:cNvPr id="7" name="Содержимое 10"/>
          <p:cNvSpPr txBox="1">
            <a:spLocks/>
          </p:cNvSpPr>
          <p:nvPr/>
        </p:nvSpPr>
        <p:spPr bwMode="auto">
          <a:xfrm>
            <a:off x="251520" y="1059582"/>
            <a:ext cx="8435280" cy="353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ru-RU" sz="2000" kern="0" smtClean="0"/>
          </a:p>
          <a:p>
            <a:endParaRPr lang="ru-RU" kern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660525"/>
            <a:ext cx="8437563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одержимое 10"/>
          <p:cNvSpPr txBox="1">
            <a:spLocks/>
          </p:cNvSpPr>
          <p:nvPr/>
        </p:nvSpPr>
        <p:spPr bwMode="auto">
          <a:xfrm>
            <a:off x="330197" y="1059990"/>
            <a:ext cx="8435280" cy="383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kern="0" dirty="0">
                <a:solidFill>
                  <a:schemeClr val="tx1"/>
                </a:solidFill>
                <a:latin typeface="Calibri" panose="020F0502020204030204" pitchFamily="34" charset="0"/>
              </a:rPr>
              <a:t>Основные гипотезы факторов формирования </a:t>
            </a:r>
            <a:r>
              <a:rPr lang="ru-RU" sz="18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ИК-компетентности:</a:t>
            </a:r>
            <a:endParaRPr lang="ru-RU" sz="1800" kern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ru-RU" sz="1800" b="0" kern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1800" b="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Социально-демографические </a:t>
            </a:r>
            <a:r>
              <a:rPr lang="ru-RU" sz="1800" b="0" kern="0" dirty="0">
                <a:solidFill>
                  <a:schemeClr val="tx1"/>
                </a:solidFill>
                <a:latin typeface="Calibri" panose="020F0502020204030204" pitchFamily="34" charset="0"/>
              </a:rPr>
              <a:t>сведения об участнике тестирования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1800" b="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Доступ </a:t>
            </a:r>
            <a:r>
              <a:rPr lang="ru-RU" sz="1800" b="0" kern="0" dirty="0">
                <a:solidFill>
                  <a:schemeClr val="tx1"/>
                </a:solidFill>
                <a:latin typeface="Calibri" panose="020F0502020204030204" pitchFamily="34" charset="0"/>
              </a:rPr>
              <a:t>и вовлеченность учащегося в использование ИКТ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1800" b="0" kern="0" dirty="0">
                <a:solidFill>
                  <a:schemeClr val="tx1"/>
                </a:solidFill>
                <a:latin typeface="Calibri" panose="020F0502020204030204" pitchFamily="34" charset="0"/>
              </a:rPr>
              <a:t>Оценка учащимися практик использования ИКТ в школе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1800" b="0" kern="0" dirty="0">
                <a:solidFill>
                  <a:schemeClr val="tx1"/>
                </a:solidFill>
                <a:latin typeface="Calibri" panose="020F0502020204030204" pitchFamily="34" charset="0"/>
              </a:rPr>
              <a:t>Проектная, групповая, самостоятельная, внеурочная и внешкольная деятельность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812925"/>
            <a:ext cx="8437563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78943"/>
            <a:ext cx="8437563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734" y="3140968"/>
            <a:ext cx="6539654" cy="316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28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ea typeface="ＭＳ Ｐゴシック" pitchFamily="34" charset="-128"/>
                <a:cs typeface="Arial" pitchFamily="34" charset="0"/>
              </a:rPr>
              <a:t>ICL Test – </a:t>
            </a:r>
            <a:r>
              <a:rPr lang="ru-RU" sz="1800" dirty="0">
                <a:ea typeface="ＭＳ Ｐゴシック" pitchFamily="34" charset="-128"/>
                <a:cs typeface="Arial" pitchFamily="34" charset="0"/>
              </a:rPr>
              <a:t>инструмент оценки </a:t>
            </a:r>
            <a:r>
              <a:rPr lang="ru-RU" sz="1800" dirty="0" err="1">
                <a:ea typeface="ＭＳ Ｐゴシック" pitchFamily="34" charset="-128"/>
                <a:cs typeface="Arial" pitchFamily="34" charset="0"/>
              </a:rPr>
              <a:t>метапредметных</a:t>
            </a:r>
            <a:r>
              <a:rPr lang="ru-RU" sz="1800" dirty="0">
                <a:ea typeface="ＭＳ Ｐゴシック" pitchFamily="34" charset="-128"/>
                <a:cs typeface="Arial" pitchFamily="34" charset="0"/>
              </a:rPr>
              <a:t> результатов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48886"/>
            <a:ext cx="7283152" cy="5248275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Специальная процедура связывания  (степень совпадения) прогнозируемых результатов освоения учебной программы и их последующих оценок с помощью тестового инструментария, а также степень их взаимодействия (</a:t>
            </a:r>
            <a:r>
              <a:rPr lang="ru-RU" sz="1800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Webb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1999), которая необходима для встраивания тестирования в национальные системы образования.</a:t>
            </a:r>
          </a:p>
          <a:p>
            <a:pPr marL="0" indent="0" algn="just">
              <a:buNone/>
            </a:pPr>
            <a:endParaRPr lang="ru-RU" sz="18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Важность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согласования тестирования с прогнозируемыми (ожидаемыми) результатами 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 возможность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существенного улучшения эффективности  образовательной системы. </a:t>
            </a:r>
            <a:endParaRPr lang="ru-RU" sz="18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b="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Т</a:t>
            </a:r>
            <a:r>
              <a:rPr lang="ru-RU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естирование </a:t>
            </a:r>
            <a:r>
              <a:rPr lang="ru-RU" sz="1800" b="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 прогнозируемые результаты </a:t>
            </a:r>
            <a:r>
              <a:rPr lang="ru-RU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 важные </a:t>
            </a:r>
            <a:r>
              <a:rPr lang="ru-RU" sz="1800" b="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составляющими воплощения того, что ученик должен знать и уметь делать. Правильное согласование позволяют увеличить шансы того, что многочисленные элементы </a:t>
            </a:r>
            <a:r>
              <a:rPr lang="ru-RU" sz="18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образовательной </a:t>
            </a:r>
            <a:r>
              <a:rPr lang="ru-RU" sz="1800" b="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системы работают в одном направлении и следуют одной заданной цели. </a:t>
            </a:r>
            <a:endParaRPr lang="ru-RU" sz="18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b="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Оценка согласованности подкрепляется обращением к особым критериям анализа соответствия прогнозируемых результатов реальным итогам тестирования. 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802" y="116632"/>
            <a:ext cx="7632848" cy="563563"/>
          </a:xfrm>
        </p:spPr>
        <p:txBody>
          <a:bodyPr/>
          <a:lstStyle/>
          <a:p>
            <a:r>
              <a:rPr lang="ru-RU" sz="1800" dirty="0">
                <a:ea typeface="ＭＳ Ｐゴシック" pitchFamily="34" charset="-128"/>
                <a:cs typeface="Arial" pitchFamily="34" charset="0"/>
              </a:rPr>
              <a:t>Инструмент оценки </a:t>
            </a:r>
            <a:r>
              <a:rPr lang="ru-RU" sz="1800" dirty="0" smtClean="0">
                <a:ea typeface="ＭＳ Ｐゴシック" pitchFamily="34" charset="-128"/>
                <a:cs typeface="Arial" pitchFamily="34" charset="0"/>
              </a:rPr>
              <a:t/>
            </a:r>
            <a:br>
              <a:rPr lang="ru-RU" sz="1800" dirty="0" smtClean="0">
                <a:ea typeface="ＭＳ Ｐゴシック" pitchFamily="34" charset="-128"/>
                <a:cs typeface="Arial" pitchFamily="34" charset="0"/>
              </a:rPr>
            </a:br>
            <a:r>
              <a:rPr lang="ru-RU" sz="1800" dirty="0" smtClean="0">
                <a:ea typeface="ＭＳ Ｐゴシック" pitchFamily="34" charset="-128"/>
                <a:cs typeface="Arial" pitchFamily="34" charset="0"/>
              </a:rPr>
              <a:t>информационно-коммуникационной </a:t>
            </a:r>
            <a:r>
              <a:rPr lang="ru-RU" sz="1800" dirty="0">
                <a:ea typeface="ＭＳ Ｐゴシック" pitchFamily="34" charset="-128"/>
                <a:cs typeface="Arial" pitchFamily="34" charset="0"/>
              </a:rPr>
              <a:t>компетентности</a:t>
            </a:r>
            <a:endParaRPr lang="ru-RU" sz="18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251520" y="1739383"/>
            <a:ext cx="8135980" cy="3647523"/>
            <a:chOff x="736" y="1033"/>
            <a:chExt cx="4054" cy="1508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gray">
            <a:xfrm>
              <a:off x="736" y="1033"/>
              <a:ext cx="3984" cy="150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gray">
            <a:xfrm>
              <a:off x="1047" y="1140"/>
              <a:ext cx="383" cy="373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328C83">
                    <a:gamma/>
                    <a:tint val="54510"/>
                    <a:invGamma/>
                  </a:srgbClr>
                </a:gs>
                <a:gs pos="50000">
                  <a:srgbClr val="328C83">
                    <a:alpha val="0"/>
                  </a:srgbClr>
                </a:gs>
                <a:gs pos="100000">
                  <a:srgbClr val="328C83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gray">
            <a:xfrm>
              <a:off x="1872" y="1203"/>
              <a:ext cx="2918" cy="11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dirty="0">
                  <a:solidFill>
                    <a:srgbClr val="000000"/>
                  </a:solidFill>
                  <a:latin typeface="Arial" charset="0"/>
                  <a:cs typeface="+mn-cs"/>
                </a:rPr>
                <a:t>Это специально разработанный измерительный инструментарий, позволяющий оценить степень владения </a:t>
              </a:r>
              <a:r>
                <a:rPr lang="ru-RU" b="1" kern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учащимися общеобразовательной </a:t>
              </a:r>
              <a:r>
                <a:rPr lang="ru-RU" b="1" kern="0" dirty="0">
                  <a:solidFill>
                    <a:srgbClr val="000000"/>
                  </a:solidFill>
                  <a:latin typeface="Arial" charset="0"/>
                  <a:cs typeface="+mn-cs"/>
                </a:rPr>
                <a:t>школы современными информационными и коммуникационными </a:t>
              </a:r>
              <a:endParaRPr lang="ru-RU" b="1" kern="0" dirty="0" smtClean="0">
                <a:solidFill>
                  <a:srgbClr val="000000"/>
                </a:solidFill>
                <a:latin typeface="Arial" charset="0"/>
                <a:cs typeface="+mn-cs"/>
              </a:endParaRP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технологиями</a:t>
              </a:r>
              <a:r>
                <a:rPr lang="ru-RU" b="1" kern="0" dirty="0">
                  <a:solidFill>
                    <a:srgbClr val="000000"/>
                  </a:solidFill>
                  <a:latin typeface="Arial" charset="0"/>
                  <a:cs typeface="+mn-cs"/>
                </a:rPr>
                <a:t>, которые используются человеком для получения новых знаний, коммуникации и исследовательской деятельности, в первую очередь, в цифровой среде. </a:t>
              </a:r>
            </a:p>
          </p:txBody>
        </p:sp>
      </p:grpSp>
      <p:pic>
        <p:nvPicPr>
          <p:cNvPr id="15" name="Рисунок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553" y="2640269"/>
            <a:ext cx="922876" cy="922876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304" y="3581922"/>
            <a:ext cx="1813374" cy="33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496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63563"/>
          </a:xfrm>
        </p:spPr>
        <p:txBody>
          <a:bodyPr/>
          <a:lstStyle/>
          <a:p>
            <a:r>
              <a:rPr lang="ru-RU" sz="1800" dirty="0"/>
              <a:t>Критерии соответствия инструментария по оценке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ИК-компетентности ФГОС </a:t>
            </a:r>
            <a:r>
              <a:rPr lang="ru-RU" sz="1800" dirty="0"/>
              <a:t>ОО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</a:rPr>
              <a:t>Соответствие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</a:rPr>
              <a:t>общего измеряемого понятия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</a:rPr>
              <a:t>Соответствие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</a:rPr>
              <a:t>измеряемых 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</a:rPr>
              <a:t>категорий (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</a:rPr>
              <a:t>категориальное соответствие)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</a:rPr>
              <a:t>Совпадение </a:t>
            </a:r>
            <a:r>
              <a:rPr lang="ru-RU" altLang="ru-RU" sz="1600" dirty="0" err="1">
                <a:solidFill>
                  <a:schemeClr val="accent1">
                    <a:lumMod val="50000"/>
                  </a:schemeClr>
                </a:solidFill>
              </a:rPr>
              <a:t>знаниевого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</a:rPr>
              <a:t> диапазона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</a:rPr>
              <a:t>Соответствие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</a:rPr>
              <a:t>по глубине знаний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</a:rPr>
              <a:t>Баланс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</a:rPr>
              <a:t>в подаче информации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</a:rPr>
              <a:t>Согласованность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</a:rPr>
              <a:t>по части отношения к предмету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</a:rPr>
              <a:t>Взаимосвязь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</a:rPr>
              <a:t>элементов программы для 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</a:rPr>
              <a:t>разных классов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</a:rPr>
              <a:t>и возрастов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</a:rPr>
              <a:t>Беспристрастность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</a:rPr>
              <a:t>и честность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</a:rPr>
              <a:t>Активность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</a:rPr>
              <a:t>учащихся и эффективность методик 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</a:rPr>
              <a:t>	          преподавания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</a:rPr>
              <a:t>Использование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</a:rPr>
              <a:t>технических средств, материалов и 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</a:rPr>
              <a:t>	         инструментов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</a:rPr>
              <a:t>Функциональность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</a:rPr>
              <a:t>системы</a:t>
            </a:r>
          </a:p>
          <a:p>
            <a:pPr lvl="1" fontAlgn="auto">
              <a:spcAft>
                <a:spcPts val="0"/>
              </a:spcAft>
              <a:defRPr/>
            </a:pPr>
            <a:endParaRPr lang="ru-RU" alt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Национальный фонд подготовки кадров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4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Используемые для процедуры согласования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000" dirty="0"/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Согласованность </a:t>
            </a:r>
            <a:r>
              <a:rPr lang="ru-RU" sz="1600" dirty="0">
                <a:solidFill>
                  <a:schemeClr val="tx1"/>
                </a:solidFill>
              </a:rPr>
              <a:t>с тремя видами образовательных стандартов: </a:t>
            </a:r>
          </a:p>
          <a:p>
            <a:r>
              <a:rPr lang="ru-RU" sz="1600" b="0" dirty="0"/>
              <a:t>Стандарты ИКК для высшего образования Американской библиотечной ассоциации (на них частично основывалась разработка теста), общие стандарты тестирования «Качество и справедливость» ETS</a:t>
            </a:r>
          </a:p>
          <a:p>
            <a:r>
              <a:rPr lang="ru-RU" sz="1600" b="0" dirty="0"/>
              <a:t>Федеральный государственный образовательный стандарт основного общего образования (от 17.12.2010 г.) </a:t>
            </a:r>
          </a:p>
          <a:p>
            <a:r>
              <a:rPr lang="ru-RU" sz="1600" b="0" dirty="0"/>
              <a:t>Примерная основная образовательная программа образовательного учреждения  Основная школа (Программа подготовлена Институтом стратегических исследований в образовании РАО. Научные руководители — член-корреспондент РАО А. М. Кондаков, академик РАО Л. П. </a:t>
            </a:r>
            <a:r>
              <a:rPr lang="ru-RU" sz="1600" b="0" dirty="0" err="1"/>
              <a:t>Кезина</a:t>
            </a:r>
            <a:r>
              <a:rPr lang="ru-RU" sz="1600" b="0" dirty="0"/>
              <a:t>)</a:t>
            </a:r>
          </a:p>
          <a:p>
            <a:endParaRPr lang="ru-RU" sz="1600" b="0" dirty="0"/>
          </a:p>
          <a:p>
            <a:pPr marL="0" indent="0">
              <a:buNone/>
            </a:pPr>
            <a:r>
              <a:rPr lang="ru-RU" sz="1600" b="0" dirty="0">
                <a:solidFill>
                  <a:schemeClr val="tx1"/>
                </a:solidFill>
              </a:rPr>
              <a:t>Со стороны теста в сравнении участвуют теоретическая рамка, спецификация, банк свидетельств и тексты заданий.</a:t>
            </a:r>
          </a:p>
          <a:p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9064" y="6544276"/>
            <a:ext cx="3614936" cy="241300"/>
          </a:xfrm>
        </p:spPr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3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>
                <a:ea typeface="ＭＳ Ｐゴシック" pitchFamily="34" charset="-128"/>
                <a:cs typeface="Arial" pitchFamily="34" charset="0"/>
              </a:rPr>
              <a:t>Выводы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80728"/>
            <a:ext cx="7272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160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9064" y="6544276"/>
            <a:ext cx="3614936" cy="241300"/>
          </a:xfrm>
        </p:spPr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09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844" y="260648"/>
            <a:ext cx="8229600" cy="563563"/>
          </a:xfrm>
        </p:spPr>
        <p:txBody>
          <a:bodyPr/>
          <a:lstStyle/>
          <a:p>
            <a:pPr algn="ctr"/>
            <a:r>
              <a:rPr lang="en-US" sz="1800" dirty="0">
                <a:ea typeface="ＭＳ Ｐゴシック" pitchFamily="34" charset="-128"/>
                <a:cs typeface="Arial" pitchFamily="34" charset="0"/>
              </a:rPr>
              <a:t>ICL Test </a:t>
            </a:r>
            <a:r>
              <a:rPr lang="ru-RU" sz="1800" dirty="0" smtClean="0">
                <a:ea typeface="ＭＳ Ｐゴシック" pitchFamily="34" charset="-128"/>
                <a:cs typeface="Arial" pitchFamily="34" charset="0"/>
              </a:rPr>
              <a:t>как</a:t>
            </a:r>
            <a:r>
              <a:rPr lang="en-US" sz="1800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sz="1800" dirty="0">
                <a:ea typeface="ＭＳ Ｐゴシック" pitchFamily="34" charset="-128"/>
                <a:cs typeface="Arial" pitchFamily="34" charset="0"/>
              </a:rPr>
              <a:t>инструмент оценки </a:t>
            </a:r>
            <a:r>
              <a:rPr lang="ru-RU" sz="1800" dirty="0" err="1">
                <a:ea typeface="ＭＳ Ｐゴシック" pitchFamily="34" charset="-128"/>
                <a:cs typeface="Arial" pitchFamily="34" charset="0"/>
              </a:rPr>
              <a:t>метапредметных</a:t>
            </a:r>
            <a:r>
              <a:rPr lang="ru-RU" sz="1800" dirty="0">
                <a:ea typeface="ＭＳ Ｐゴシック" pitchFamily="34" charset="-128"/>
                <a:cs typeface="Arial" pitchFamily="34" charset="0"/>
              </a:rPr>
              <a:t> результатов</a:t>
            </a:r>
            <a:r>
              <a:rPr lang="en-US" sz="1800" dirty="0"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1800" dirty="0">
                <a:ea typeface="ＭＳ Ｐゴシック" pitchFamily="34" charset="-128"/>
                <a:cs typeface="Arial" pitchFamily="34" charset="0"/>
              </a:rPr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80728"/>
            <a:ext cx="7272808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9DC03C"/>
              </a:buClr>
              <a:buFont typeface="Wingdings" pitchFamily="2" charset="2"/>
              <a:buChar char="v"/>
              <a:defRPr/>
            </a:pPr>
            <a:r>
              <a:rPr lang="ru-RU" sz="1600" b="1" dirty="0">
                <a:latin typeface="Calibri" panose="020F0502020204030204" pitchFamily="34" charset="0"/>
              </a:rPr>
              <a:t>IC </a:t>
            </a:r>
            <a:r>
              <a:rPr lang="ru-RU" sz="1600" b="1" dirty="0" err="1">
                <a:latin typeface="Calibri" panose="020F0502020204030204" pitchFamily="34" charset="0"/>
              </a:rPr>
              <a:t>Literacy</a:t>
            </a:r>
            <a:r>
              <a:rPr lang="ru-RU" sz="1600" b="1" dirty="0">
                <a:latin typeface="Calibri" panose="020F0502020204030204" pitchFamily="34" charset="0"/>
              </a:rPr>
              <a:t> </a:t>
            </a:r>
            <a:r>
              <a:rPr lang="ru-RU" sz="1600" b="1" dirty="0" err="1">
                <a:latin typeface="Calibri" panose="020F0502020204030204" pitchFamily="34" charset="0"/>
              </a:rPr>
              <a:t>test</a:t>
            </a:r>
            <a:r>
              <a:rPr lang="ru-RU" sz="1600" b="1" dirty="0">
                <a:latin typeface="Calibri" panose="020F0502020204030204" pitchFamily="34" charset="0"/>
              </a:rPr>
              <a:t> не направлен на измерение технических навыков учащихся. </a:t>
            </a:r>
            <a:r>
              <a:rPr lang="ru-RU" sz="1600" dirty="0">
                <a:latin typeface="Calibri" panose="020F0502020204030204" pitchFamily="34" charset="0"/>
              </a:rPr>
              <a:t>В рамках ПООП ОУ, раскрывающей механизм реализации стандарта, рассматривается понятие ИКТ-компетентности, которое включает в себя не только умение учащегося работать с информацией, но и технический аспект, который относится к навыкам работы с определенным оборудованием, программным обеспечением и пр. 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9DC03C"/>
              </a:buClr>
              <a:buFont typeface="Wingdings" pitchFamily="2" charset="2"/>
              <a:buChar char="v"/>
              <a:defRPr/>
            </a:pPr>
            <a:r>
              <a:rPr lang="ru-RU" sz="1600" b="1" dirty="0" smtClean="0">
                <a:latin typeface="Calibri" panose="020F0502020204030204" pitchFamily="34" charset="0"/>
              </a:rPr>
              <a:t>Учащиеся</a:t>
            </a:r>
            <a:r>
              <a:rPr lang="ru-RU" sz="1600" b="1" dirty="0">
                <a:latin typeface="Calibri" panose="020F0502020204030204" pitchFamily="34" charset="0"/>
              </a:rPr>
              <a:t>, чьи знания являются удовлетворительными (находятся на базовом уровне) по результатам оценки, должны продемонстрировать знания практически по всем темам, фигурирующим в стандарте</a:t>
            </a:r>
            <a:r>
              <a:rPr lang="ru-RU" sz="1600" dirty="0">
                <a:latin typeface="Calibri" panose="020F0502020204030204" pitchFamily="34" charset="0"/>
              </a:rPr>
              <a:t> (исключение -  тема «Обращение с устройствами ИКТ</a:t>
            </a:r>
            <a:r>
              <a:rPr lang="ru-RU" sz="1600" dirty="0" smtClean="0">
                <a:latin typeface="Calibri" panose="020F0502020204030204" pitchFamily="34" charset="0"/>
              </a:rPr>
              <a:t>»)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9DC03C"/>
              </a:buClr>
              <a:buFont typeface="Wingdings" pitchFamily="2" charset="2"/>
              <a:buChar char="v"/>
              <a:defRPr/>
            </a:pPr>
            <a:r>
              <a:rPr lang="ru-RU" sz="1600" b="1" dirty="0" err="1" smtClean="0">
                <a:latin typeface="Calibri" panose="020F0502020204030204" pitchFamily="34" charset="0"/>
              </a:rPr>
              <a:t>Метапредметные</a:t>
            </a:r>
            <a:r>
              <a:rPr lang="ru-RU" sz="1600" b="1" dirty="0" smtClean="0">
                <a:latin typeface="Calibri" panose="020F0502020204030204" pitchFamily="34" charset="0"/>
              </a:rPr>
              <a:t> </a:t>
            </a:r>
            <a:r>
              <a:rPr lang="ru-RU" sz="1600" b="1" dirty="0">
                <a:latin typeface="Calibri" panose="020F0502020204030204" pitchFamily="34" charset="0"/>
              </a:rPr>
              <a:t>результаты </a:t>
            </a:r>
            <a:r>
              <a:rPr lang="ru-RU" sz="1600" dirty="0">
                <a:latin typeface="Calibri" panose="020F0502020204030204" pitchFamily="34" charset="0"/>
              </a:rPr>
              <a:t>освоения основной образовательной программы основного общего образования</a:t>
            </a:r>
            <a:r>
              <a:rPr lang="ru-RU" sz="1600" b="1" dirty="0">
                <a:latin typeface="Calibri" panose="020F0502020204030204" pitchFamily="34" charset="0"/>
              </a:rPr>
              <a:t> согласуются с основными содержательными элементами теста не менее 75% </a:t>
            </a:r>
            <a:r>
              <a:rPr lang="ru-RU" sz="1600" dirty="0">
                <a:latin typeface="Calibri" panose="020F0502020204030204" pitchFamily="34" charset="0"/>
              </a:rPr>
              <a:t>(за исключением тем, в рамках которых изучаются исключительно технические аспекты ИК-компетентности). </a:t>
            </a:r>
            <a:endParaRPr lang="ru-RU" sz="1600" dirty="0" smtClean="0">
              <a:latin typeface="Calibri" panose="020F0502020204030204" pitchFamily="34" charset="0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9DC03C"/>
              </a:buClr>
              <a:buFont typeface="Wingdings" pitchFamily="2" charset="2"/>
              <a:buChar char="v"/>
              <a:defRPr/>
            </a:pPr>
            <a:r>
              <a:rPr lang="ru-RU" sz="1600" b="1" dirty="0" smtClean="0">
                <a:latin typeface="Calibri" panose="020F0502020204030204" pitchFamily="34" charset="0"/>
              </a:rPr>
              <a:t>В </a:t>
            </a:r>
            <a:r>
              <a:rPr lang="ru-RU" sz="1600" b="1" dirty="0">
                <a:latin typeface="Calibri" panose="020F0502020204030204" pitchFamily="34" charset="0"/>
              </a:rPr>
              <a:t>каждом из вариантов теста охват компетенций, содержания, контекстов и сложности задач представлен равномерно, как и в стандарте.</a:t>
            </a:r>
          </a:p>
          <a:p>
            <a:pPr lvl="0"/>
            <a:endParaRPr lang="en-US" sz="160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9064" y="6544276"/>
            <a:ext cx="3614936" cy="241300"/>
          </a:xfrm>
        </p:spPr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35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ea typeface="ＭＳ Ｐゴシック" pitchFamily="34" charset="-128"/>
                <a:cs typeface="Arial" pitchFamily="34" charset="0"/>
              </a:rPr>
              <a:t>ICL </a:t>
            </a:r>
            <a:r>
              <a:rPr lang="en-US" sz="1800" dirty="0" smtClean="0">
                <a:ea typeface="ＭＳ Ｐゴシック" pitchFamily="34" charset="-128"/>
                <a:cs typeface="Arial" pitchFamily="34" charset="0"/>
              </a:rPr>
              <a:t>Test</a:t>
            </a:r>
            <a:r>
              <a:rPr lang="ru-RU" sz="1800" dirty="0" smtClean="0">
                <a:ea typeface="ＭＳ Ｐゴシック" pitchFamily="34" charset="-128"/>
                <a:cs typeface="Arial" pitchFamily="34" charset="0"/>
              </a:rPr>
              <a:t>: </a:t>
            </a:r>
            <a:r>
              <a:rPr lang="ru-RU" sz="1800" dirty="0" smtClean="0">
                <a:ea typeface="ＭＳ Ｐゴシック" pitchFamily="34" charset="-128"/>
                <a:cs typeface="Arial" pitchFamily="34" charset="0"/>
              </a:rPr>
              <a:t>в</a:t>
            </a:r>
            <a:r>
              <a:rPr lang="ru-RU" sz="1800" dirty="0" smtClean="0">
                <a:ea typeface="ＭＳ Ｐゴシック" pitchFamily="34" charset="-128"/>
                <a:cs typeface="Arial" pitchFamily="34" charset="0"/>
              </a:rPr>
              <a:t>озможности </a:t>
            </a:r>
            <a:r>
              <a:rPr lang="ru-RU" sz="1800" dirty="0" smtClean="0">
                <a:ea typeface="ＭＳ Ｐゴシック" pitchFamily="34" charset="-128"/>
                <a:cs typeface="Arial" pitchFamily="34" charset="0"/>
              </a:rPr>
              <a:t>использования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324528" cy="586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9DC03C"/>
              </a:buClr>
              <a:buFont typeface="Wingdings" pitchFamily="2" charset="2"/>
              <a:buChar char="v"/>
              <a:defRPr/>
            </a:pPr>
            <a:r>
              <a:rPr lang="ru-RU" sz="1400" dirty="0" smtClean="0">
                <a:latin typeface="Calibri" panose="020F0502020204030204" pitchFamily="34" charset="0"/>
              </a:rPr>
              <a:t>Индивидуальные </a:t>
            </a:r>
            <a:r>
              <a:rPr lang="ru-RU" sz="1400" dirty="0">
                <a:latin typeface="Calibri" panose="020F0502020204030204" pitchFamily="34" charset="0"/>
              </a:rPr>
              <a:t>рекомендации для каждого </a:t>
            </a:r>
            <a:r>
              <a:rPr lang="ru-RU" sz="1400" dirty="0" smtClean="0">
                <a:latin typeface="Calibri" panose="020F0502020204030204" pitchFamily="34" charset="0"/>
              </a:rPr>
              <a:t>и возможность </a:t>
            </a:r>
            <a:r>
              <a:rPr lang="ru-RU" sz="1400" dirty="0">
                <a:latin typeface="Calibri" panose="020F0502020204030204" pitchFamily="34" charset="0"/>
              </a:rPr>
              <a:t>построения индивидуальной траектории работы с учащимися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9DC03C"/>
              </a:buClr>
              <a:buFont typeface="Wingdings" pitchFamily="2" charset="2"/>
              <a:buChar char="v"/>
              <a:defRPr/>
            </a:pPr>
            <a:endParaRPr lang="ru-RU" sz="1400" dirty="0">
              <a:latin typeface="Calibri" panose="020F0502020204030204" pitchFamily="34" charset="0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9DC03C"/>
              </a:buClr>
              <a:buFont typeface="Wingdings" pitchFamily="2" charset="2"/>
              <a:buChar char="v"/>
              <a:defRPr/>
            </a:pPr>
            <a:r>
              <a:rPr lang="ru-RU" sz="1400" dirty="0" smtClean="0">
                <a:latin typeface="Calibri" panose="020F0502020204030204" pitchFamily="34" charset="0"/>
              </a:rPr>
              <a:t>Мониторинг ИК-компетентности </a:t>
            </a:r>
            <a:r>
              <a:rPr lang="ru-RU" sz="1400" dirty="0" smtClean="0">
                <a:latin typeface="Calibri" panose="020F0502020204030204" pitchFamily="34" charset="0"/>
              </a:rPr>
              <a:t>учащихся 8, 9, 10 классов. </a:t>
            </a:r>
            <a:r>
              <a:rPr lang="ru-RU" sz="1400" dirty="0" smtClean="0">
                <a:latin typeface="Calibri" panose="020F0502020204030204" pitchFamily="34" charset="0"/>
              </a:rPr>
              <a:t>При этом - доработка инструментария </a:t>
            </a:r>
            <a:r>
              <a:rPr lang="ru-RU" sz="1400" dirty="0">
                <a:latin typeface="Calibri" panose="020F0502020204030204" pitchFamily="34" charset="0"/>
              </a:rPr>
              <a:t>для оценки </a:t>
            </a:r>
            <a:r>
              <a:rPr lang="ru-RU" sz="1400" dirty="0" smtClean="0">
                <a:latin typeface="Calibri" panose="020F0502020204030204" pitchFamily="34" charset="0"/>
              </a:rPr>
              <a:t>ИК-компетентности с </a:t>
            </a:r>
            <a:r>
              <a:rPr lang="ru-RU" sz="1400" dirty="0">
                <a:latin typeface="Calibri" panose="020F0502020204030204" pitchFamily="34" charset="0"/>
              </a:rPr>
              <a:t>учетом требований </a:t>
            </a:r>
            <a:r>
              <a:rPr lang="ru-RU" sz="1400" dirty="0" smtClean="0">
                <a:latin typeface="Calibri" panose="020F0502020204030204" pitchFamily="34" charset="0"/>
              </a:rPr>
              <a:t>системы </a:t>
            </a:r>
            <a:r>
              <a:rPr lang="ru-RU" sz="1400" dirty="0">
                <a:latin typeface="Calibri" panose="020F0502020204030204" pitchFamily="34" charset="0"/>
              </a:rPr>
              <a:t>мониторинга качества образования </a:t>
            </a:r>
            <a:r>
              <a:rPr lang="ru-RU" sz="1400" dirty="0" smtClean="0">
                <a:latin typeface="Calibri" panose="020F0502020204030204" pitchFamily="34" charset="0"/>
              </a:rPr>
              <a:t>в определенном регионе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9DC03C"/>
              </a:buClr>
              <a:buFont typeface="Wingdings" pitchFamily="2" charset="2"/>
              <a:buChar char="v"/>
              <a:defRPr/>
            </a:pPr>
            <a:endParaRPr lang="ru-RU" sz="1400" dirty="0" smtClean="0">
              <a:latin typeface="Calibri" panose="020F0502020204030204" pitchFamily="34" charset="0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9DC03C"/>
              </a:buClr>
              <a:buFont typeface="Wingdings" pitchFamily="2" charset="2"/>
              <a:buChar char="v"/>
              <a:defRPr/>
            </a:pPr>
            <a:r>
              <a:rPr lang="ru-RU" sz="1400" dirty="0" smtClean="0">
                <a:latin typeface="Calibri" panose="020F0502020204030204" pitchFamily="34" charset="0"/>
              </a:rPr>
              <a:t>Проведение </a:t>
            </a:r>
            <a:r>
              <a:rPr lang="ru-RU" sz="1400" dirty="0">
                <a:latin typeface="Calibri" panose="020F0502020204030204" pitchFamily="34" charset="0"/>
              </a:rPr>
              <a:t>анкетирования учителей для выявления корреляций </a:t>
            </a:r>
            <a:r>
              <a:rPr lang="ru-RU" sz="1400" dirty="0" smtClean="0">
                <a:latin typeface="Calibri" panose="020F0502020204030204" pitchFamily="34" charset="0"/>
              </a:rPr>
              <a:t>ИК-компетентности учащихся и </a:t>
            </a:r>
            <a:r>
              <a:rPr lang="ru-RU" sz="1400" dirty="0">
                <a:latin typeface="Calibri" panose="020F0502020204030204" pitchFamily="34" charset="0"/>
              </a:rPr>
              <a:t>учителей, преподающих в параллели, а также выявления методик, которые наиболее эффективно влияют на формирование </a:t>
            </a:r>
            <a:r>
              <a:rPr lang="ru-RU" sz="1400" dirty="0" smtClean="0">
                <a:latin typeface="Calibri" panose="020F0502020204030204" pitchFamily="34" charset="0"/>
              </a:rPr>
              <a:t>ИК-компетентности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9DC03C"/>
              </a:buClr>
              <a:defRPr/>
            </a:pPr>
            <a:endParaRPr lang="ru-RU" sz="1400" dirty="0" smtClean="0">
              <a:latin typeface="Calibri" panose="020F0502020204030204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9DC03C"/>
              </a:buClr>
              <a:buFont typeface="Wingdings" pitchFamily="2" charset="2"/>
              <a:buChar char="v"/>
              <a:defRPr/>
            </a:pPr>
            <a:r>
              <a:rPr lang="ru-RU" sz="1400" dirty="0" err="1">
                <a:latin typeface="Calibri" panose="020F0502020204030204" pitchFamily="34" charset="0"/>
              </a:rPr>
              <a:t>Лонгитюдные</a:t>
            </a:r>
            <a:r>
              <a:rPr lang="ru-RU" sz="1400" dirty="0">
                <a:latin typeface="Calibri" panose="020F0502020204030204" pitchFamily="34" charset="0"/>
              </a:rPr>
              <a:t> исследования по оценке и формированию ИК-компетентности </a:t>
            </a:r>
            <a:r>
              <a:rPr lang="ru-RU" sz="1400" dirty="0" smtClean="0">
                <a:latin typeface="Calibri" panose="020F0502020204030204" pitchFamily="34" charset="0"/>
              </a:rPr>
              <a:t>учащихся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9DC03C"/>
              </a:buClr>
              <a:buFont typeface="Wingdings" pitchFamily="2" charset="2"/>
              <a:buChar char="v"/>
              <a:defRPr/>
            </a:pPr>
            <a:endParaRPr lang="ru-RU" sz="1400" dirty="0">
              <a:latin typeface="Calibri" panose="020F0502020204030204" pitchFamily="34" charset="0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9DC03C"/>
              </a:buClr>
              <a:buFont typeface="Wingdings" pitchFamily="2" charset="2"/>
              <a:buChar char="v"/>
              <a:defRPr/>
            </a:pPr>
            <a:r>
              <a:rPr lang="ru-RU" sz="1400" dirty="0" smtClean="0">
                <a:latin typeface="Calibri" panose="020F0502020204030204" pitchFamily="34" charset="0"/>
              </a:rPr>
              <a:t>Разработка и сопровождение внедрения </a:t>
            </a:r>
            <a:r>
              <a:rPr lang="ru-RU" sz="1400" dirty="0">
                <a:latin typeface="Calibri" panose="020F0502020204030204" pitchFamily="34" charset="0"/>
              </a:rPr>
              <a:t>инновационных методик, педагогических технологий и специальных </a:t>
            </a:r>
            <a:r>
              <a:rPr lang="ru-RU" sz="1400" dirty="0" smtClean="0">
                <a:latin typeface="Calibri" panose="020F0502020204030204" pitchFamily="34" charset="0"/>
              </a:rPr>
              <a:t>кейсов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sz="1400" dirty="0" smtClean="0">
                <a:latin typeface="Calibri" panose="020F0502020204030204" pitchFamily="34" charset="0"/>
              </a:rPr>
              <a:t>(при </a:t>
            </a:r>
            <a:r>
              <a:rPr lang="ru-RU" sz="1400" dirty="0">
                <a:latin typeface="Calibri" panose="020F0502020204030204" pitchFamily="34" charset="0"/>
              </a:rPr>
              <a:t>поддержке учебно-методических </a:t>
            </a:r>
            <a:r>
              <a:rPr lang="ru-RU" sz="1400" dirty="0" smtClean="0">
                <a:latin typeface="Calibri" panose="020F0502020204030204" pitchFamily="34" charset="0"/>
              </a:rPr>
              <a:t>центров)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9DC03C"/>
              </a:buClr>
              <a:buFont typeface="Wingdings" pitchFamily="2" charset="2"/>
              <a:buChar char="v"/>
              <a:defRPr/>
            </a:pPr>
            <a:endParaRPr lang="ru-RU" sz="1400" dirty="0" smtClean="0">
              <a:latin typeface="Calibri" panose="020F0502020204030204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9DC03C"/>
              </a:buClr>
              <a:buFont typeface="Wingdings" pitchFamily="2" charset="2"/>
              <a:buChar char="v"/>
              <a:defRPr/>
            </a:pPr>
            <a:r>
              <a:rPr lang="ru-RU" sz="1400" dirty="0" smtClean="0">
                <a:latin typeface="Calibri" panose="020F0502020204030204" pitchFamily="34" charset="0"/>
              </a:rPr>
              <a:t>Измерение </a:t>
            </a:r>
            <a:r>
              <a:rPr lang="ru-RU" sz="1400" dirty="0" err="1" smtClean="0">
                <a:latin typeface="Calibri" panose="020F0502020204030204" pitchFamily="34" charset="0"/>
              </a:rPr>
              <a:t>метапредметных</a:t>
            </a:r>
            <a:r>
              <a:rPr lang="ru-RU" sz="1400" dirty="0" smtClean="0">
                <a:latin typeface="Calibri" panose="020F0502020204030204" pitchFamily="34" charset="0"/>
              </a:rPr>
              <a:t> результатов </a:t>
            </a:r>
            <a:r>
              <a:rPr lang="ru-RU" sz="1400" dirty="0">
                <a:latin typeface="Calibri" panose="020F0502020204030204" pitchFamily="34" charset="0"/>
              </a:rPr>
              <a:t>(</a:t>
            </a:r>
            <a:r>
              <a:rPr lang="ru-RU" sz="1400" dirty="0" smtClean="0">
                <a:latin typeface="Calibri" panose="020F0502020204030204" pitchFamily="34" charset="0"/>
              </a:rPr>
              <a:t>формирование </a:t>
            </a:r>
            <a:r>
              <a:rPr lang="ru-RU" sz="1400" dirty="0">
                <a:latin typeface="Calibri" panose="020F0502020204030204" pitchFamily="34" charset="0"/>
              </a:rPr>
              <a:t>и </a:t>
            </a:r>
            <a:r>
              <a:rPr lang="ru-RU" sz="1400" dirty="0" smtClean="0">
                <a:latin typeface="Calibri" panose="020F0502020204030204" pitchFamily="34" charset="0"/>
              </a:rPr>
              <a:t>развитие </a:t>
            </a:r>
            <a:r>
              <a:rPr lang="ru-RU" sz="1400" dirty="0">
                <a:latin typeface="Calibri" panose="020F0502020204030204" pitchFamily="34" charset="0"/>
              </a:rPr>
              <a:t>компетентности в области использования </a:t>
            </a:r>
            <a:r>
              <a:rPr lang="ru-RU" sz="1400" dirty="0" smtClean="0">
                <a:latin typeface="Calibri" panose="020F0502020204030204" pitchFamily="34" charset="0"/>
              </a:rPr>
              <a:t>ИКТ) </a:t>
            </a:r>
            <a:r>
              <a:rPr lang="ru-RU" sz="1400" dirty="0" smtClean="0">
                <a:latin typeface="Calibri" panose="020F0502020204030204" pitchFamily="34" charset="0"/>
              </a:rPr>
              <a:t>освоения </a:t>
            </a:r>
            <a:r>
              <a:rPr lang="ru-RU" sz="1400" dirty="0">
                <a:latin typeface="Calibri" panose="020F0502020204030204" pitchFamily="34" charset="0"/>
              </a:rPr>
              <a:t>основной образовательной программы основного общего </a:t>
            </a:r>
            <a:r>
              <a:rPr lang="ru-RU" sz="1400" dirty="0" smtClean="0">
                <a:latin typeface="Calibri" panose="020F0502020204030204" pitchFamily="34" charset="0"/>
              </a:rPr>
              <a:t>образования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9DC03C"/>
              </a:buClr>
              <a:buFont typeface="Wingdings" pitchFamily="2" charset="2"/>
              <a:buChar char="v"/>
              <a:defRPr/>
            </a:pPr>
            <a:endParaRPr lang="ru-RU" sz="1400" dirty="0">
              <a:latin typeface="Calibri" panose="020F0502020204030204" pitchFamily="34" charset="0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9DC03C"/>
              </a:buClr>
              <a:buFont typeface="Wingdings" pitchFamily="2" charset="2"/>
              <a:buChar char="v"/>
              <a:defRPr/>
            </a:pPr>
            <a:r>
              <a:rPr lang="ru-RU" sz="1400" dirty="0" smtClean="0">
                <a:latin typeface="Calibri" panose="020F0502020204030204" pitchFamily="34" charset="0"/>
              </a:rPr>
              <a:t>Сопровождение региональных систем образования по формированию и улучшению </a:t>
            </a:r>
            <a:r>
              <a:rPr lang="ru-RU" sz="1400" dirty="0" err="1" smtClean="0">
                <a:latin typeface="Calibri" panose="020F0502020204030204" pitchFamily="34" charset="0"/>
              </a:rPr>
              <a:t>метапредметных</a:t>
            </a:r>
            <a:r>
              <a:rPr lang="ru-RU" sz="1400" dirty="0" smtClean="0">
                <a:latin typeface="Calibri" panose="020F0502020204030204" pitchFamily="34" charset="0"/>
              </a:rPr>
              <a:t> результатов в области ИКТ</a:t>
            </a:r>
            <a:endParaRPr lang="ru-RU" sz="1400" dirty="0" smtClean="0">
              <a:latin typeface="Calibri" panose="020F0502020204030204" pitchFamily="34" charset="0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9DC03C"/>
              </a:buClr>
              <a:buFont typeface="Wingdings" pitchFamily="2" charset="2"/>
              <a:buChar char="v"/>
              <a:defRPr/>
            </a:pPr>
            <a:endParaRPr lang="ru-RU" sz="1400" dirty="0" smtClean="0">
              <a:latin typeface="Calibri" panose="020F0502020204030204" pitchFamily="34" charset="0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rgbClr val="9DC03C"/>
              </a:buClr>
              <a:buFont typeface="Wingdings" pitchFamily="2" charset="2"/>
              <a:buChar char="v"/>
              <a:defRPr/>
            </a:pPr>
            <a:r>
              <a:rPr lang="ru-RU" sz="1400" dirty="0" smtClean="0">
                <a:latin typeface="Calibri" panose="020F0502020204030204" pitchFamily="34" charset="0"/>
              </a:rPr>
              <a:t>Рекомендации для региональных программ развития образования по улучшению </a:t>
            </a:r>
            <a:r>
              <a:rPr lang="ru-RU" sz="1400" dirty="0" err="1" smtClean="0">
                <a:latin typeface="Calibri" panose="020F0502020204030204" pitchFamily="34" charset="0"/>
              </a:rPr>
              <a:t>метапредметных</a:t>
            </a:r>
            <a:r>
              <a:rPr lang="ru-RU" sz="1400" dirty="0" smtClean="0">
                <a:latin typeface="Calibri" panose="020F0502020204030204" pitchFamily="34" charset="0"/>
              </a:rPr>
              <a:t> образовательных результатов учащихся в области ИКТ, в </a:t>
            </a:r>
            <a:r>
              <a:rPr lang="ru-RU" sz="1400" dirty="0" err="1" smtClean="0">
                <a:latin typeface="Calibri" panose="020F0502020204030204" pitchFamily="34" charset="0"/>
              </a:rPr>
              <a:t>т.ч</a:t>
            </a:r>
            <a:r>
              <a:rPr lang="ru-RU" sz="1400" dirty="0" smtClean="0">
                <a:latin typeface="Calibri" panose="020F0502020204030204" pitchFamily="34" charset="0"/>
              </a:rPr>
              <a:t>. оценка интеграции </a:t>
            </a:r>
            <a:r>
              <a:rPr lang="ru-RU" sz="1400" dirty="0" smtClean="0">
                <a:latin typeface="Calibri" panose="020F0502020204030204" pitchFamily="34" charset="0"/>
              </a:rPr>
              <a:t>ИКТ </a:t>
            </a:r>
            <a:r>
              <a:rPr lang="ru-RU" sz="1400" dirty="0">
                <a:latin typeface="Calibri" panose="020F0502020204030204" pitchFamily="34" charset="0"/>
              </a:rPr>
              <a:t>и электронных образовательных ресурсов в школьный образовательный </a:t>
            </a:r>
            <a:r>
              <a:rPr lang="ru-RU" sz="1400" dirty="0" smtClean="0">
                <a:latin typeface="Calibri" panose="020F0502020204030204" pitchFamily="34" charset="0"/>
              </a:rPr>
              <a:t>процесс</a:t>
            </a:r>
            <a:endParaRPr lang="ru-RU" sz="1400" dirty="0" smtClean="0">
              <a:latin typeface="Calibri" panose="020F050202020403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9064" y="6544276"/>
            <a:ext cx="3614936" cy="241300"/>
          </a:xfrm>
        </p:spPr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9064" y="6544276"/>
            <a:ext cx="3614936" cy="241300"/>
          </a:xfrm>
        </p:spPr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444208" cy="462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pPr algn="ctr"/>
            <a:r>
              <a:rPr lang="ru-RU" sz="1800" dirty="0" smtClean="0">
                <a:ea typeface="ＭＳ Ｐゴシック" pitchFamily="34" charset="-128"/>
                <a:cs typeface="Arial" pitchFamily="34" charset="0"/>
              </a:rPr>
              <a:t>Сайт проекта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339498" y="938777"/>
            <a:ext cx="41404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www.ictlit.com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b="1" dirty="0" smtClean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1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3563"/>
          </a:xfrm>
        </p:spPr>
        <p:txBody>
          <a:bodyPr/>
          <a:lstStyle/>
          <a:p>
            <a:r>
              <a:rPr lang="ru-RU" sz="1800" dirty="0"/>
              <a:t>Особенности и преимущества инструмента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7596336" cy="5248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1.	Оценка когнитивных умений, а не технологических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навыков</a:t>
            </a: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altLang="ru-RU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ICL </a:t>
            </a:r>
            <a:r>
              <a:rPr lang="ru-RU" altLang="ru-RU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Test</a:t>
            </a:r>
            <a:r>
              <a:rPr lang="ru-RU" altLang="ru-RU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 оценивает способность тестируемого эффективно работать с информацией и решать практические задачи, используя информационно-коммуникационные технологии, а не уровень  технологических навыков.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2.	Комплексность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анализа</a:t>
            </a: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altLang="ru-RU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ICL </a:t>
            </a:r>
            <a:r>
              <a:rPr lang="ru-RU" altLang="ru-RU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Test</a:t>
            </a:r>
            <a:r>
              <a:rPr lang="ru-RU" altLang="ru-RU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 позволяет оценивать как уровень информационно-коммуникационной компетентности в целом, так и её отдельные составляющие.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3.	Связь с реальной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жизнью</a:t>
            </a: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altLang="ru-RU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Все тестовые задания основаны на реальных жизненных ситуациях, с которыми постоянно сталкиваются участники. Более 92 % школьников, проходивших ICL </a:t>
            </a:r>
            <a:r>
              <a:rPr lang="ru-RU" altLang="ru-RU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Test</a:t>
            </a:r>
            <a:r>
              <a:rPr lang="ru-RU" altLang="ru-RU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, заявили, что им было интересно отвечать на предложенные вопросы.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4.	Простота и доступность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проведения</a:t>
            </a: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altLang="ru-RU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ICL </a:t>
            </a:r>
            <a:r>
              <a:rPr lang="ru-RU" altLang="ru-RU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Test</a:t>
            </a:r>
            <a:r>
              <a:rPr lang="ru-RU" altLang="ru-RU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 можно пройти на любом компьютере, независимо от того, какая операционная система на нём установлена и имеет ли </a:t>
            </a:r>
            <a:r>
              <a:rPr lang="ru-RU" altLang="ru-RU" sz="18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он доступ в Интернет. </a:t>
            </a:r>
          </a:p>
          <a:p>
            <a:pPr fontAlgn="auto">
              <a:spcAft>
                <a:spcPts val="0"/>
              </a:spcAft>
              <a:defRPr/>
            </a:pPr>
            <a:endParaRPr lang="ru-RU" alt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Национальный фонд подготовки кадров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3563"/>
          </a:xfrm>
        </p:spPr>
        <p:txBody>
          <a:bodyPr/>
          <a:lstStyle/>
          <a:p>
            <a:r>
              <a:rPr lang="ru-RU" sz="1800" dirty="0"/>
              <a:t>Особенности и преимущества инструмента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460432" cy="5248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5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.	Автоматическая обработка результатов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altLang="ru-RU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При обработке результатов тестирования используются сети Байеса, что обеспечивает прозрачность методологии и позволяет автоматизировать анализ и оценку результатов прохождения ICL </a:t>
            </a:r>
            <a:r>
              <a:rPr lang="ru-RU" altLang="ru-RU" sz="16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Test</a:t>
            </a:r>
            <a:r>
              <a:rPr lang="ru-RU" altLang="ru-RU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6.	Высокая </a:t>
            </a:r>
            <a:r>
              <a:rPr lang="ru-RU" altLang="ru-RU" sz="16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валидность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и надежность результатов тестирования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altLang="ru-RU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ICL </a:t>
            </a:r>
            <a:r>
              <a:rPr lang="ru-RU" altLang="ru-RU" sz="16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Test</a:t>
            </a:r>
            <a:r>
              <a:rPr lang="ru-RU" altLang="ru-RU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 сконструирован в рамках подхода, основанного на системе сбора свидетельств (</a:t>
            </a:r>
            <a:r>
              <a:rPr lang="ru-RU" altLang="ru-RU" sz="16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Evidence</a:t>
            </a:r>
            <a:r>
              <a:rPr lang="ru-RU" altLang="ru-RU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6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Centered</a:t>
            </a:r>
            <a:r>
              <a:rPr lang="ru-RU" altLang="ru-RU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6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Design</a:t>
            </a:r>
            <a:r>
              <a:rPr lang="ru-RU" altLang="ru-RU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). Использование этого подхода в настоящее время является одним из самых сильных аргументов  </a:t>
            </a:r>
            <a:r>
              <a:rPr lang="ru-RU" altLang="ru-RU" sz="16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конструктной</a:t>
            </a:r>
            <a:r>
              <a:rPr lang="ru-RU" altLang="ru-RU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6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валидности</a:t>
            </a:r>
            <a:r>
              <a:rPr lang="ru-RU" altLang="ru-RU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. Проведенные психометрические исследования показали высокую конвергентную, дивергентную и текущую </a:t>
            </a:r>
            <a:r>
              <a:rPr lang="ru-RU" altLang="ru-RU" sz="16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валидность</a:t>
            </a:r>
            <a:r>
              <a:rPr lang="ru-RU" altLang="ru-RU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 теста, а также его высокую надежность.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7.	Возможность  широкого использования и практическая направленность результатов тестирования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altLang="ru-RU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Полученные результаты можно использовать как для формирующего </a:t>
            </a: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оценивания, в </a:t>
            </a:r>
            <a:r>
              <a:rPr lang="ru-RU" altLang="ru-RU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том числе и для разработки рекомендаций по оптимизации образовательного процесса для повышения уровня ИК-компетентности </a:t>
            </a: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учащихся, </a:t>
            </a:r>
            <a:r>
              <a:rPr lang="ru-RU" altLang="ru-RU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так и для итогового оценивания при окончании основной школы.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8.	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Апробация и аудит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altLang="ru-RU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ICL </a:t>
            </a:r>
            <a:r>
              <a:rPr lang="ru-RU" altLang="ru-RU" sz="16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Test</a:t>
            </a:r>
            <a:r>
              <a:rPr lang="ru-RU" altLang="ru-RU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 прошёл успешную апробацию в </a:t>
            </a: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школах восьми </a:t>
            </a:r>
            <a:r>
              <a:rPr lang="ru-RU" altLang="ru-RU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регионов </a:t>
            </a: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России, двух </a:t>
            </a:r>
            <a:r>
              <a:rPr lang="ru-RU" altLang="ru-RU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регионов Республики </a:t>
            </a: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Беларусь, Республики Армения, </a:t>
            </a:r>
            <a:r>
              <a:rPr lang="ru-RU" altLang="ru-RU" sz="16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Великобритании,Таиланде</a:t>
            </a:r>
            <a:r>
              <a:rPr lang="ru-RU" altLang="ru-RU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Разработка инструмента осуществлялась </a:t>
            </a:r>
            <a:r>
              <a:rPr lang="ru-RU" altLang="ru-RU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при поддержке Международного банка реконструкции и развития, ICL </a:t>
            </a:r>
            <a:r>
              <a:rPr lang="ru-RU" altLang="ru-RU" sz="16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Test</a:t>
            </a:r>
            <a:r>
              <a:rPr lang="ru-RU" altLang="ru-RU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успешно </a:t>
            </a:r>
            <a:r>
              <a:rPr lang="ru-RU" altLang="ru-RU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прошёл аудит в Манчестерском университете и Центре передовых исследований в области образования Нью-Йоркского университета.</a:t>
            </a:r>
          </a:p>
          <a:p>
            <a:pPr lvl="1" fontAlgn="auto">
              <a:spcAft>
                <a:spcPts val="0"/>
              </a:spcAft>
              <a:defRPr/>
            </a:pPr>
            <a:endParaRPr lang="ru-RU" alt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Национальный фонд подготовки кадров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02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019" y="116632"/>
            <a:ext cx="7632848" cy="563563"/>
          </a:xfrm>
        </p:spPr>
        <p:txBody>
          <a:bodyPr/>
          <a:lstStyle/>
          <a:p>
            <a:r>
              <a:rPr lang="ru-RU" sz="1800" dirty="0">
                <a:ea typeface="ＭＳ Ｐゴシック" pitchFamily="34" charset="-128"/>
                <a:cs typeface="Arial" pitchFamily="34" charset="0"/>
              </a:rPr>
              <a:t>Рамка  и спецификация теста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836712"/>
            <a:ext cx="8136904" cy="2088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Calibri" panose="020F0502020204030204" pitchFamily="34" charset="0"/>
              </a:rPr>
              <a:t>ИК-компетентность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– это способность </a:t>
            </a:r>
            <a:r>
              <a:rPr lang="ru-RU" dirty="0" smtClean="0">
                <a:latin typeface="Calibri" panose="020F0502020204030204" pitchFamily="34" charset="0"/>
              </a:rPr>
              <a:t>использовать цифровые </a:t>
            </a:r>
            <a:r>
              <a:rPr lang="ru-RU" dirty="0">
                <a:latin typeface="Calibri" panose="020F0502020204030204" pitchFamily="34" charset="0"/>
              </a:rPr>
              <a:t>технологии, инструменты коммуникации </a:t>
            </a:r>
            <a:r>
              <a:rPr lang="ru-RU" dirty="0" smtClean="0">
                <a:latin typeface="Calibri" panose="020F0502020204030204" pitchFamily="34" charset="0"/>
              </a:rPr>
              <a:t>и/или сети </a:t>
            </a:r>
            <a:r>
              <a:rPr lang="ru-RU" dirty="0">
                <a:latin typeface="Calibri" panose="020F0502020204030204" pitchFamily="34" charset="0"/>
              </a:rPr>
              <a:t>для получения доступа, управления, </a:t>
            </a:r>
            <a:r>
              <a:rPr lang="ru-RU" dirty="0" smtClean="0">
                <a:latin typeface="Calibri" panose="020F0502020204030204" pitchFamily="34" charset="0"/>
              </a:rPr>
              <a:t>интеграции, оценивания</a:t>
            </a:r>
            <a:r>
              <a:rPr lang="ru-RU" dirty="0">
                <a:latin typeface="Calibri" panose="020F0502020204030204" pitchFamily="34" charset="0"/>
              </a:rPr>
              <a:t>, создания и передачи  информации с </a:t>
            </a:r>
            <a:r>
              <a:rPr lang="ru-RU" dirty="0" smtClean="0">
                <a:latin typeface="Calibri" panose="020F0502020204030204" pitchFamily="34" charset="0"/>
              </a:rPr>
              <a:t>соблюдением  </a:t>
            </a:r>
            <a:r>
              <a:rPr lang="ru-RU" dirty="0">
                <a:latin typeface="Calibri" panose="020F0502020204030204" pitchFamily="34" charset="0"/>
              </a:rPr>
              <a:t>этических и правовых норм для того, </a:t>
            </a:r>
            <a:r>
              <a:rPr lang="ru-RU" dirty="0" smtClean="0">
                <a:latin typeface="Calibri" panose="020F0502020204030204" pitchFamily="34" charset="0"/>
              </a:rPr>
              <a:t>чтобы функционировать </a:t>
            </a:r>
            <a:r>
              <a:rPr lang="ru-RU" dirty="0">
                <a:latin typeface="Calibri" panose="020F0502020204030204" pitchFamily="34" charset="0"/>
              </a:rPr>
              <a:t>в обществе, основанном на знании, </a:t>
            </a:r>
            <a:r>
              <a:rPr lang="ru-RU" dirty="0" smtClean="0">
                <a:latin typeface="Calibri" panose="020F0502020204030204" pitchFamily="34" charset="0"/>
              </a:rPr>
              <a:t>чтобы успешно </a:t>
            </a:r>
            <a:r>
              <a:rPr lang="ru-RU" dirty="0">
                <a:latin typeface="Calibri" panose="020F0502020204030204" pitchFamily="34" charset="0"/>
              </a:rPr>
              <a:t>жить и трудиться в условиях </a:t>
            </a:r>
            <a:r>
              <a:rPr lang="ru-RU" dirty="0" smtClean="0">
                <a:latin typeface="Calibri" panose="020F0502020204030204" pitchFamily="34" charset="0"/>
              </a:rPr>
              <a:t>современного информационного </a:t>
            </a:r>
            <a:r>
              <a:rPr lang="ru-RU" dirty="0">
                <a:latin typeface="Calibri" panose="020F0502020204030204" pitchFamily="34" charset="0"/>
              </a:rPr>
              <a:t>общества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</a:p>
          <a:p>
            <a:pPr algn="just"/>
            <a:endParaRPr lang="ru-RU" dirty="0">
              <a:latin typeface="Calibri" panose="020F0502020204030204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076174575"/>
              </p:ext>
            </p:extLst>
          </p:nvPr>
        </p:nvGraphicFramePr>
        <p:xfrm>
          <a:off x="5364088" y="2957969"/>
          <a:ext cx="432048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79512" y="2492896"/>
            <a:ext cx="540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Calibri" panose="020F0502020204030204" pitchFamily="34" charset="0"/>
              </a:rPr>
              <a:t>Составляющие ИК-компетентности</a:t>
            </a:r>
            <a:endParaRPr lang="ru-RU" sz="1600" dirty="0">
              <a:latin typeface="Calibri" panose="020F0502020204030204" pitchFamily="34" charset="0"/>
            </a:endParaRPr>
          </a:p>
          <a:p>
            <a:pPr algn="just"/>
            <a:r>
              <a:rPr lang="ru-RU" sz="1400" b="1" dirty="0">
                <a:solidFill>
                  <a:schemeClr val="accent1"/>
                </a:solidFill>
                <a:latin typeface="Calibri" panose="020F0502020204030204" pitchFamily="34" charset="0"/>
              </a:rPr>
              <a:t>Определение (информации): </a:t>
            </a:r>
            <a:r>
              <a:rPr lang="ru-RU" sz="1400" dirty="0">
                <a:latin typeface="Calibri" panose="020F0502020204030204" pitchFamily="34" charset="0"/>
              </a:rPr>
              <a:t>умение корректно сформулировать проблему, чтобы целенаправленно искать и обрабатывать информацию.</a:t>
            </a:r>
          </a:p>
          <a:p>
            <a:pPr algn="just"/>
            <a:r>
              <a:rPr lang="ru-RU" sz="1400" b="1" dirty="0">
                <a:solidFill>
                  <a:schemeClr val="accent1"/>
                </a:solidFill>
                <a:latin typeface="Calibri" panose="020F0502020204030204" pitchFamily="34" charset="0"/>
              </a:rPr>
              <a:t>Доступ (к информации): </a:t>
            </a:r>
            <a:r>
              <a:rPr lang="ru-RU" sz="1400" dirty="0">
                <a:latin typeface="Calibri" panose="020F0502020204030204" pitchFamily="34" charset="0"/>
              </a:rPr>
              <a:t>умение искать и находить информацию в различных источниках.</a:t>
            </a:r>
          </a:p>
          <a:p>
            <a:pPr algn="just"/>
            <a:r>
              <a:rPr lang="ru-RU" sz="1400" b="1" dirty="0">
                <a:solidFill>
                  <a:schemeClr val="accent1"/>
                </a:solidFill>
                <a:latin typeface="Calibri" panose="020F0502020204030204" pitchFamily="34" charset="0"/>
              </a:rPr>
              <a:t>Управление (информацией): </a:t>
            </a:r>
            <a:r>
              <a:rPr lang="ru-RU" sz="1400" dirty="0">
                <a:latin typeface="Calibri" panose="020F0502020204030204" pitchFamily="34" charset="0"/>
              </a:rPr>
              <a:t>умение классифицировать или организовывать информацию.</a:t>
            </a:r>
          </a:p>
          <a:p>
            <a:pPr algn="just"/>
            <a:r>
              <a:rPr lang="ru-RU" sz="1400" b="1" dirty="0">
                <a:solidFill>
                  <a:schemeClr val="accent1"/>
                </a:solidFill>
                <a:latin typeface="Calibri" panose="020F0502020204030204" pitchFamily="34" charset="0"/>
              </a:rPr>
              <a:t>Интеграция (информации):</a:t>
            </a:r>
            <a:r>
              <a:rPr lang="ru-RU" sz="1400" dirty="0">
                <a:latin typeface="Calibri" panose="020F0502020204030204" pitchFamily="34" charset="0"/>
              </a:rPr>
              <a:t> умение интерпретировать и реструктурировать информацию, вычленять главное, сравнивать информацию из разных источников.</a:t>
            </a:r>
          </a:p>
          <a:p>
            <a:pPr algn="just"/>
            <a:r>
              <a:rPr lang="ru-RU" sz="1400" b="1" dirty="0">
                <a:solidFill>
                  <a:schemeClr val="accent1"/>
                </a:solidFill>
                <a:latin typeface="Calibri" panose="020F0502020204030204" pitchFamily="34" charset="0"/>
              </a:rPr>
              <a:t>Оценка (информации): </a:t>
            </a:r>
            <a:r>
              <a:rPr lang="ru-RU" sz="1400" dirty="0">
                <a:latin typeface="Calibri" panose="020F0502020204030204" pitchFamily="34" charset="0"/>
              </a:rPr>
              <a:t>умение составить мнение о качестве, релевантности, полезности информации и источников ее получения.</a:t>
            </a:r>
          </a:p>
          <a:p>
            <a:pPr algn="just"/>
            <a:r>
              <a:rPr lang="ru-RU" sz="1400" b="1" dirty="0">
                <a:solidFill>
                  <a:schemeClr val="accent1"/>
                </a:solidFill>
                <a:latin typeface="Calibri" panose="020F0502020204030204" pitchFamily="34" charset="0"/>
              </a:rPr>
              <a:t>Создание (информации): </a:t>
            </a:r>
            <a:r>
              <a:rPr lang="ru-RU" sz="1400" dirty="0">
                <a:latin typeface="Calibri" panose="020F0502020204030204" pitchFamily="34" charset="0"/>
              </a:rPr>
              <a:t>умение создавать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ru-RU" sz="1400" dirty="0">
                <a:latin typeface="Calibri" panose="020F0502020204030204" pitchFamily="34" charset="0"/>
              </a:rPr>
              <a:t>или адаптировать </a:t>
            </a:r>
            <a:r>
              <a:rPr lang="ru-RU" sz="1400" dirty="0" smtClean="0">
                <a:latin typeface="Calibri" panose="020F0502020204030204" pitchFamily="34" charset="0"/>
              </a:rPr>
              <a:t>имеющуюся информацию </a:t>
            </a:r>
            <a:r>
              <a:rPr lang="ru-RU" sz="1400" dirty="0">
                <a:latin typeface="Calibri" panose="020F0502020204030204" pitchFamily="34" charset="0"/>
              </a:rPr>
              <a:t>с учетом конкретной задачи.</a:t>
            </a:r>
          </a:p>
          <a:p>
            <a:pPr algn="just"/>
            <a:r>
              <a:rPr lang="ru-RU" sz="1400" b="1" dirty="0">
                <a:solidFill>
                  <a:schemeClr val="accent1"/>
                </a:solidFill>
                <a:latin typeface="Calibri" panose="020F0502020204030204" pitchFamily="34" charset="0"/>
              </a:rPr>
              <a:t>Передача (информации): </a:t>
            </a:r>
            <a:r>
              <a:rPr lang="ru-RU" sz="1400" dirty="0">
                <a:latin typeface="Calibri" panose="020F0502020204030204" pitchFamily="34" charset="0"/>
              </a:rPr>
              <a:t>умение адаптировать информацию к конкретной  аудитории.</a:t>
            </a:r>
          </a:p>
        </p:txBody>
      </p:sp>
    </p:spTree>
    <p:extLst>
      <p:ext uri="{BB962C8B-B14F-4D97-AF65-F5344CB8AC3E}">
        <p14:creationId xmlns:p14="http://schemas.microsoft.com/office/powerpoint/2010/main" val="38762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019" y="116632"/>
            <a:ext cx="7632848" cy="563563"/>
          </a:xfrm>
        </p:spPr>
        <p:txBody>
          <a:bodyPr/>
          <a:lstStyle/>
          <a:p>
            <a:r>
              <a:rPr lang="ru-RU" sz="1800" dirty="0" smtClean="0">
                <a:ea typeface="ＭＳ Ｐゴシック" pitchFamily="34" charset="-128"/>
                <a:cs typeface="Arial" pitchFamily="34" charset="0"/>
              </a:rPr>
              <a:t>Цели тестирования</a:t>
            </a:r>
            <a:endParaRPr lang="ru-RU" sz="1800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836712"/>
            <a:ext cx="720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Calibri" panose="020F0502020204030204" pitchFamily="34" charset="0"/>
              </a:rPr>
              <a:t>Обеспечить </a:t>
            </a:r>
            <a:r>
              <a:rPr lang="ru-RU" b="1" dirty="0">
                <a:latin typeface="Calibri" panose="020F0502020204030204" pitchFamily="34" charset="0"/>
              </a:rPr>
              <a:t>реалистичную и разностороннюю оценку ИК-компетентности с помощью тестовых заданий, основанных на реальных </a:t>
            </a:r>
            <a:r>
              <a:rPr lang="ru-RU" b="1" dirty="0" smtClean="0">
                <a:latin typeface="Calibri" panose="020F0502020204030204" pitchFamily="34" charset="0"/>
              </a:rPr>
              <a:t>ситуациях</a:t>
            </a:r>
          </a:p>
          <a:p>
            <a:pPr algn="just"/>
            <a:endParaRPr lang="ru-RU" b="1" dirty="0">
              <a:latin typeface="Calibri" panose="020F0502020204030204" pitchFamily="34" charset="0"/>
            </a:endParaRPr>
          </a:p>
          <a:p>
            <a:pPr algn="just"/>
            <a:endParaRPr lang="ru-RU" b="1" dirty="0">
              <a:latin typeface="Calibri" panose="020F0502020204030204" pitchFamily="34" charset="0"/>
            </a:endParaRPr>
          </a:p>
          <a:p>
            <a:pPr algn="just"/>
            <a:r>
              <a:rPr lang="ru-RU" b="1" dirty="0">
                <a:latin typeface="Calibri" panose="020F0502020204030204" pitchFamily="34" charset="0"/>
              </a:rPr>
              <a:t>Тестирование призвано: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</a:rPr>
              <a:t>стать </a:t>
            </a:r>
            <a:r>
              <a:rPr lang="ru-RU" dirty="0">
                <a:latin typeface="Calibri" panose="020F0502020204030204" pitchFamily="34" charset="0"/>
              </a:rPr>
              <a:t>важным инструментом для обсуждения и выработки  образовательной политики в области формирования </a:t>
            </a:r>
            <a:r>
              <a:rPr lang="ru-RU" dirty="0" smtClean="0">
                <a:latin typeface="Calibri" panose="020F0502020204030204" pitchFamily="34" charset="0"/>
              </a:rPr>
              <a:t>ИК-компетентности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</a:rPr>
              <a:t>обеспечить </a:t>
            </a:r>
            <a:r>
              <a:rPr lang="ru-RU" dirty="0">
                <a:latin typeface="Calibri" panose="020F0502020204030204" pitchFamily="34" charset="0"/>
              </a:rPr>
              <a:t>объективную оценку готовности выпускников школы  жить и работать в информационном </a:t>
            </a:r>
            <a:r>
              <a:rPr lang="ru-RU" dirty="0" smtClean="0">
                <a:latin typeface="Calibri" panose="020F0502020204030204" pitchFamily="34" charset="0"/>
              </a:rPr>
              <a:t>обществе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</a:rPr>
              <a:t>оценить</a:t>
            </a:r>
            <a:r>
              <a:rPr lang="ru-RU" dirty="0">
                <a:latin typeface="Calibri" panose="020F0502020204030204" pitchFamily="34" charset="0"/>
              </a:rPr>
              <a:t>, в какой мере существующее направление  развития образования в стране обеспечивает внедрение ИКТ в учебный процесс образовательного учреждения</a:t>
            </a:r>
          </a:p>
          <a:p>
            <a:pPr algn="just"/>
            <a:endParaRPr lang="ru-RU" dirty="0" smtClean="0">
              <a:latin typeface="Calibri" panose="020F0502020204030204" pitchFamily="34" charset="0"/>
            </a:endParaRPr>
          </a:p>
          <a:p>
            <a:pPr algn="just"/>
            <a:endParaRPr lang="ru-RU" dirty="0">
              <a:latin typeface="Calibri" panose="020F0502020204030204" pitchFamily="34" charset="0"/>
            </a:endParaRPr>
          </a:p>
          <a:p>
            <a:pPr algn="just"/>
            <a:r>
              <a:rPr lang="ru-RU" b="1" dirty="0" smtClean="0">
                <a:latin typeface="Calibri" panose="020F0502020204030204" pitchFamily="34" charset="0"/>
              </a:rPr>
              <a:t>Целевая </a:t>
            </a:r>
            <a:r>
              <a:rPr lang="ru-RU" b="1" dirty="0">
                <a:latin typeface="Calibri" panose="020F0502020204030204" pitchFamily="34" charset="0"/>
              </a:rPr>
              <a:t>аудитория:  </a:t>
            </a:r>
            <a:r>
              <a:rPr lang="ru-RU" dirty="0">
                <a:latin typeface="Calibri" panose="020F0502020204030204" pitchFamily="34" charset="0"/>
              </a:rPr>
              <a:t>учащиеся </a:t>
            </a:r>
            <a:r>
              <a:rPr lang="ru-RU" dirty="0" smtClean="0">
                <a:latin typeface="Calibri" panose="020F0502020204030204" pitchFamily="34" charset="0"/>
              </a:rPr>
              <a:t>8,9,10 классов</a:t>
            </a:r>
            <a:endParaRPr lang="ru-RU" dirty="0">
              <a:latin typeface="Calibri" panose="020F0502020204030204" pitchFamily="34" charset="0"/>
            </a:endParaRPr>
          </a:p>
          <a:p>
            <a:pPr algn="just"/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4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019" y="116632"/>
            <a:ext cx="7632848" cy="563563"/>
          </a:xfrm>
        </p:spPr>
        <p:txBody>
          <a:bodyPr/>
          <a:lstStyle/>
          <a:p>
            <a:r>
              <a:rPr lang="ru-RU" sz="1800" dirty="0">
                <a:ea typeface="ＭＳ Ｐゴシック" pitchFamily="34" charset="-128"/>
                <a:cs typeface="Arial" pitchFamily="34" charset="0"/>
              </a:rPr>
              <a:t>Спецификация теста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0048" y="764704"/>
            <a:ext cx="84344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70C0"/>
                </a:solidFill>
                <a:latin typeface="Calibri" panose="020F0502020204030204" pitchFamily="34" charset="0"/>
              </a:rPr>
              <a:t>Тест состоит из 16 заданий, основанных  на решении РЕАЛЬНЫХ ЖИЗНЕННЫХ СИТУАЦИЙ (учебных, </a:t>
            </a:r>
            <a:r>
              <a:rPr lang="ru-RU" altLang="ru-RU" b="1" dirty="0" err="1">
                <a:solidFill>
                  <a:srgbClr val="0070C0"/>
                </a:solidFill>
                <a:latin typeface="Calibri" panose="020F0502020204030204" pitchFamily="34" charset="0"/>
              </a:rPr>
              <a:t>социо</a:t>
            </a:r>
            <a:r>
              <a:rPr lang="ru-RU" altLang="ru-RU" b="1" dirty="0">
                <a:solidFill>
                  <a:srgbClr val="0070C0"/>
                </a:solidFill>
                <a:latin typeface="Calibri" panose="020F0502020204030204" pitchFamily="34" charset="0"/>
              </a:rPr>
              <a:t>-культурных и др.), с которыми человек сталкивается  в течение всей жизни.</a:t>
            </a:r>
          </a:p>
          <a:p>
            <a:r>
              <a:rPr lang="ru-RU" altLang="ru-RU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При </a:t>
            </a:r>
            <a:r>
              <a:rPr lang="ru-RU" altLang="ru-RU" sz="1600" dirty="0">
                <a:solidFill>
                  <a:prstClr val="black"/>
                </a:solidFill>
                <a:latin typeface="Calibri" panose="020F0502020204030204" pitchFamily="34" charset="0"/>
              </a:rPr>
              <a:t>выполнении заданий от  участника тестирования требуется:</a:t>
            </a:r>
            <a:endParaRPr lang="en-US" altLang="ru-RU" sz="16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en-US" altLang="ru-RU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ru-RU" altLang="ru-RU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осуществлять поиск</a:t>
            </a:r>
            <a:endParaRPr lang="en-US" altLang="ru-RU" sz="1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ru-RU" altLang="ru-RU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проводить различные  действия с данными и передавать</a:t>
            </a:r>
            <a:r>
              <a:rPr lang="en-US" altLang="ru-RU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их </a:t>
            </a:r>
            <a:endParaRPr lang="en-US" altLang="ru-RU" sz="1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ru-RU" altLang="ru-RU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отбирать и анализировать информацию</a:t>
            </a:r>
            <a:endParaRPr lang="en-US" altLang="ru-RU" sz="1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ru-RU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ru-RU" altLang="ru-RU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создавать или выбирать презентационные материалы для конкретной целевой аудитории</a:t>
            </a:r>
            <a:r>
              <a:rPr lang="en-US" altLang="ru-RU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altLang="ru-RU" sz="1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ru-RU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принимать решения о правомерности и  этичности </a:t>
            </a:r>
            <a:r>
              <a:rPr lang="ru-RU" altLang="ru-RU" sz="16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использовании полученной </a:t>
            </a:r>
            <a:r>
              <a:rPr lang="ru-RU" altLang="ru-RU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информации</a:t>
            </a:r>
            <a:r>
              <a:rPr lang="ru-RU" altLang="ru-RU" sz="16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altLang="ru-RU" sz="1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oup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432899"/>
              </p:ext>
            </p:extLst>
          </p:nvPr>
        </p:nvGraphicFramePr>
        <p:xfrm>
          <a:off x="188522" y="3411582"/>
          <a:ext cx="5544617" cy="2956560"/>
        </p:xfrm>
        <a:graphic>
          <a:graphicData uri="http://schemas.openxmlformats.org/drawingml/2006/table">
            <a:tbl>
              <a:tblPr/>
              <a:tblGrid>
                <a:gridCol w="2100233"/>
                <a:gridCol w="1428160"/>
                <a:gridCol w="2016224"/>
              </a:tblGrid>
              <a:tr h="6281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</a:rPr>
                        <a:t>Уровень сложности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</a:rPr>
                        <a:t>задания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119" marR="42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itchFamily="34" charset="0"/>
                          <a:cs typeface="Times New Roman" pitchFamily="18" charset="0"/>
                        </a:rPr>
                        <a:t>Количество заданий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119" marR="42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</a:rPr>
                        <a:t>Ожидаемое время выполнения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</a:rPr>
                        <a:t>задания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119" marR="42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3509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</a:rPr>
                        <a:t>Простое</a:t>
                      </a:r>
                    </a:p>
                    <a:p>
                      <a:pPr marL="6350" marR="0" lvl="0" indent="222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</a:rPr>
                        <a:t>(оценка 1-й составляющей  </a:t>
                      </a:r>
                    </a:p>
                    <a:p>
                      <a:pPr marL="6350" marR="0" lvl="0" indent="222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</a:rPr>
                        <a:t>ИК-компетентности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2119" marR="42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2119" marR="42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3 -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119" marR="42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350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</a:rPr>
                        <a:t>Средней сложности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</a:rPr>
                        <a:t>(оценка  2-3 составляющих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+mn-cs"/>
                        </a:rPr>
                        <a:t>ИК-компетентности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</a:rPr>
                        <a:t>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2119" marR="42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119" marR="42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10 -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2119" marR="42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5836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itchFamily="34" charset="0"/>
                          <a:cs typeface="Times New Roman" pitchFamily="18" charset="0"/>
                        </a:rPr>
                        <a:t>Сложное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itchFamily="34" charset="0"/>
                          <a:cs typeface="Times New Roman" pitchFamily="18" charset="0"/>
                        </a:rPr>
                        <a:t>(оценка  4-5 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+mn-cs"/>
                        </a:rPr>
                        <a:t>составляющих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+mn-cs"/>
                        </a:rPr>
                        <a:t>ИК-компетентности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119" marR="42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119" marR="42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20 -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2119" marR="42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Объект 3"/>
          <p:cNvSpPr txBox="1">
            <a:spLocks/>
          </p:cNvSpPr>
          <p:nvPr/>
        </p:nvSpPr>
        <p:spPr bwMode="auto">
          <a:xfrm>
            <a:off x="5834871" y="4077072"/>
            <a:ext cx="3096344" cy="7305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¨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ru-RU" sz="1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Общая продолжительность тестирования - не более 2-х часов</a:t>
            </a:r>
            <a:endParaRPr lang="ru-RU" sz="14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 bwMode="auto">
          <a:xfrm>
            <a:off x="5834871" y="4869160"/>
            <a:ext cx="3096344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¨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Широкий спектр цифровых технологий: текстовые редакторы, инструменты для создания презентаций, электронные таблицы, графики, базы данных,  средства мультимедиа, электронная почта, социальные сети и др. </a:t>
            </a:r>
            <a:r>
              <a:rPr lang="ru-RU" sz="1200" b="1" dirty="0" err="1" smtClean="0">
                <a:solidFill>
                  <a:schemeClr val="accent1"/>
                </a:solidFill>
                <a:latin typeface="Calibri" panose="020F0502020204030204" pitchFamily="34" charset="0"/>
              </a:rPr>
              <a:t>Интернет-сервисы</a:t>
            </a:r>
            <a:r>
              <a:rPr lang="ru-RU" sz="12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.</a:t>
            </a:r>
            <a:endParaRPr lang="ru-RU" sz="1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5834871" y="3411582"/>
            <a:ext cx="3096344" cy="44946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Задания разной степени трудности и продолжительности выполнения </a:t>
            </a:r>
          </a:p>
        </p:txBody>
      </p:sp>
    </p:spTree>
    <p:extLst>
      <p:ext uri="{BB962C8B-B14F-4D97-AF65-F5344CB8AC3E}">
        <p14:creationId xmlns:p14="http://schemas.microsoft.com/office/powerpoint/2010/main" val="31245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285" y="260648"/>
            <a:ext cx="8229600" cy="563563"/>
          </a:xfrm>
        </p:spPr>
        <p:txBody>
          <a:bodyPr/>
          <a:lstStyle/>
          <a:p>
            <a:r>
              <a:rPr lang="ru-RU" sz="1800" dirty="0">
                <a:ea typeface="ＭＳ Ｐゴシック" pitchFamily="34" charset="-128"/>
                <a:cs typeface="Arial" pitchFamily="34" charset="0"/>
              </a:rPr>
              <a:t>Концептуальные подходы к разработке теста</a:t>
            </a:r>
            <a:br>
              <a:rPr lang="ru-RU" sz="1800" dirty="0">
                <a:ea typeface="ＭＳ Ｐゴシック" pitchFamily="34" charset="-128"/>
                <a:cs typeface="Arial" pitchFamily="34" charset="0"/>
              </a:rPr>
            </a:br>
            <a:r>
              <a:rPr lang="ru-RU" sz="1600" dirty="0">
                <a:latin typeface="Calibri" panose="020F0502020204030204" pitchFamily="34" charset="0"/>
                <a:cs typeface="Arial" panose="020B0604020202020204" pitchFamily="34" charset="0"/>
              </a:rPr>
              <a:t>Инновационный метод разработки инструмента измерения ИК-компетентности</a:t>
            </a:r>
            <a:br>
              <a:rPr lang="ru-RU" sz="1600" dirty="0"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ru-RU" sz="1600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48886"/>
            <a:ext cx="7283152" cy="5248275"/>
          </a:xfrm>
        </p:spPr>
        <p:txBody>
          <a:bodyPr/>
          <a:lstStyle/>
          <a:p>
            <a:pPr marL="0" indent="0" algn="just">
              <a:buNone/>
            </a:pP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Метод разработки теста:  в центре – свидетельства компетентности (</a:t>
            </a:r>
            <a:r>
              <a:rPr lang="ru-RU" sz="1800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evidence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centered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design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ru-RU" sz="1800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Mislevy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Levy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2006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buNone/>
            </a:pP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b="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ИК-компетентность – это то, что мы хотим измерить</a:t>
            </a:r>
          </a:p>
          <a:p>
            <a:pPr algn="just"/>
            <a:r>
              <a:rPr lang="ru-RU" sz="1800" b="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Измеряемое доказательство – как обнаружить и интерпретировать то, что позволяет  измерить  впрямую не измеряемые навыки/как получить измеряемое доказательство впрямую не измеряемых  компетентностей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577359" y="3474747"/>
            <a:ext cx="2721920" cy="2802803"/>
            <a:chOff x="477" y="1280"/>
            <a:chExt cx="1610" cy="2558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gray">
            <a:xfrm>
              <a:off x="724" y="3311"/>
              <a:ext cx="1359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Что мы измеряем</a:t>
              </a:r>
              <a:r>
                <a:rPr lang="en-US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?</a:t>
              </a:r>
              <a:endParaRPr lang="ru-RU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1189" y="1280"/>
              <a:ext cx="405" cy="436"/>
              <a:chOff x="1289" y="556"/>
              <a:chExt cx="668" cy="719"/>
            </a:xfrm>
          </p:grpSpPr>
          <p:sp>
            <p:nvSpPr>
              <p:cNvPr id="16" name="Oval 11"/>
              <p:cNvSpPr>
                <a:spLocks noChangeArrowheads="1"/>
              </p:cNvSpPr>
              <p:nvPr/>
            </p:nvSpPr>
            <p:spPr bwMode="gray">
              <a:xfrm>
                <a:off x="1289" y="556"/>
                <a:ext cx="668" cy="719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8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9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20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</p:grpSp>
        <p:sp>
          <p:nvSpPr>
            <p:cNvPr id="14" name="Text Box 16"/>
            <p:cNvSpPr txBox="1">
              <a:spLocks noChangeArrowheads="1"/>
            </p:cNvSpPr>
            <p:nvPr/>
          </p:nvSpPr>
          <p:spPr bwMode="gray">
            <a:xfrm>
              <a:off x="1283" y="1354"/>
              <a:ext cx="209" cy="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gray">
            <a:xfrm>
              <a:off x="477" y="1776"/>
              <a:ext cx="1610" cy="7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1"/>
              <a:r>
                <a:rPr lang="ru-RU" sz="1600" dirty="0">
                  <a:solidFill>
                    <a:prstClr val="black"/>
                  </a:solidFill>
                  <a:latin typeface="Arial Black" panose="020B0A04020102020204" pitchFamily="34" charset="0"/>
                </a:rPr>
                <a:t>Уровень ИК- компетентности </a:t>
              </a:r>
              <a:endParaRPr lang="ru-RU" sz="1600" dirty="0" smtClean="0">
                <a:solidFill>
                  <a:prstClr val="black"/>
                </a:solidFill>
                <a:latin typeface="Arial Black" panose="020B0A04020102020204" pitchFamily="34" charset="0"/>
              </a:endParaRPr>
            </a:p>
            <a:p>
              <a:pPr lvl="1"/>
              <a:r>
                <a:rPr lang="ru-RU" sz="1600" dirty="0" smtClean="0">
                  <a:solidFill>
                    <a:prstClr val="black"/>
                  </a:solidFill>
                  <a:latin typeface="Arial Black" panose="020B0A04020102020204" pitchFamily="34" charset="0"/>
                </a:rPr>
                <a:t>(</a:t>
              </a:r>
              <a:r>
                <a:rPr lang="ru-RU" sz="1600" dirty="0">
                  <a:solidFill>
                    <a:prstClr val="black"/>
                  </a:solidFill>
                  <a:latin typeface="Arial Black" panose="020B0A04020102020204" pitchFamily="34" charset="0"/>
                </a:rPr>
                <a:t>7 </a:t>
              </a:r>
              <a:r>
                <a:rPr lang="ru-RU" sz="1600" dirty="0" smtClean="0">
                  <a:solidFill>
                    <a:prstClr val="black"/>
                  </a:solidFill>
                  <a:latin typeface="Arial Black" panose="020B0A04020102020204" pitchFamily="34" charset="0"/>
                </a:rPr>
                <a:t>составляющих)</a:t>
              </a:r>
              <a:endParaRPr lang="ru-RU" sz="1600" dirty="0">
                <a:solidFill>
                  <a:prstClr val="black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4" name="Group 18"/>
          <p:cNvGrpSpPr>
            <a:grpSpLocks/>
          </p:cNvGrpSpPr>
          <p:nvPr/>
        </p:nvGrpSpPr>
        <p:grpSpPr bwMode="auto">
          <a:xfrm>
            <a:off x="3292871" y="3492612"/>
            <a:ext cx="3216374" cy="2784938"/>
            <a:chOff x="1999" y="1280"/>
            <a:chExt cx="1632" cy="2558"/>
          </a:xfrm>
        </p:grpSpPr>
        <p:sp>
          <p:nvSpPr>
            <p:cNvPr id="35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6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7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8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9" name="Oval 23"/>
            <p:cNvSpPr>
              <a:spLocks noChangeArrowheads="1"/>
            </p:cNvSpPr>
            <p:nvPr/>
          </p:nvSpPr>
          <p:spPr bwMode="gray">
            <a:xfrm>
              <a:off x="2677" y="1280"/>
              <a:ext cx="405" cy="436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0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2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3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4" name="Text Box 28"/>
            <p:cNvSpPr txBox="1">
              <a:spLocks noChangeArrowheads="1"/>
            </p:cNvSpPr>
            <p:nvPr/>
          </p:nvSpPr>
          <p:spPr bwMode="gray">
            <a:xfrm>
              <a:off x="2757" y="1354"/>
              <a:ext cx="237" cy="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45" name="Text Box 29"/>
            <p:cNvSpPr txBox="1">
              <a:spLocks noChangeArrowheads="1"/>
            </p:cNvSpPr>
            <p:nvPr/>
          </p:nvSpPr>
          <p:spPr bwMode="gray">
            <a:xfrm>
              <a:off x="1999" y="1716"/>
              <a:ext cx="1632" cy="15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1"/>
              <a:r>
                <a:rPr lang="ru-RU" sz="1600" dirty="0">
                  <a:solidFill>
                    <a:prstClr val="black"/>
                  </a:solidFill>
                  <a:latin typeface="Arial Black" panose="020B0A04020102020204" pitchFamily="34" charset="0"/>
                </a:rPr>
                <a:t>Через систему измеряемых </a:t>
              </a:r>
              <a:r>
                <a:rPr lang="ru-RU" sz="1600" dirty="0" smtClean="0">
                  <a:solidFill>
                    <a:prstClr val="black"/>
                  </a:solidFill>
                  <a:latin typeface="Arial Black" panose="020B0A04020102020204" pitchFamily="34" charset="0"/>
                </a:rPr>
                <a:t>доказательств</a:t>
              </a:r>
              <a:endParaRPr lang="en-US" sz="1600" dirty="0" smtClean="0">
                <a:solidFill>
                  <a:prstClr val="black"/>
                </a:solidFill>
                <a:latin typeface="Arial Black" panose="020B0A04020102020204" pitchFamily="34" charset="0"/>
              </a:endParaRPr>
            </a:p>
            <a:p>
              <a:pPr lvl="1"/>
              <a:r>
                <a:rPr lang="en-US" sz="1600" dirty="0" smtClean="0">
                  <a:solidFill>
                    <a:prstClr val="black"/>
                  </a:solidFill>
                  <a:latin typeface="Arial Black" panose="020B0A04020102020204" pitchFamily="34" charset="0"/>
                </a:rPr>
                <a:t>(</a:t>
              </a:r>
              <a:r>
                <a:rPr lang="ru-RU" sz="1600" dirty="0" smtClean="0">
                  <a:solidFill>
                    <a:prstClr val="black"/>
                  </a:solidFill>
                  <a:latin typeface="Arial Black" panose="020B0A04020102020204" pitchFamily="34" charset="0"/>
                </a:rPr>
                <a:t>наблюдаемых переменных) </a:t>
              </a:r>
              <a:endParaRPr lang="ru-RU" sz="1600" dirty="0">
                <a:solidFill>
                  <a:prstClr val="black"/>
                </a:solidFill>
                <a:latin typeface="Arial Black" panose="020B0A04020102020204" pitchFamily="34" charset="0"/>
              </a:endParaRPr>
            </a:p>
            <a:p>
              <a:pPr lvl="1"/>
              <a:endParaRPr lang="en-US" dirty="0">
                <a:solidFill>
                  <a:prstClr val="black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6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grpSp>
        <p:nvGrpSpPr>
          <p:cNvPr id="47" name="Group 32"/>
          <p:cNvGrpSpPr>
            <a:grpSpLocks/>
          </p:cNvGrpSpPr>
          <p:nvPr/>
        </p:nvGrpSpPr>
        <p:grpSpPr bwMode="auto">
          <a:xfrm>
            <a:off x="6390996" y="3455979"/>
            <a:ext cx="2573492" cy="2821571"/>
            <a:chOff x="3536" y="1280"/>
            <a:chExt cx="1523" cy="2558"/>
          </a:xfrm>
        </p:grpSpPr>
        <p:sp>
          <p:nvSpPr>
            <p:cNvPr id="48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9" name="AutoShape 34"/>
            <p:cNvSpPr>
              <a:spLocks noChangeArrowheads="1"/>
            </p:cNvSpPr>
            <p:nvPr/>
          </p:nvSpPr>
          <p:spPr bwMode="gray">
            <a:xfrm>
              <a:off x="3698" y="1495"/>
              <a:ext cx="1341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50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51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52" name="Group 37"/>
            <p:cNvGrpSpPr>
              <a:grpSpLocks/>
            </p:cNvGrpSpPr>
            <p:nvPr/>
          </p:nvGrpSpPr>
          <p:grpSpPr bwMode="auto">
            <a:xfrm>
              <a:off x="4165" y="1280"/>
              <a:ext cx="405" cy="436"/>
              <a:chOff x="1289" y="556"/>
              <a:chExt cx="668" cy="719"/>
            </a:xfrm>
          </p:grpSpPr>
          <p:sp>
            <p:nvSpPr>
              <p:cNvPr id="57" name="Oval 38"/>
              <p:cNvSpPr>
                <a:spLocks noChangeArrowheads="1"/>
              </p:cNvSpPr>
              <p:nvPr/>
            </p:nvSpPr>
            <p:spPr bwMode="gray">
              <a:xfrm>
                <a:off x="1289" y="556"/>
                <a:ext cx="668" cy="719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58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59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60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61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</p:grpSp>
        <p:sp>
          <p:nvSpPr>
            <p:cNvPr id="53" name="Text Box 43"/>
            <p:cNvSpPr txBox="1">
              <a:spLocks noChangeArrowheads="1"/>
            </p:cNvSpPr>
            <p:nvPr/>
          </p:nvSpPr>
          <p:spPr bwMode="gray">
            <a:xfrm>
              <a:off x="4256" y="1354"/>
              <a:ext cx="216" cy="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Arial" charset="0"/>
                  <a:cs typeface="+mn-cs"/>
                </a:rPr>
                <a:t>3</a:t>
              </a:r>
            </a:p>
          </p:txBody>
        </p:sp>
        <p:sp>
          <p:nvSpPr>
            <p:cNvPr id="54" name="Text Box 44"/>
            <p:cNvSpPr txBox="1">
              <a:spLocks noChangeArrowheads="1"/>
            </p:cNvSpPr>
            <p:nvPr/>
          </p:nvSpPr>
          <p:spPr bwMode="gray">
            <a:xfrm>
              <a:off x="3536" y="1776"/>
              <a:ext cx="1504" cy="7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1"/>
              <a:r>
                <a:rPr lang="ru-RU" sz="1600" dirty="0">
                  <a:solidFill>
                    <a:prstClr val="black"/>
                  </a:solidFill>
                  <a:latin typeface="Arial Black" panose="020B0A04020102020204" pitchFamily="34" charset="0"/>
                </a:rPr>
                <a:t>Через систему</a:t>
              </a:r>
            </a:p>
            <a:p>
              <a:pPr lvl="1"/>
              <a:r>
                <a:rPr lang="ru-RU" sz="1600" dirty="0" smtClean="0">
                  <a:solidFill>
                    <a:prstClr val="black"/>
                  </a:solidFill>
                  <a:latin typeface="Arial Black" panose="020B0A04020102020204" pitchFamily="34" charset="0"/>
                </a:rPr>
                <a:t>тестовых</a:t>
              </a:r>
              <a:endParaRPr lang="ru-RU" sz="1600" dirty="0">
                <a:solidFill>
                  <a:prstClr val="black"/>
                </a:solidFill>
                <a:latin typeface="Arial Black" panose="020B0A04020102020204" pitchFamily="34" charset="0"/>
              </a:endParaRPr>
            </a:p>
            <a:p>
              <a:pPr lvl="1"/>
              <a:r>
                <a:rPr lang="ru-RU" sz="1600" dirty="0">
                  <a:solidFill>
                    <a:prstClr val="black"/>
                  </a:solidFill>
                  <a:latin typeface="Arial Black" panose="020B0A04020102020204" pitchFamily="34" charset="0"/>
                </a:rPr>
                <a:t>заданий</a:t>
              </a:r>
            </a:p>
          </p:txBody>
        </p:sp>
        <p:sp>
          <p:nvSpPr>
            <p:cNvPr id="55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56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62" name="AutoShape 31"/>
          <p:cNvSpPr>
            <a:spLocks noChangeArrowheads="1"/>
          </p:cNvSpPr>
          <p:nvPr/>
        </p:nvSpPr>
        <p:spPr bwMode="gray">
          <a:xfrm>
            <a:off x="3691170" y="5689631"/>
            <a:ext cx="2699826" cy="7065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2B2BB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Как мы можем</a:t>
            </a:r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его оценить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ru-RU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Судить об…</a:t>
            </a:r>
            <a:endParaRPr lang="ru-RU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AutoShape 31"/>
          <p:cNvSpPr>
            <a:spLocks noChangeArrowheads="1"/>
          </p:cNvSpPr>
          <p:nvPr/>
        </p:nvSpPr>
        <p:spPr bwMode="gray">
          <a:xfrm>
            <a:off x="6675869" y="5671933"/>
            <a:ext cx="2229477" cy="56178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2B2BB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Как мы можем</a:t>
            </a:r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ru-RU" sz="16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его измерить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  <a:endParaRPr lang="ru-RU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8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63563"/>
          </a:xfrm>
        </p:spPr>
        <p:txBody>
          <a:bodyPr/>
          <a:lstStyle/>
          <a:p>
            <a:r>
              <a:rPr lang="ru-RU" sz="1800" dirty="0">
                <a:ea typeface="ＭＳ Ｐゴシック" pitchFamily="34" charset="-128"/>
                <a:cs typeface="Arial" pitchFamily="34" charset="0"/>
              </a:rPr>
              <a:t>Пример тестового задания </a:t>
            </a:r>
            <a:r>
              <a:rPr lang="ru-RU" sz="1800" dirty="0" smtClean="0">
                <a:ea typeface="ＭＳ Ｐゴシック" pitchFamily="34" charset="-128"/>
                <a:cs typeface="Arial" pitchFamily="34" charset="0"/>
              </a:rPr>
              <a:t>«Открытие Америки» </a:t>
            </a:r>
            <a:r>
              <a:rPr lang="ru-RU" sz="1800" dirty="0">
                <a:ea typeface="ＭＳ Ｐゴシック" pitchFamily="34" charset="-128"/>
                <a:cs typeface="Arial" pitchFamily="34" charset="0"/>
              </a:rPr>
              <a:t/>
            </a:r>
            <a:br>
              <a:rPr lang="ru-RU" sz="1800" dirty="0">
                <a:ea typeface="ＭＳ Ｐゴシック" pitchFamily="34" charset="-128"/>
                <a:cs typeface="Arial" pitchFamily="34" charset="0"/>
              </a:rPr>
            </a:br>
            <a:endParaRPr lang="ru-RU" sz="18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7283450" cy="236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96952"/>
            <a:ext cx="5700260" cy="34555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79004" y="2996952"/>
            <a:ext cx="309634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Общие параметры задания</a:t>
            </a:r>
          </a:p>
          <a:p>
            <a:pPr lvl="0"/>
            <a:endParaRPr lang="ru-RU" sz="12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lvl="0"/>
            <a:r>
              <a:rPr lang="ru-RU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Предмет оценки: </a:t>
            </a:r>
            <a:r>
              <a:rPr 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составляющая 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ИКК «Создание (информации)»</a:t>
            </a:r>
            <a:r>
              <a:rPr lang="ru-RU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/>
            </a:r>
            <a:br>
              <a:rPr lang="ru-RU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</a:br>
            <a:r>
              <a:rPr lang="ru-RU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Продолжительность: </a:t>
            </a:r>
            <a:r>
              <a:rPr 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4 </a:t>
            </a:r>
            <a:r>
              <a:rPr lang="ru-RU" sz="12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минуты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/>
            </a:r>
            <a:br>
              <a:rPr lang="ru-RU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</a:br>
            <a:r>
              <a:rPr lang="ru-RU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Контекст: </a:t>
            </a:r>
            <a:r>
              <a:rPr 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учебный (академический</a:t>
            </a:r>
            <a:r>
              <a:rPr lang="ru-RU" sz="12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)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/>
            </a:r>
            <a:br>
              <a:rPr lang="ru-RU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</a:br>
            <a:r>
              <a:rPr lang="ru-RU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Содержание: </a:t>
            </a:r>
            <a:r>
              <a:rPr 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общественные </a:t>
            </a:r>
            <a:r>
              <a:rPr lang="ru-RU" sz="12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науки</a:t>
            </a:r>
          </a:p>
          <a:p>
            <a:pPr lvl="0"/>
            <a:endParaRPr lang="ru-RU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lvl="0"/>
            <a:r>
              <a:rPr lang="ru-RU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Задача: </a:t>
            </a:r>
            <a:r>
              <a:rPr 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выбрать наиболее подходящий заголовок 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для статьи, подобрать релевантное изображение, 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найти географические названия, требующие ссылок </a:t>
            </a:r>
            <a:r>
              <a:rPr lang="ru-RU" sz="12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на </a:t>
            </a:r>
            <a:r>
              <a:rPr 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соответствующие статьи в энциклопедии и </a:t>
            </a:r>
            <a:r>
              <a:rPr lang="ru-RU" sz="12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создать </a:t>
            </a:r>
            <a:r>
              <a:rPr lang="ru-RU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ссылки.</a:t>
            </a:r>
          </a:p>
        </p:txBody>
      </p:sp>
    </p:spTree>
    <p:extLst>
      <p:ext uri="{BB962C8B-B14F-4D97-AF65-F5344CB8AC3E}">
        <p14:creationId xmlns:p14="http://schemas.microsoft.com/office/powerpoint/2010/main" val="351001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016">
  <a:themeElements>
    <a:clrScheme name="sample 3">
      <a:dk1>
        <a:srgbClr val="000000"/>
      </a:dk1>
      <a:lt1>
        <a:srgbClr val="FFFFFF"/>
      </a:lt1>
      <a:dk2>
        <a:srgbClr val="1B4E63"/>
      </a:dk2>
      <a:lt2>
        <a:srgbClr val="DDDDDD"/>
      </a:lt2>
      <a:accent1>
        <a:srgbClr val="328C83"/>
      </a:accent1>
      <a:accent2>
        <a:srgbClr val="DC8300"/>
      </a:accent2>
      <a:accent3>
        <a:srgbClr val="FFFFFF"/>
      </a:accent3>
      <a:accent4>
        <a:srgbClr val="000000"/>
      </a:accent4>
      <a:accent5>
        <a:srgbClr val="ADC5C1"/>
      </a:accent5>
      <a:accent6>
        <a:srgbClr val="C77600"/>
      </a:accent6>
      <a:hlink>
        <a:srgbClr val="9DC03C"/>
      </a:hlink>
      <a:folHlink>
        <a:srgbClr val="2F87D7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003399"/>
        </a:dk2>
        <a:lt2>
          <a:srgbClr val="DDDDDD"/>
        </a:lt2>
        <a:accent1>
          <a:srgbClr val="1088C4"/>
        </a:accent1>
        <a:accent2>
          <a:srgbClr val="20A286"/>
        </a:accent2>
        <a:accent3>
          <a:srgbClr val="FFFFFF"/>
        </a:accent3>
        <a:accent4>
          <a:srgbClr val="000056"/>
        </a:accent4>
        <a:accent5>
          <a:srgbClr val="AAC3DE"/>
        </a:accent5>
        <a:accent6>
          <a:srgbClr val="1C9279"/>
        </a:accent6>
        <a:hlink>
          <a:srgbClr val="9999FF"/>
        </a:hlink>
        <a:folHlink>
          <a:srgbClr val="D57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10B66"/>
        </a:dk1>
        <a:lt1>
          <a:srgbClr val="FFFFFF"/>
        </a:lt1>
        <a:dk2>
          <a:srgbClr val="8D4FBB"/>
        </a:dk2>
        <a:lt2>
          <a:srgbClr val="B2B2B2"/>
        </a:lt2>
        <a:accent1>
          <a:srgbClr val="1263B4"/>
        </a:accent1>
        <a:accent2>
          <a:srgbClr val="6BC394"/>
        </a:accent2>
        <a:accent3>
          <a:srgbClr val="FFFFFF"/>
        </a:accent3>
        <a:accent4>
          <a:srgbClr val="1B0856"/>
        </a:accent4>
        <a:accent5>
          <a:srgbClr val="AAB7D6"/>
        </a:accent5>
        <a:accent6>
          <a:srgbClr val="60B086"/>
        </a:accent6>
        <a:hlink>
          <a:srgbClr val="ABAE3E"/>
        </a:hlink>
        <a:folHlink>
          <a:srgbClr val="66B6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B4E63"/>
        </a:dk2>
        <a:lt2>
          <a:srgbClr val="DDDDDD"/>
        </a:lt2>
        <a:accent1>
          <a:srgbClr val="328C83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ADC5C1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new_016</Template>
  <TotalTime>4102</TotalTime>
  <Words>1443</Words>
  <Application>Microsoft Office PowerPoint</Application>
  <PresentationFormat>Экран (4:3)</PresentationFormat>
  <Paragraphs>243</Paragraphs>
  <Slides>25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new_016</vt:lpstr>
      <vt:lpstr>Image</vt:lpstr>
      <vt:lpstr>О подходах к оценке  информационно-коммуникационной компетентности  учащихся основной школы</vt:lpstr>
      <vt:lpstr>Инструмент оценки  информационно-коммуникационной компетентности</vt:lpstr>
      <vt:lpstr>Особенности и преимущества инструмента</vt:lpstr>
      <vt:lpstr>Особенности и преимущества инструмента</vt:lpstr>
      <vt:lpstr>Рамка  и спецификация теста</vt:lpstr>
      <vt:lpstr>Цели тестирования</vt:lpstr>
      <vt:lpstr>Спецификация теста</vt:lpstr>
      <vt:lpstr>Концептуальные подходы к разработке теста Инновационный метод разработки инструмента измерения ИК-компетентности </vt:lpstr>
      <vt:lpstr>Пример тестового задания «Открытие Америки»  </vt:lpstr>
      <vt:lpstr>Представление и анализ результатов тестирования</vt:lpstr>
      <vt:lpstr>Представление и анализ результатов тестирования Пример таблицы обработанных результатов и их интерпретация</vt:lpstr>
      <vt:lpstr>Возможности использования инструмента:  сравнительное исследование на уровне школы</vt:lpstr>
      <vt:lpstr>Возможности использования инструмента: работа с индивидуальными результатами</vt:lpstr>
      <vt:lpstr>Возможности использования инструмента:  сравнительное исследование по типу ОО</vt:lpstr>
      <vt:lpstr>Возможности использования инструмента: сравнительное исследование на уровне муниципальных образований</vt:lpstr>
      <vt:lpstr>Возможности использования инструмента:  сравнительное исследование на уровне регионов/стран </vt:lpstr>
      <vt:lpstr>Возможности использования инструмента: эффективность реализации региональных программ, лонгитюдные исследования</vt:lpstr>
      <vt:lpstr>Возможности использования инструмента: определение факторов формирования ИК-компетентности</vt:lpstr>
      <vt:lpstr>ICL Test – инструмент оценки метапредметных результатов</vt:lpstr>
      <vt:lpstr>Критерии соответствия инструментария по оценке  ИК-компетентности ФГОС ОО </vt:lpstr>
      <vt:lpstr>Используемые для процедуры согласования документы</vt:lpstr>
      <vt:lpstr>Выводы</vt:lpstr>
      <vt:lpstr>ICL Test как инструмент оценки метапредметных результатов </vt:lpstr>
      <vt:lpstr>ICL Test: возможности использования</vt:lpstr>
      <vt:lpstr>Сайт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kovalenko</dc:creator>
  <cp:lastModifiedBy>tarasova</cp:lastModifiedBy>
  <cp:revision>87</cp:revision>
  <dcterms:created xsi:type="dcterms:W3CDTF">2014-12-19T06:51:34Z</dcterms:created>
  <dcterms:modified xsi:type="dcterms:W3CDTF">2016-04-22T14:55:05Z</dcterms:modified>
</cp:coreProperties>
</file>