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0" r:id="rId1"/>
  </p:sldMasterIdLst>
  <p:sldIdLst>
    <p:sldId id="256" r:id="rId2"/>
    <p:sldId id="262" r:id="rId3"/>
    <p:sldId id="263" r:id="rId4"/>
    <p:sldId id="269" r:id="rId5"/>
    <p:sldId id="257" r:id="rId6"/>
    <p:sldId id="258" r:id="rId7"/>
    <p:sldId id="260" r:id="rId8"/>
    <p:sldId id="270" r:id="rId9"/>
    <p:sldId id="268" r:id="rId10"/>
    <p:sldId id="265" r:id="rId11"/>
    <p:sldId id="266" r:id="rId12"/>
    <p:sldId id="271" r:id="rId13"/>
    <p:sldId id="272" r:id="rId14"/>
    <p:sldId id="273" r:id="rId15"/>
    <p:sldId id="274" r:id="rId16"/>
    <p:sldId id="267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2060" autoAdjust="0"/>
  </p:normalViewPr>
  <p:slideViewPr>
    <p:cSldViewPr snapToGrid="0">
      <p:cViewPr varScale="1">
        <p:scale>
          <a:sx n="67" d="100"/>
          <a:sy n="67" d="100"/>
        </p:scale>
        <p:origin x="-82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4A4A6-DFA2-4F9F-964B-87384D1E560F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B40A-1B1A-4385-9F78-8B055AF622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17288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4A4A6-DFA2-4F9F-964B-87384D1E560F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B40A-1B1A-4385-9F78-8B055AF622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66171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4A4A6-DFA2-4F9F-964B-87384D1E560F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B40A-1B1A-4385-9F78-8B055AF622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99720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4A4A6-DFA2-4F9F-964B-87384D1E560F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B40A-1B1A-4385-9F78-8B055AF622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98179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4A4A6-DFA2-4F9F-964B-87384D1E560F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B40A-1B1A-4385-9F78-8B055AF622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31236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4A4A6-DFA2-4F9F-964B-87384D1E560F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B40A-1B1A-4385-9F78-8B055AF622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55123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4A4A6-DFA2-4F9F-964B-87384D1E560F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B40A-1B1A-4385-9F78-8B055AF622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23573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4A4A6-DFA2-4F9F-964B-87384D1E560F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B40A-1B1A-4385-9F78-8B055AF622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06799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4A4A6-DFA2-4F9F-964B-87384D1E560F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B40A-1B1A-4385-9F78-8B055AF622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47825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4A4A6-DFA2-4F9F-964B-87384D1E560F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B40A-1B1A-4385-9F78-8B055AF622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81386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4A4A6-DFA2-4F9F-964B-87384D1E560F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B40A-1B1A-4385-9F78-8B055AF622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00566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4A4A6-DFA2-4F9F-964B-87384D1E560F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5B40A-1B1A-4385-9F78-8B055AF622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41866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508761"/>
            <a:ext cx="9144000" cy="2001202"/>
          </a:xfrm>
        </p:spPr>
        <p:txBody>
          <a:bodyPr>
            <a:noAutofit/>
          </a:bodyPr>
          <a:lstStyle/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Формирующее оценивание как средство развития учебной мотивации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51432" y="3822192"/>
            <a:ext cx="9430512" cy="1783080"/>
          </a:xfrm>
        </p:spPr>
        <p:txBody>
          <a:bodyPr>
            <a:normAutofit fontScale="85000" lnSpcReduction="10000"/>
          </a:bodyPr>
          <a:lstStyle/>
          <a:p>
            <a:pPr lvl="0" algn="r">
              <a:lnSpc>
                <a:spcPct val="100000"/>
              </a:lnSpc>
              <a:spcBef>
                <a:spcPct val="20000"/>
              </a:spcBef>
            </a:pPr>
            <a:endParaRPr lang="ru-RU" sz="1900" dirty="0" smtClean="0">
              <a:solidFill>
                <a:prstClr val="black">
                  <a:tint val="75000"/>
                </a:prstClr>
              </a:solidFill>
            </a:endParaRPr>
          </a:p>
          <a:p>
            <a:pPr lvl="0" algn="r">
              <a:lnSpc>
                <a:spcPct val="100000"/>
              </a:lnSpc>
              <a:spcBef>
                <a:spcPct val="20000"/>
              </a:spcBef>
            </a:pPr>
            <a:endParaRPr lang="ru-RU" sz="1900" dirty="0">
              <a:solidFill>
                <a:prstClr val="black">
                  <a:tint val="75000"/>
                </a:prstClr>
              </a:solidFill>
            </a:endParaRPr>
          </a:p>
          <a:p>
            <a:pPr lvl="0">
              <a:lnSpc>
                <a:spcPct val="100000"/>
              </a:lnSpc>
              <a:spcBef>
                <a:spcPct val="20000"/>
              </a:spcBef>
            </a:pPr>
            <a:r>
              <a:rPr lang="ru-RU" dirty="0" smtClean="0"/>
              <a:t>©</a:t>
            </a:r>
            <a:r>
              <a:rPr lang="ru-RU" dirty="0"/>
              <a:t>Тихомирова Ольга Вячеславовна, </a:t>
            </a:r>
            <a:r>
              <a:rPr lang="ru-RU" dirty="0" err="1"/>
              <a:t>к.п.н</a:t>
            </a:r>
            <a:r>
              <a:rPr lang="ru-RU" dirty="0"/>
              <a:t>,  зав. кафедрой начального </a:t>
            </a:r>
            <a:r>
              <a:rPr lang="ru-RU" dirty="0" smtClean="0"/>
              <a:t>образования</a:t>
            </a:r>
          </a:p>
          <a:p>
            <a:pPr lvl="0">
              <a:lnSpc>
                <a:spcPct val="100000"/>
              </a:lnSpc>
              <a:spcBef>
                <a:spcPct val="20000"/>
              </a:spcBef>
            </a:pPr>
            <a:r>
              <a:rPr lang="ru-RU" dirty="0" smtClean="0"/>
              <a:t>©Бородкина Наталия Вячеславовна, </a:t>
            </a:r>
            <a:r>
              <a:rPr lang="ru-RU" dirty="0" err="1" smtClean="0"/>
              <a:t>к.и.н</a:t>
            </a:r>
            <a:r>
              <a:rPr lang="ru-RU" dirty="0" smtClean="0"/>
              <a:t>,  доцент кафедры начального образования</a:t>
            </a:r>
          </a:p>
          <a:p>
            <a:pPr lvl="0" algn="r">
              <a:lnSpc>
                <a:spcPct val="100000"/>
              </a:lnSpc>
              <a:spcBef>
                <a:spcPct val="20000"/>
              </a:spcBef>
            </a:pPr>
            <a:endParaRPr lang="ru-RU" sz="3200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58" y="58824"/>
            <a:ext cx="1257990" cy="125799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875214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33856" y="185738"/>
            <a:ext cx="10954512" cy="6443662"/>
          </a:xfrm>
          <a:prstGeom prst="rect">
            <a:avLst/>
          </a:prstGeom>
          <a:ln>
            <a:noFill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58" y="100584"/>
            <a:ext cx="860182" cy="86018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6571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63624" y="100584"/>
            <a:ext cx="9710928" cy="653796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58" y="100584"/>
            <a:ext cx="860182" cy="86018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3812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58" y="100584"/>
            <a:ext cx="860182" cy="860182"/>
          </a:xfrm>
          <a:prstGeom prst="rect">
            <a:avLst/>
          </a:prstGeom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0160" y="100584"/>
            <a:ext cx="10533888" cy="6568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0160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3088" y="332656"/>
            <a:ext cx="9753104" cy="922114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Развивающие эффекты формирующего оценивания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учеников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43063" y="1785938"/>
            <a:ext cx="9637513" cy="473940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и развитие учебной мотивации и учебной самостоятельности (как наиболее значимых результатов образования)  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Ребенок перестает сравнивать себя с другими, сравнивает себя с собой, что положительно влияет на самооценку и успешность человека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Становление индивидуальности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субъектности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58" y="100584"/>
            <a:ext cx="860182" cy="86018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2157447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3088" y="274638"/>
            <a:ext cx="9739312" cy="1138138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Развивающие эффекты формирующего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оценивания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педагогов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4425" y="1728788"/>
            <a:ext cx="10467975" cy="4843462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Профессиональное и личностное развитие: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оценочная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компетентность,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рефлексивные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умения,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коммуникативные умения 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овладение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деятельностным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подходом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Овладение позицией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фасилитатора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тьютора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Выход на качественно новый уровень взаимодействия и отношений с учениками и родителями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коллектива класса как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общности с ценностью индивидуальности каждого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58" y="100584"/>
            <a:ext cx="860182" cy="86018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323245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5900" y="188640"/>
            <a:ext cx="10110291" cy="1008112"/>
          </a:xfrm>
        </p:spPr>
        <p:txBody>
          <a:bodyPr>
            <a:no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Развивающие эффекты формирующего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оценивания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организации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5813" y="1543050"/>
            <a:ext cx="11070827" cy="5198318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Положительные изменения в результатах –  предметных, метапредметных, личностных  в силу повышения учебной мотивации и развития учебной самостоятельности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Системные изменения: 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системе оценивания 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системе организации образовательной деятельности – ориентирована на исследования и проекты учащихся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системе методической работы – организуется через ПОС на основе технологии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Lesson Study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системе управления – от директивности к лидерству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58" y="100584"/>
            <a:ext cx="860182" cy="86018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272974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ovtikhomirova@yandex.ru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554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Учебная мотивация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мотивов, придающих учебе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значимый смысл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когда она становится для ребенка сама по себе жизненно важной целью, является необходимым условием эффективного процесса учения. </a:t>
            </a:r>
          </a:p>
          <a:p>
            <a:pPr marL="0" indent="0" algn="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Г.А.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Цукерман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58" y="100584"/>
            <a:ext cx="860182" cy="86018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2758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90472" y="218821"/>
            <a:ext cx="9835896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формирования учебной мотивации  современных школьников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1208" y="1636776"/>
            <a:ext cx="10832592" cy="470001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точки зрения развития учеников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Недостаточная сформированность ведущего вида деятельности (игровой) на дошкольном этапе развития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 отсутствие опыта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доучебной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инициативы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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отсутствие или недостаточность опыта самостоятельной постановки задач, выбор способа действия и оценивания  отсутствие потребности в учебном продукте и мотива (как «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опредмеченной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потребности»)  </a:t>
            </a:r>
          </a:p>
          <a:p>
            <a:pPr marL="0" indent="0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С точки зрения компетентности учителя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учителем на уроке не деятельности, а действий учеников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у учеников возможности создавать личностно значимый продукт учебной деятельности на уроке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Трудности в выстраивании субъект-субъектного взаимодействия с учениками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58" y="100584"/>
            <a:ext cx="860182" cy="86018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8766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4653" y="276021"/>
            <a:ext cx="10515600" cy="823595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Пути решения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27632"/>
            <a:ext cx="10515600" cy="4549331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Учет потребности младшего школьника и подростка «в установлении собственного соответствия с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-культурными образцами» (т.е. в оценивании себя и результатов своей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деятелсьности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при организации учебной деятельности</a:t>
            </a:r>
          </a:p>
          <a:p>
            <a:pPr>
              <a:lnSpc>
                <a:spcPct val="70000"/>
              </a:lnSpc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технологий, обеспечивающих формирование потребности в учебном продукте и его оценивании, осознание мотива и последующего целеполагания</a:t>
            </a:r>
          </a:p>
          <a:p>
            <a:pPr>
              <a:lnSpc>
                <a:spcPct val="70000"/>
              </a:lnSpc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права выбора не только в предполагаемом результате учебной деятельности и способах его достижения, но и в его оценивании  </a:t>
            </a:r>
          </a:p>
          <a:p>
            <a:pPr>
              <a:lnSpc>
                <a:spcPct val="70000"/>
              </a:lnSpc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осознания учеником позитивных изменений («шага развития») в процессе достижения результатов учебной деятельности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58" y="100584"/>
            <a:ext cx="860182" cy="86018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4771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9056" y="265176"/>
            <a:ext cx="10515600" cy="850392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Какое оценивание формирующее? 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003" y="1921954"/>
            <a:ext cx="3096344" cy="378554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4189" y="1921954"/>
            <a:ext cx="2376264" cy="381642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1035" y="1907232"/>
            <a:ext cx="2332609" cy="378554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58" y="100584"/>
            <a:ext cx="860182" cy="86018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21327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8991" y="111967"/>
            <a:ext cx="10854861" cy="6624735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58" y="58824"/>
            <a:ext cx="855576" cy="85557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4813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18488" y="1636776"/>
            <a:ext cx="8439912" cy="20665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Формирующее оценивание – это совместная деятельность, направленная на удовлетворение потребности в оценке собственных достижений по сравнению с предыдущими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58" y="100584"/>
            <a:ext cx="860182" cy="86018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6535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использования технологий формирующего оценивания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58" y="100584"/>
            <a:ext cx="860182" cy="86018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5604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проводилось исследование учебной мотивации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25880"/>
            <a:ext cx="10610088" cy="4851083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уроков на основе формирующего оценивания, проводимых учителями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КПК «Формирующее оценивание в школе» </a:t>
            </a: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 –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Lesson Study</a:t>
            </a: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Данные: протоколы наблюдений 16 уроков, 48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наблюдаемых учеников, общее количество учащихся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425</a:t>
            </a:r>
          </a:p>
          <a:p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учебной мотивации наблюдаемых – средний и ниже среднего (по данным диагностики)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Оценивалось количество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наблюдаемых позитивных изменений у разных категорий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учащихся («сильный», «средний», «слабый»)</a:t>
            </a:r>
          </a:p>
          <a:p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Обработка данных: подсчитывались зафиксированные ожидаемые изменения, а так же зафиксированные изменения «сверх ожиданий»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58" y="100584"/>
            <a:ext cx="860182" cy="86018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8024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</TotalTime>
  <Words>524</Words>
  <Application>Microsoft Office PowerPoint</Application>
  <PresentationFormat>Произвольный</PresentationFormat>
  <Paragraphs>52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Формирующее оценивание как средство развития учебной мотивации</vt:lpstr>
      <vt:lpstr>Учебная мотивация</vt:lpstr>
      <vt:lpstr>Проблемы формирования учебной мотивации  современных школьников</vt:lpstr>
      <vt:lpstr>Пути решения</vt:lpstr>
      <vt:lpstr>Какое оценивание формирующее? </vt:lpstr>
      <vt:lpstr>Слайд 6</vt:lpstr>
      <vt:lpstr>Слайд 7</vt:lpstr>
      <vt:lpstr>Результаты использования технологий формирующего оценивания</vt:lpstr>
      <vt:lpstr>Как проводилось исследование учебной мотивации</vt:lpstr>
      <vt:lpstr>Слайд 10</vt:lpstr>
      <vt:lpstr>Слайд 11</vt:lpstr>
      <vt:lpstr>Слайд 12</vt:lpstr>
      <vt:lpstr>Развивающие эффекты формирующего оценивания для учеников: </vt:lpstr>
      <vt:lpstr>Развивающие эффекты формирующего оценивания для педагогов: </vt:lpstr>
      <vt:lpstr>Развивающие эффекты формирующего оценивания для организации </vt:lpstr>
      <vt:lpstr>Спасибо за внимание!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Формирующее оценивание как средство развития учебной мотивации</dc:title>
  <dc:creator>Наталья Вячеславовна Бородкина</dc:creator>
  <cp:lastModifiedBy>Maihome</cp:lastModifiedBy>
  <cp:revision>21</cp:revision>
  <dcterms:created xsi:type="dcterms:W3CDTF">2016-04-25T13:13:49Z</dcterms:created>
  <dcterms:modified xsi:type="dcterms:W3CDTF">2016-04-26T10:25:47Z</dcterms:modified>
</cp:coreProperties>
</file>