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3" r:id="rId3"/>
    <p:sldId id="355" r:id="rId4"/>
    <p:sldId id="287" r:id="rId5"/>
    <p:sldId id="357" r:id="rId6"/>
    <p:sldId id="291" r:id="rId7"/>
    <p:sldId id="294" r:id="rId8"/>
    <p:sldId id="292" r:id="rId9"/>
    <p:sldId id="289" r:id="rId10"/>
    <p:sldId id="290" r:id="rId11"/>
    <p:sldId id="295" r:id="rId12"/>
    <p:sldId id="296" r:id="rId13"/>
    <p:sldId id="361" r:id="rId14"/>
    <p:sldId id="362" r:id="rId15"/>
    <p:sldId id="359" r:id="rId16"/>
    <p:sldId id="363" r:id="rId17"/>
    <p:sldId id="364" r:id="rId18"/>
    <p:sldId id="360" r:id="rId19"/>
    <p:sldId id="306" r:id="rId20"/>
    <p:sldId id="309" r:id="rId21"/>
    <p:sldId id="310" r:id="rId22"/>
    <p:sldId id="311" r:id="rId23"/>
    <p:sldId id="312" r:id="rId24"/>
    <p:sldId id="313" r:id="rId25"/>
    <p:sldId id="358" r:id="rId26"/>
    <p:sldId id="286" r:id="rId27"/>
  </p:sldIdLst>
  <p:sldSz cx="9144000" cy="6858000" type="screen4x3"/>
  <p:notesSz cx="6865938" cy="9998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73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9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F246C7E-395B-484E-BE98-398F7FD43ADB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2D5B777-29AD-455B-AEAF-5F875D935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4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BB20137E-07FE-41CE-8194-8AA298EFDBA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1A35102-71BE-4B30-B340-3B342DE4F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6"/>
            <a:ext cx="3203848" cy="1568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89"/>
            <a:ext cx="960746" cy="9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4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9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5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5"/>
            <a:ext cx="3059832" cy="1497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89"/>
            <a:ext cx="960746" cy="9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10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61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12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36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5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7504" y="27748"/>
            <a:ext cx="219573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7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3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9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5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75"/>
            <a:ext cx="2160240" cy="1057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8" y="20173"/>
            <a:ext cx="528746" cy="5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9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A793-EF42-4859-9AB7-2F3AECD5006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212976"/>
            <a:ext cx="5688632" cy="1470025"/>
          </a:xfrm>
          <a:ln>
            <a:solidFill>
              <a:srgbClr val="23A730"/>
            </a:solidFill>
          </a:ln>
          <a:effectLst/>
        </p:spPr>
        <p:txBody>
          <a:bodyPr>
            <a:normAutofit fontScale="90000"/>
          </a:bodyPr>
          <a:lstStyle/>
          <a:p>
            <a:r>
              <a:rPr lang="ru-RU" b="1" dirty="0" smtClean="0"/>
              <a:t>Оценка качества дополнительного образования детей: подходы и результаты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rgbClr val="23A730"/>
                </a:solidFill>
              </a:rPr>
              <a:t>Золотарева Ангелина Викторовна, ректор ГАУ ДПО Ярославской области Институт развития образования, </a:t>
            </a:r>
            <a:br>
              <a:rPr lang="ru-RU" sz="2400" b="1" dirty="0" smtClean="0">
                <a:solidFill>
                  <a:srgbClr val="23A730"/>
                </a:solidFill>
              </a:rPr>
            </a:br>
            <a:r>
              <a:rPr lang="ru-RU" sz="2400" b="1" dirty="0" smtClean="0">
                <a:solidFill>
                  <a:srgbClr val="23A730"/>
                </a:solidFill>
              </a:rPr>
              <a:t>д.п.н., профессор</a:t>
            </a:r>
            <a:endParaRPr lang="ru-RU" b="1" dirty="0">
              <a:solidFill>
                <a:srgbClr val="23A73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112" b="27267"/>
          <a:stretch/>
        </p:blipFill>
        <p:spPr bwMode="auto">
          <a:xfrm>
            <a:off x="0" y="1916832"/>
            <a:ext cx="330728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1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Качество результата ДОД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7056438" cy="43640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Результат будет качественным, если он соответствует ожиданиям заказчиков и поставленным целям, при этом адекватно целям должны быть подобраны содержание, формы организации деятельности, необходимые условия.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Отслеживание результата не имеет смысла, если мы не соотносим его с целями деятельности и (или) запросами потребителей. </a:t>
            </a:r>
          </a:p>
        </p:txBody>
      </p:sp>
      <p:pic>
        <p:nvPicPr>
          <p:cNvPr id="13316" name="Рисунок 6" descr="D:\Книги\Книги_скан\Изображение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744663"/>
            <a:ext cx="21955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Носители качества ДОД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1"/>
            <a:ext cx="8363272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заказчики</a:t>
            </a:r>
            <a:r>
              <a:rPr lang="ru-RU" dirty="0" smtClean="0"/>
              <a:t> - дети, родители, государство, социум; </a:t>
            </a:r>
          </a:p>
          <a:p>
            <a:r>
              <a:rPr lang="ru-RU" b="1" dirty="0" smtClean="0"/>
              <a:t>исполнители</a:t>
            </a:r>
            <a:r>
              <a:rPr lang="ru-RU" dirty="0" smtClean="0"/>
              <a:t> - педагогические работники сферы дополнительного образования детей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Качество образования – это социальная категория, определяющая состояние и результативность процесса образования в обществе, его соответствие потребностям и ожиданиям общества (различных социальных групп) в развитии и формировании гражданских, бытовых и профессиональных компетенций личности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Качество ДОД имеет свойство </a:t>
            </a:r>
            <a:r>
              <a:rPr lang="ru-RU" sz="3600" b="1" i="1" dirty="0" smtClean="0"/>
              <a:t>объективности и субъективности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Объективные показатели </a:t>
            </a:r>
            <a:r>
              <a:rPr lang="ru-RU" dirty="0" smtClean="0"/>
              <a:t>качества ДОД будут определяться уровнем состояния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инфраструктуры ДОД,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материально-технической базы ДОД,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учебно-методического, кадрового, финансового обеспечения ДОД. </a:t>
            </a:r>
          </a:p>
          <a:p>
            <a:r>
              <a:rPr lang="ru-RU" b="1" dirty="0" smtClean="0"/>
              <a:t>Субъективные показатели </a:t>
            </a:r>
            <a:r>
              <a:rPr lang="ru-RU" dirty="0" smtClean="0"/>
              <a:t>качества ДОД будут определяться уровнем удовлетворенности детей и родителей услугами ДОД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Критерии и показатели </a:t>
            </a:r>
            <a:r>
              <a:rPr lang="ru-RU" sz="2400" b="1" i="1" dirty="0" smtClean="0"/>
              <a:t>оценки качества инфраструктуры  и материально-технической базы системы ДОД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78855"/>
              </p:ext>
            </p:extLst>
          </p:nvPr>
        </p:nvGraphicFramePr>
        <p:xfrm>
          <a:off x="135158" y="836712"/>
          <a:ext cx="9036496" cy="6147469"/>
        </p:xfrm>
        <a:graphic>
          <a:graphicData uri="http://schemas.openxmlformats.org/drawingml/2006/table">
            <a:tbl>
              <a:tblPr/>
              <a:tblGrid>
                <a:gridCol w="2040499"/>
                <a:gridCol w="6995997"/>
              </a:tblGrid>
              <a:tr h="134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Критерий оценки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0387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Степень развития сети учреждений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 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системе образования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19685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УДОД по видам учреждений дополнительного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образования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детей 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(УДОД) 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6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196850" algn="l"/>
                          <a:tab pos="350520" algn="l"/>
                          <a:tab pos="38100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УДОД по направленностям образовательной деятельности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6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196850" algn="l"/>
                          <a:tab pos="350520" algn="l"/>
                          <a:tab pos="38100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детских объединений в УДОД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6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196850" algn="l"/>
                          <a:tab pos="350520" algn="l"/>
                          <a:tab pos="38100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УДОД в сельской местности в общем количестве УДОД региона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692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материально-технического обеспечения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0129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зданий и сооружений в ведении УДОД региона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6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1209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УДОД региона, здания которых нуждаются в капитальном ремонте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0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1209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учреждений, имеющих специализированные помещения для занятий детей: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5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УДОД региона, имеющих транспортное средство для перевозки учащихся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692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информационного обеспечения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1209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ПК на одного обучающегося в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2733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УДОД региона, обеспечивающих предоставление нормативно закрепленного перечня сведений о своей деятельности на собственных официальных сайтах, в общем числе организаций ДОД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3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государственно-общественного управления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0129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УДОД региона, включенных в систему  формирования государственного (муниципального) заказа на услуги ДОД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692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Степень качества и  доступности 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196850" algn="l"/>
                          <a:tab pos="63055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Охват детей в возрасте 5-18 лет программами ДОД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196850" algn="l"/>
                          <a:tab pos="630555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детей с ОВЗ в возрасте 5-18 лет, получающих услуги дополнительного образования детей,   в общей численности детей с ОВЗ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69545" algn="l"/>
                          <a:tab pos="212090" algn="l"/>
                        </a:tabLs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Транспортная доступность </a:t>
                      </a: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/>
              <a:t>Критерии и показатели оценки качества учебно-методического, кадрового, финансового обеспечения ДОД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37641"/>
              </p:ext>
            </p:extLst>
          </p:nvPr>
        </p:nvGraphicFramePr>
        <p:xfrm>
          <a:off x="0" y="1052736"/>
          <a:ext cx="9036496" cy="5688632"/>
        </p:xfrm>
        <a:graphic>
          <a:graphicData uri="http://schemas.openxmlformats.org/drawingml/2006/table">
            <a:tbl>
              <a:tblPr/>
              <a:tblGrid>
                <a:gridCol w="2195736"/>
                <a:gridCol w="6840760"/>
              </a:tblGrid>
              <a:tr h="2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Критерий оценки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13491"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4470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методического обеспечения </a:t>
                      </a: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УДОД региона, имеющих в структуре методической деятельности разные формы организации методической деятельности 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342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программного обеспечения </a:t>
                      </a: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 дополнительного образования детей разного срока реализации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 ДОД для детей разного возраста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 функционирования и развития УДОД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технологического и инновационного обеспечения </a:t>
                      </a: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375" algn="l"/>
                          <a:tab pos="16954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инновационных, экспериментальных площадок, созданных на базе  </a:t>
                      </a: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региона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6847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кадрового обеспечения </a:t>
                      </a: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ДОД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педагогического состава учреждений дополнительного образования детей по видам и направленностям образовательной деятельности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3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образовательного ценза педагогических и управленческих работников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  <a:tab pos="169545" algn="l"/>
                          <a:tab pos="201295" algn="l"/>
                          <a:tab pos="63055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квалифицированных работников УДОД в общем количестве специалистов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3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  <a:tab pos="169545" algn="l"/>
                          <a:tab pos="20129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руководителей государственных (муниципальных) организаций ДОД, прошедших в течение последних трех лет повышение квалификации или профессиональную переподготовку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233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экономического обеспечения ДОД 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расходов консолидированного бюджета региона на развитие дополнительного образования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3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среднемесячной заработной платы педагогических работников ДОД 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внебюджетной деятельности в бюджете  УДОД региона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3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196850" algn="l"/>
                          <a:tab pos="350520" algn="l"/>
                          <a:tab pos="381000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УДОД, перешедших в автономный режим хозяйствования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3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" algn="l"/>
                          <a:tab pos="201295" algn="l"/>
                        </a:tabLs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УДОД региона, перешедших на новые условия оплаты труда работников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оценки качества ДОД </a:t>
            </a:r>
            <a:r>
              <a:rPr lang="ru-RU" sz="2400" i="1" dirty="0" smtClean="0"/>
              <a:t>в части состояния инфраструктуры,  материально-технической базы, учебно-методического, кадрового, финансового обеспечения</a:t>
            </a:r>
            <a:r>
              <a:rPr lang="ru-RU" sz="2400" dirty="0" smtClean="0"/>
              <a:t> использовались следующие методы: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1. </a:t>
            </a:r>
            <a:r>
              <a:rPr lang="ru-RU" b="1" i="1" dirty="0" smtClean="0"/>
              <a:t>Статистический метод</a:t>
            </a:r>
            <a:r>
              <a:rPr lang="ru-RU" dirty="0" smtClean="0"/>
              <a:t>, который представляет собой анализ и интерпретацию количественных показателей в сфере дополнительного образования. Здесь собираются, анализируются и интерпретируются данные федеральной (региональной) статистики по системе ДОД.</a:t>
            </a:r>
          </a:p>
          <a:p>
            <a:pPr>
              <a:buNone/>
            </a:pPr>
            <a:r>
              <a:rPr lang="ru-RU" i="1" dirty="0" smtClean="0"/>
              <a:t>2. </a:t>
            </a:r>
            <a:r>
              <a:rPr lang="ru-RU" b="1" i="1" dirty="0" smtClean="0"/>
              <a:t>Опросный метод</a:t>
            </a:r>
            <a:r>
              <a:rPr lang="ru-RU" i="1" dirty="0" smtClean="0"/>
              <a:t>,</a:t>
            </a:r>
            <a:r>
              <a:rPr lang="ru-RU" dirty="0" smtClean="0"/>
              <a:t> предполагает разработку и реализацию </a:t>
            </a:r>
            <a:r>
              <a:rPr lang="ru-RU" dirty="0" err="1" smtClean="0"/>
              <a:t>опросника</a:t>
            </a:r>
            <a:r>
              <a:rPr lang="ru-RU" dirty="0" smtClean="0"/>
              <a:t> для представителей региональных органов управления образованием, сбор данных по ответам на поставленные вопросы.</a:t>
            </a:r>
          </a:p>
          <a:p>
            <a:pPr>
              <a:buNone/>
            </a:pPr>
            <a:r>
              <a:rPr lang="ru-RU" i="1" dirty="0" smtClean="0"/>
              <a:t>3. </a:t>
            </a:r>
            <a:r>
              <a:rPr lang="ru-RU" b="1" i="1" dirty="0" smtClean="0"/>
              <a:t>Сопоставление</a:t>
            </a:r>
            <a:r>
              <a:rPr lang="ru-RU" i="1" dirty="0" smtClean="0"/>
              <a:t> </a:t>
            </a:r>
            <a:r>
              <a:rPr lang="ru-RU" dirty="0" smtClean="0"/>
              <a:t>с целью соотнесения количественных и качественных характеристик состояния системы ДОД в заданных показателях в разные временные периоды, выявление динамики, анализ данных на основе выработанной базы критериев.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Критерии и показатели оценки  удовлетворенности детей, родителей, общественности качеством предоставляемых услуг </a:t>
            </a:r>
            <a:r>
              <a:rPr lang="ru-RU" sz="2400" b="1" i="1" dirty="0" smtClean="0"/>
              <a:t>ДОД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585"/>
              </p:ext>
            </p:extLst>
          </p:nvPr>
        </p:nvGraphicFramePr>
        <p:xfrm>
          <a:off x="107504" y="1146652"/>
          <a:ext cx="9036496" cy="56174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/>
                <a:gridCol w="6948264"/>
              </a:tblGrid>
              <a:tr h="254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Критерий оценки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53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Степень посещаемости объединений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детей, посещающих объединения дополнительного образования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3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посещения занятий в объединении дополнительного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873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Степень выбора объединений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преобладающих мотивов выбора объединения дополнительного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4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выборов учреждений, предлагающих программы ДОД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преобладающих причин выбора учреждения ДОД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9066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Степень удовлетворенности содержанием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 набором предлагаемых дополнительных образовательных услуг в образовательных учреждениях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8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ознакомленных с образовательными программами объединений дополнительного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4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уровнем  разработки образовательных программ объединений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906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Степень удовлетворенности организацией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режимом работы объединений дополнительного образования (дни, время, продолжительность занятий)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3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организацией работы  и культурой обслуживания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4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Критерии и показатели оценки  удовлетворенности детей, родителей, общественности качеством </a:t>
            </a:r>
            <a:r>
              <a:rPr lang="ru-RU" sz="2400" b="1" i="1" dirty="0" smtClean="0"/>
              <a:t>услуг </a:t>
            </a:r>
            <a:r>
              <a:rPr lang="ru-RU" sz="2400" b="1" i="1" dirty="0"/>
              <a:t>ДОД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2483"/>
              </p:ext>
            </p:extLst>
          </p:nvPr>
        </p:nvGraphicFramePr>
        <p:xfrm>
          <a:off x="35563" y="1074100"/>
          <a:ext cx="9108504" cy="57713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2208"/>
                <a:gridCol w="7236296"/>
              </a:tblGrid>
              <a:tr h="28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Критерий оценки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5477"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удовлетворенности педагогом объединения ДОД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предпочтений при выборе педагога (опрашиваются только родители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5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предпочтений при выборе педагога (опрашиваются только родители)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325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Степень удовлетворенности условиями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бытовыми условиями образовательного учреждения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2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материально-техническим оснащением помещений образовательного учреждения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1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 информационным обеспечением объединениями дополнительного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232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Степень готовности оплачивать услуги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готовых оплачивать услуги дополнительного образования (опрашиваются только родители)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3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удовлетворенных финансированием дополнительного образования (опрашиваются только родители)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32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Степень удовлетворенности результатом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детей, занимающихся с интересом в объединениях дополнительного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8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выборов оценок результатов посещения объединений дополнительного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41" marR="26241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оценки качества ДОД </a:t>
            </a:r>
            <a:r>
              <a:rPr lang="ru-RU" sz="2400" i="1" dirty="0" smtClean="0"/>
              <a:t>в части</a:t>
            </a:r>
            <a:r>
              <a:rPr lang="ru-RU" sz="2400" dirty="0" smtClean="0"/>
              <a:t> </a:t>
            </a:r>
            <a:r>
              <a:rPr lang="ru-RU" sz="2400" i="1" dirty="0" smtClean="0"/>
              <a:t>удовлетворенности детей и родителей качеством услуг ДОД </a:t>
            </a:r>
            <a:r>
              <a:rPr lang="ru-RU" sz="2400" dirty="0" smtClean="0"/>
              <a:t>использовались следующие методы: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7"/>
            <a:ext cx="8640960" cy="4713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1</a:t>
            </a:r>
            <a:r>
              <a:rPr lang="ru-RU" b="1" i="1" dirty="0" smtClean="0"/>
              <a:t>.</a:t>
            </a:r>
            <a:r>
              <a:rPr lang="ru-RU" b="1" dirty="0" smtClean="0"/>
              <a:t>  </a:t>
            </a:r>
            <a:r>
              <a:rPr lang="ru-RU" b="1" i="1" dirty="0" smtClean="0"/>
              <a:t>Анкетирование</a:t>
            </a:r>
            <a:r>
              <a:rPr lang="ru-RU" b="1" dirty="0" smtClean="0"/>
              <a:t> </a:t>
            </a:r>
            <a:r>
              <a:rPr lang="ru-RU" dirty="0" smtClean="0"/>
              <a:t>– письменный опрос с использованием заранее разработанного вопросника (анкеты) для изучения мнения детей и родителей о степени их удовлетворенности разными аспектами деятельности и результативности ДОД.</a:t>
            </a:r>
          </a:p>
          <a:p>
            <a:pPr>
              <a:buNone/>
            </a:pPr>
            <a:r>
              <a:rPr lang="ru-RU" i="1" dirty="0" smtClean="0"/>
              <a:t>2. </a:t>
            </a:r>
            <a:r>
              <a:rPr lang="ru-RU" b="1" i="1" dirty="0" smtClean="0"/>
              <a:t>Сравнение</a:t>
            </a:r>
            <a:r>
              <a:rPr lang="ru-RU" dirty="0" smtClean="0"/>
              <a:t> как научный метод предполагает установление сходства и различий в оценках детей и родителей разного возраста и пола удовлетворенностью различными аспектами деятельности и результативности ДОД, характеристику их взаимозависимости, установление субординации явлений и процессов.</a:t>
            </a:r>
          </a:p>
          <a:p>
            <a:pPr>
              <a:buNone/>
            </a:pPr>
            <a:r>
              <a:rPr lang="ru-RU" i="1" dirty="0" smtClean="0"/>
              <a:t>3. </a:t>
            </a:r>
            <a:r>
              <a:rPr lang="ru-RU" b="1" i="1" dirty="0" smtClean="0"/>
              <a:t>Метод формализации</a:t>
            </a:r>
            <a:r>
              <a:rPr lang="ru-RU" b="1" dirty="0" smtClean="0"/>
              <a:t> </a:t>
            </a:r>
            <a:r>
              <a:rPr lang="ru-RU" dirty="0" smtClean="0"/>
              <a:t>субъективных оценок позволяет выстроить унифицированную процедуру для дальнейшего анализа и полноту обозрения проблемы качества ДОД, краткость и четкость выявления показателей анализа, логику его проведения.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948737" cy="1184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Анализ качества ДОД по показателям удовлетворенности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(результаты опроса </a:t>
            </a:r>
            <a:r>
              <a:rPr lang="ru-RU" sz="2800" b="1" i="1" dirty="0" smtClean="0">
                <a:solidFill>
                  <a:srgbClr val="C00000"/>
                </a:solidFill>
              </a:rPr>
              <a:t>1158 детей</a:t>
            </a:r>
            <a:r>
              <a:rPr lang="ru-RU" sz="2800" dirty="0" smtClean="0">
                <a:solidFill>
                  <a:srgbClr val="C00000"/>
                </a:solidFill>
              </a:rPr>
              <a:t> и </a:t>
            </a:r>
            <a:r>
              <a:rPr lang="ru-RU" sz="2800" b="1" i="1" dirty="0" smtClean="0">
                <a:solidFill>
                  <a:srgbClr val="C00000"/>
                </a:solidFill>
              </a:rPr>
              <a:t>808 родителей)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66202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Рисунок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013" y="1340768"/>
            <a:ext cx="345598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157192"/>
            <a:ext cx="9144000" cy="1052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Привлекательные для родителей и детей направлений дополнительного образования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rgbClr val="99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>Новые требования к качеству ДОД в актуальных нормативных документах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54006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b="1" dirty="0" smtClean="0"/>
              <a:t>Федеральные государственные образовательные стандарты(ФГОС) начального общего, основного общего и среднего общего образования;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Концепция развития дополнительного образования детей (утв. распоряжением Правительства РФ от 04.09.2014 г., № 1726-р.); П</a:t>
            </a:r>
            <a:r>
              <a:rPr lang="ru-RU" sz="1600" b="1" dirty="0" smtClean="0">
                <a:solidFill>
                  <a:schemeClr val="tx1"/>
                </a:solidFill>
              </a:rPr>
              <a:t>лан мероприятий на 2015 - 2020 годы по ее реализации  (утв. </a:t>
            </a:r>
            <a:r>
              <a:rPr lang="ru-RU" sz="1600" b="1" dirty="0" smtClean="0"/>
              <a:t>распоряжением Правительства РФ от </a:t>
            </a:r>
            <a:r>
              <a:rPr lang="ru-RU" sz="1600" b="1" dirty="0" smtClean="0">
                <a:solidFill>
                  <a:schemeClr val="tx1"/>
                </a:solidFill>
              </a:rPr>
              <a:t>24 апреля 2015 г. № 729-р </a:t>
            </a:r>
            <a:endParaRPr lang="ru-RU" sz="1600" b="1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Концепция российской национальной системы выявления и развития молодых талантов (утв. Заместителем председателя Правительства РФ О.Ю. </a:t>
            </a:r>
            <a:r>
              <a:rPr lang="ru-RU" sz="1600" b="1" dirty="0" err="1" smtClean="0"/>
              <a:t>Голодец</a:t>
            </a:r>
            <a:r>
              <a:rPr lang="ru-RU" sz="1600" b="1" dirty="0" smtClean="0"/>
              <a:t> 25 мая 2012 г., </a:t>
            </a:r>
            <a:r>
              <a:rPr lang="ru-RU" sz="1600" b="1" dirty="0" smtClean="0">
                <a:solidFill>
                  <a:schemeClr val="tx1"/>
                </a:solidFill>
              </a:rPr>
              <a:t>Р 2405п-П8)</a:t>
            </a:r>
            <a:endParaRPr lang="ru-RU" sz="1600" b="1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Государственные программы Российской Федерации «Развитие образования на 2013-2020 годы»,  «Развитие культуры и туризма на 2013-2020 годы», «Развитие физической культуры и спорта на 2013-2020 годы» </a:t>
            </a:r>
          </a:p>
          <a:p>
            <a:pPr marL="0" indent="0">
              <a:buFont typeface="Wingdings" pitchFamily="2" charset="2"/>
              <a:buChar char="v"/>
              <a:tabLst>
                <a:tab pos="263525" algn="l"/>
              </a:tabLst>
            </a:pPr>
            <a:r>
              <a:rPr lang="ru-RU" sz="1600" b="1" dirty="0" smtClean="0"/>
              <a:t> Федеральная целевая программа развития образования на 2016-2020 г.г. (ФЦПРО) (утв. Постановление Правительства РФ </a:t>
            </a:r>
            <a:r>
              <a:rPr lang="ru-RU" sz="1600" b="1" dirty="0" smtClean="0">
                <a:solidFill>
                  <a:schemeClr val="tx1"/>
                </a:solidFill>
              </a:rPr>
              <a:t>от 23 мая 2015 г. № 497) </a:t>
            </a:r>
            <a:endParaRPr lang="ru-RU" sz="1600" b="1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Указы Президента Российской Федерации от 7 мая 2012 г. N 599 «О мерах по реализации государственной политики в области образования и науки» и от 1 июня 2012 г. N 761 «О национальной стратегии действий в интересах детей на 2012-2017 г.г.»,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/>
              <a:t> Методические рекомендации: «По проектированию дополнительных </a:t>
            </a:r>
            <a:r>
              <a:rPr lang="ru-RU" sz="1600" b="1" dirty="0" err="1" smtClean="0"/>
              <a:t>общеразвивающих</a:t>
            </a:r>
            <a:r>
              <a:rPr lang="ru-RU" sz="1600" b="1" dirty="0" smtClean="0"/>
              <a:t> программ»; «По организации внеурочной деятельности и реализации дополнительных  общеобразовательных программ»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265169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Удовлетворенность детей занятиями дополнительным образованием</a:t>
            </a:r>
            <a:endParaRPr lang="ru-RU" sz="2800" b="1" i="1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599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родителей </a:t>
            </a:r>
            <a:r>
              <a:rPr lang="ru-RU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детей</a:t>
            </a:r>
          </a:p>
        </p:txBody>
      </p:sp>
      <p:pic>
        <p:nvPicPr>
          <p:cNvPr id="3993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4"/>
            <a:ext cx="8280920" cy="483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5209" cy="914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Положительный эффект от посещения детьми  объединений ДОД (в оценках детей)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эффект от посещения детьми  объединений ДОД (в оценках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родителей)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95004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родителями причин, препятствующих занятиям детей в ДОД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14" y="1340768"/>
            <a:ext cx="782896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Готовность родителей оплачивать услуги ДОД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9900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36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23A730"/>
              </a:solidFill>
            </a:endParaRPr>
          </a:p>
          <a:p>
            <a:pPr algn="ctr">
              <a:buNone/>
            </a:pPr>
            <a:endParaRPr lang="en-US" sz="2400" b="1" dirty="0">
              <a:solidFill>
                <a:srgbClr val="23A73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23A730"/>
                </a:solidFill>
              </a:rPr>
              <a:t>Золотарева Ангелина Викторовна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23A730"/>
                </a:solidFill>
              </a:rPr>
              <a:t>ang_gold@mail.ru</a:t>
            </a:r>
            <a:endParaRPr lang="ru-RU" sz="2400" b="1" dirty="0" smtClean="0">
              <a:solidFill>
                <a:srgbClr val="23A73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99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Новый стандарт образования можно рассматривать не просто как стандарт для школы, а, скорее, как стандарт школьного периода обучения ребенка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03568" cy="4536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charset="0"/>
                <a:cs typeface="Arial" charset="0"/>
              </a:rPr>
              <a:t>Согласно требованиям ФГОС ОО, в его реализации должна участвовать не только школа, но и учреждения дополнительного образования, культуры, спорта, частных и других организаций.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Деятельность образовательных учреждений в рамках реализации стандарта не может быть изолированной или локальной.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Школа, в первую очередь, должна быть заинтересована в расширении образовательного пространства реализации стандарта за счет </a:t>
            </a:r>
            <a:r>
              <a:rPr lang="ru-RU" sz="2400" b="1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интеграции общего и дополнительного образования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624887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 smtClean="0"/>
              <a:t>Особенности качества дополнительного образования детей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694826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это особый тип образования или специфическая, относительно самостоятельная подсистема  в общей системе непрерывного образования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это образование свободного выбора;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это совокупность существенных свойств и характеристик результатов образования, способных удовлетворять потребности каждого ребенка, детей, их родителей, общества, то есть заказчиков на этот тип образования;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это предмет совместного проектирования детей, педагогов и родителей, каждого отдельного ребенка и педагога, всех участников и организаторов жизнедеятельности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результатом дополнительного образования детей является способность личности (педагога и ребенка) строить свою индивидуальную траекторию развития, то есть быть субъектом собственной жизни.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4" name="Рисунок 9" descr="я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7" y="4470400"/>
            <a:ext cx="24114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93037" cy="839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charset="0"/>
              </a:rPr>
              <a:t>Формальные и неформальные черты ДОД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032250" cy="46085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Новые требования к качеству результата ДОД;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Единые требования к программному и учебно-методическому  обеспечению, учебному плану ДОД;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Объективная необходимость участвовать в реализации ФГОС ОО;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Регламентация квалификационных требований к педагогической деятельности;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И др.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700808"/>
            <a:ext cx="4392612" cy="4679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Отсутствие стандартизированных требований к результатам ДОД;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Вариативность, гибкость, многообразие программ с учетом социального заказа на ДОД;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Право выбора ребенком содержания, форм, методов организации, места проведения ДОД и др.;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Равноправие связей, свобода отношений, комфортная атмосфера;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И др.</a:t>
            </a:r>
          </a:p>
        </p:txBody>
      </p:sp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1979712" y="764704"/>
            <a:ext cx="288925" cy="86360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7164288" y="836712"/>
            <a:ext cx="288925" cy="86360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/>
              <a:t>Трудности в оценке качества ДОД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96752"/>
            <a:ext cx="8496175" cy="496855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проблемы стандартизации дополнительного образования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/>
              <a:t>н</a:t>
            </a:r>
            <a:r>
              <a:rPr lang="ru-RU" sz="2800" b="1" dirty="0" smtClean="0"/>
              <a:t>едостаточная разработанность содержания предметных областей ДОД;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/>
              <a:t>с</a:t>
            </a:r>
            <a:r>
              <a:rPr lang="ru-RU" sz="2800" b="1" dirty="0" smtClean="0"/>
              <a:t>ложность организации дополнительного образования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/>
              <a:t>н</a:t>
            </a:r>
            <a:r>
              <a:rPr lang="ru-RU" sz="2800" b="1" dirty="0" smtClean="0"/>
              <a:t>есовпадение целевых ориентаций субъектов деятельности;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/>
              <a:t>с</a:t>
            </a:r>
            <a:r>
              <a:rPr lang="ru-RU" sz="2800" b="1" dirty="0" smtClean="0"/>
              <a:t>истема дополнительного образования детей недостаточно обеспечена профессиональными кадрами;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/>
              <a:t>т</a:t>
            </a:r>
            <a:r>
              <a:rPr lang="ru-RU" sz="2800" b="1" dirty="0" smtClean="0"/>
              <a:t>рудности практической реализации процесса мониторинга качества.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i="1" dirty="0" smtClean="0"/>
              <a:t>Трудность в работе с результатами</a:t>
            </a:r>
            <a:r>
              <a:rPr lang="ru-RU" sz="3200" b="1" dirty="0" smtClean="0"/>
              <a:t> ДОД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856984" cy="518457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многие результаты дополнительного образования детей трудно определить, для их фиксации нужны специальные измерения, описания, характеристики, параметры;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дополнительное образование детей само по себе должно являться комплексным результатом, интегрирующим результаты обучения, воспитания и развития ребенка;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многие результаты дополнительного образования детей отсрочены во времени, поэтому в ходе образовательной деятельности не могут быть зафиксированы;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часто образовательную деятельность невозможно оценить как положительную или отрицательную для ребенка;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многие результаты дополнительного образования зависят от огромного числа факторов, в том числе и случайных.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Цели (результаты) должны быть заданы </a:t>
            </a:r>
            <a:r>
              <a:rPr lang="ru-RU" sz="2400" b="1" dirty="0" err="1" smtClean="0">
                <a:solidFill>
                  <a:srgbClr val="C00000"/>
                </a:solidFill>
              </a:rPr>
              <a:t>операционально</a:t>
            </a:r>
            <a:r>
              <a:rPr lang="ru-RU" sz="2400" b="1" dirty="0" smtClean="0">
                <a:solidFill>
                  <a:srgbClr val="C00000"/>
                </a:solidFill>
              </a:rPr>
              <a:t> и спрогнозированы в зоне потенциального развития обучающегося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188640"/>
            <a:ext cx="7920880" cy="9989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Новые требования к качеству образования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68072" cy="230425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ФЗ «Об образовании в РФ» определяет главную задачу российской образовательной политики – </a:t>
            </a:r>
            <a:r>
              <a:rPr lang="ru-RU" sz="2400" b="1" i="1" dirty="0" smtClean="0"/>
              <a:t>обеспечение современного качества образования на основе сохранения его фундаментальности и соответствия актуальным и перспективным потребностям личности, общества и государства. </a:t>
            </a:r>
            <a:endParaRPr lang="en-US" sz="2400" b="1" i="1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3356992"/>
            <a:ext cx="7300937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2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Качество процесса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72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Качество результата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 rot="3675491">
            <a:off x="4152268" y="3219752"/>
            <a:ext cx="2465387" cy="2473325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A7D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CA52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6666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 rot="2242000">
            <a:off x="2983289" y="4834451"/>
            <a:ext cx="1295400" cy="660400"/>
          </a:xfrm>
          <a:prstGeom prst="curvedUpArrow">
            <a:avLst>
              <a:gd name="adj1" fmla="val 39231"/>
              <a:gd name="adj2" fmla="val 78462"/>
              <a:gd name="adj3" fmla="val 333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-8657617">
            <a:off x="6299144" y="3168884"/>
            <a:ext cx="1295400" cy="660400"/>
          </a:xfrm>
          <a:prstGeom prst="curvedUpArrow">
            <a:avLst>
              <a:gd name="adj1" fmla="val 39231"/>
              <a:gd name="adj2" fmla="val 78462"/>
              <a:gd name="adj3" fmla="val 333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1520" y="33265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Качество процесса ДОД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5"/>
            <a:ext cx="8229600" cy="50014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качество целей</a:t>
            </a:r>
            <a:r>
              <a:rPr lang="ru-RU" sz="2400" b="1" dirty="0" smtClean="0"/>
              <a:t> </a:t>
            </a:r>
            <a:r>
              <a:rPr lang="ru-RU" sz="2400" dirty="0" smtClean="0"/>
              <a:t>– они должны отвечать запросам к системе дополнительного образования со стороны основных заказчиков;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качество содержания </a:t>
            </a:r>
            <a:r>
              <a:rPr lang="ru-RU" sz="2400" dirty="0" smtClean="0"/>
              <a:t>– должно соответствовать целям, современным требованиям к дополнительному образованию;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качество технологий </a:t>
            </a:r>
            <a:r>
              <a:rPr lang="ru-RU" sz="2400" i="1" dirty="0" smtClean="0"/>
              <a:t>(методов) организации</a:t>
            </a:r>
            <a:r>
              <a:rPr lang="ru-RU" sz="2400" b="1" i="1" dirty="0" smtClean="0"/>
              <a:t> </a:t>
            </a:r>
            <a:r>
              <a:rPr lang="ru-RU" sz="2400" dirty="0" smtClean="0"/>
              <a:t>– должно обеспечивать соответствие целям, содержанию, современным требованиям;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качество условий </a:t>
            </a:r>
            <a:r>
              <a:rPr lang="ru-RU" sz="2400" i="1" dirty="0" smtClean="0"/>
              <a:t>(методических, материально-технических, психологических и т.д.) –</a:t>
            </a:r>
            <a:r>
              <a:rPr lang="ru-RU" sz="2400" dirty="0" smtClean="0"/>
              <a:t> достигается тогда, когда оно соответствует целям, содержанию, технологиям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1835</Words>
  <Application>Microsoft Office PowerPoint</Application>
  <PresentationFormat>Экран (4:3)</PresentationFormat>
  <Paragraphs>180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Оценка качества дополнительного образования детей: подходы и результаты   Золотарева Ангелина Викторовна, ректор ГАУ ДПО Ярославской области Институт развития образования,  д.п.н., профессор</vt:lpstr>
      <vt:lpstr>Новые требования к качеству ДОД в актуальных нормативных документах</vt:lpstr>
      <vt:lpstr>Новый стандарт образования можно рассматривать не просто как стандарт для школы, а, скорее, как стандарт школьного периода обучения ребенка</vt:lpstr>
      <vt:lpstr>Особенности качества дополнительного образования детей </vt:lpstr>
      <vt:lpstr>Формальные и неформальные черты ДОД</vt:lpstr>
      <vt:lpstr>Трудности в оценке качества ДОД</vt:lpstr>
      <vt:lpstr>Трудность в работе с результатами ДОД</vt:lpstr>
      <vt:lpstr>Новые требования к качеству образования</vt:lpstr>
      <vt:lpstr>Качество процесса ДОД</vt:lpstr>
      <vt:lpstr>Качество результата ДОД</vt:lpstr>
      <vt:lpstr>Носители качества ДОД</vt:lpstr>
      <vt:lpstr>Качество ДОД имеет свойство объективности и субъективности.</vt:lpstr>
      <vt:lpstr>Критерии и показатели оценки качества инфраструктуры  и материально-технической базы системы ДОД</vt:lpstr>
      <vt:lpstr>Критерии и показатели оценки качества учебно-методического, кадрового, финансового обеспечения ДОД</vt:lpstr>
      <vt:lpstr>Для оценки качества ДОД в части состояния инфраструктуры,  материально-технической базы, учебно-методического, кадрового, финансового обеспечения использовались следующие методы:</vt:lpstr>
      <vt:lpstr>Критерии и показатели оценки  удовлетворенности детей, родителей, общественности качеством предоставляемых услуг ДОД</vt:lpstr>
      <vt:lpstr>Критерии и показатели оценки  удовлетворенности детей, родителей, общественности качеством услуг ДОД</vt:lpstr>
      <vt:lpstr>Для оценки качества ДОД в части удовлетворенности детей и родителей качеством услуг ДОД использовались следующие методы:</vt:lpstr>
      <vt:lpstr>Анализ качества ДОД по показателям удовлетворенности (результаты опроса 1158 детей и 808 родителей)  </vt:lpstr>
      <vt:lpstr>Удовлетворенность детей занятиями дополнительным образованием</vt:lpstr>
      <vt:lpstr>Презентация PowerPoint</vt:lpstr>
      <vt:lpstr>Положительный эффект от посещения детьми  объединений ДОД (в оценках детей)</vt:lpstr>
      <vt:lpstr>Презентация PowerPoint</vt:lpstr>
      <vt:lpstr>Презентация PowerPoint</vt:lpstr>
      <vt:lpstr>Готовность родителей оплачивать услуги ДОД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Пользователь</cp:lastModifiedBy>
  <cp:revision>246</cp:revision>
  <cp:lastPrinted>2016-04-25T11:56:00Z</cp:lastPrinted>
  <dcterms:created xsi:type="dcterms:W3CDTF">2015-05-19T06:32:44Z</dcterms:created>
  <dcterms:modified xsi:type="dcterms:W3CDTF">2016-04-25T18:02:12Z</dcterms:modified>
</cp:coreProperties>
</file>