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9" r:id="rId10"/>
    <p:sldId id="264" r:id="rId11"/>
    <p:sldId id="265" r:id="rId12"/>
    <p:sldId id="266" r:id="rId13"/>
    <p:sldId id="272" r:id="rId14"/>
    <p:sldId id="270" r:id="rId15"/>
    <p:sldId id="273" r:id="rId16"/>
    <p:sldId id="267" r:id="rId17"/>
    <p:sldId id="268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25198"/>
    <a:srgbClr val="000099"/>
    <a:srgbClr val="1C1C1C"/>
    <a:srgbClr val="3366FF"/>
    <a:srgbClr val="9900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5" autoAdjust="0"/>
    <p:restoredTop sz="83808" autoAdjust="0"/>
  </p:normalViewPr>
  <p:slideViewPr>
    <p:cSldViewPr>
      <p:cViewPr>
        <p:scale>
          <a:sx n="60" d="100"/>
          <a:sy n="60" d="100"/>
        </p:scale>
        <p:origin x="-132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50586969863333E-2"/>
          <c:y val="4.2016005072356456E-2"/>
          <c:w val="0.70982900174228669"/>
          <c:h val="0.8068107228025099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Age 5  Reading</c:v>
                </c:pt>
              </c:strCache>
            </c:strRef>
          </c:tx>
          <c:cat>
            <c:strRef>
              <c:f>Sheet1!$A$2:$A$16</c:f>
              <c:strCache>
                <c:ptCount val="14"/>
                <c:pt idx="0">
                  <c:v>Writing</c:v>
                </c:pt>
                <c:pt idx="1">
                  <c:v>Vocabulary</c:v>
                </c:pt>
                <c:pt idx="2">
                  <c:v>Ideas about reading</c:v>
                </c:pt>
                <c:pt idx="3">
                  <c:v>Phonolological awareness</c:v>
                </c:pt>
                <c:pt idx="4">
                  <c:v>Letters</c:v>
                </c:pt>
                <c:pt idx="5">
                  <c:v>Word read</c:v>
                </c:pt>
                <c:pt idx="6">
                  <c:v>Number idententification</c:v>
                </c:pt>
                <c:pt idx="7">
                  <c:v>Sums informal</c:v>
                </c:pt>
                <c:pt idx="8">
                  <c:v>Sums formal</c:v>
                </c:pt>
                <c:pt idx="9">
                  <c:v>STM</c:v>
                </c:pt>
                <c:pt idx="10">
                  <c:v>Inattentiveness</c:v>
                </c:pt>
                <c:pt idx="11">
                  <c:v>Read sub-total</c:v>
                </c:pt>
                <c:pt idx="12">
                  <c:v>Maths sub-total</c:v>
                </c:pt>
                <c:pt idx="13">
                  <c:v>Total of sub-scales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0.49300000000000038</c:v>
                </c:pt>
                <c:pt idx="1">
                  <c:v>0.51200000000000001</c:v>
                </c:pt>
                <c:pt idx="2">
                  <c:v>0.39700000000000046</c:v>
                </c:pt>
                <c:pt idx="3">
                  <c:v>0.45800000000000002</c:v>
                </c:pt>
                <c:pt idx="4">
                  <c:v>0.55300000000000005</c:v>
                </c:pt>
                <c:pt idx="5">
                  <c:v>0.39800000000000046</c:v>
                </c:pt>
                <c:pt idx="6">
                  <c:v>0.61500000000000066</c:v>
                </c:pt>
                <c:pt idx="7">
                  <c:v>0.48900000000000032</c:v>
                </c:pt>
                <c:pt idx="8">
                  <c:v>0.24100000000000016</c:v>
                </c:pt>
                <c:pt idx="9">
                  <c:v>0.3240000000000004</c:v>
                </c:pt>
                <c:pt idx="10">
                  <c:v>-0.33700000000000047</c:v>
                </c:pt>
                <c:pt idx="11">
                  <c:v>0.70000000000000062</c:v>
                </c:pt>
                <c:pt idx="12">
                  <c:v>0.65700000000000092</c:v>
                </c:pt>
                <c:pt idx="13">
                  <c:v>0.72100000000000064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Age 16 GCSE English</c:v>
                </c:pt>
              </c:strCache>
            </c:strRef>
          </c:tx>
          <c:cat>
            <c:strRef>
              <c:f>Sheet1!$A$2:$A$16</c:f>
              <c:strCache>
                <c:ptCount val="14"/>
                <c:pt idx="0">
                  <c:v>Writing</c:v>
                </c:pt>
                <c:pt idx="1">
                  <c:v>Vocabulary</c:v>
                </c:pt>
                <c:pt idx="2">
                  <c:v>Ideas about reading</c:v>
                </c:pt>
                <c:pt idx="3">
                  <c:v>Phonolological awareness</c:v>
                </c:pt>
                <c:pt idx="4">
                  <c:v>Letters</c:v>
                </c:pt>
                <c:pt idx="5">
                  <c:v>Word read</c:v>
                </c:pt>
                <c:pt idx="6">
                  <c:v>Number idententification</c:v>
                </c:pt>
                <c:pt idx="7">
                  <c:v>Sums informal</c:v>
                </c:pt>
                <c:pt idx="8">
                  <c:v>Sums formal</c:v>
                </c:pt>
                <c:pt idx="9">
                  <c:v>STM</c:v>
                </c:pt>
                <c:pt idx="10">
                  <c:v>Inattentiveness</c:v>
                </c:pt>
                <c:pt idx="11">
                  <c:v>Read sub-total</c:v>
                </c:pt>
                <c:pt idx="12">
                  <c:v>Maths sub-total</c:v>
                </c:pt>
                <c:pt idx="13">
                  <c:v>Total of sub-scales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0.38100000000000039</c:v>
                </c:pt>
                <c:pt idx="1">
                  <c:v>0.36200000000000032</c:v>
                </c:pt>
                <c:pt idx="2">
                  <c:v>0.28100000000000008</c:v>
                </c:pt>
                <c:pt idx="3">
                  <c:v>0.36900000000000038</c:v>
                </c:pt>
                <c:pt idx="4">
                  <c:v>0.3900000000000004</c:v>
                </c:pt>
                <c:pt idx="5">
                  <c:v>0.26900000000000002</c:v>
                </c:pt>
                <c:pt idx="6">
                  <c:v>0.43400000000000033</c:v>
                </c:pt>
                <c:pt idx="7">
                  <c:v>0.37000000000000033</c:v>
                </c:pt>
                <c:pt idx="8">
                  <c:v>0.16200000000000023</c:v>
                </c:pt>
                <c:pt idx="9">
                  <c:v>0.23200000000000001</c:v>
                </c:pt>
                <c:pt idx="10">
                  <c:v>-0.28000000000000008</c:v>
                </c:pt>
                <c:pt idx="11">
                  <c:v>0.48300000000000032</c:v>
                </c:pt>
                <c:pt idx="12">
                  <c:v>0.47500000000000031</c:v>
                </c:pt>
                <c:pt idx="13">
                  <c:v>0.51300000000000001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Sheet1!$A$2:$A$16</c:f>
              <c:strCache>
                <c:ptCount val="14"/>
                <c:pt idx="0">
                  <c:v>Writing</c:v>
                </c:pt>
                <c:pt idx="1">
                  <c:v>Vocabulary</c:v>
                </c:pt>
                <c:pt idx="2">
                  <c:v>Ideas about reading</c:v>
                </c:pt>
                <c:pt idx="3">
                  <c:v>Phonolological awareness</c:v>
                </c:pt>
                <c:pt idx="4">
                  <c:v>Letters</c:v>
                </c:pt>
                <c:pt idx="5">
                  <c:v>Word read</c:v>
                </c:pt>
                <c:pt idx="6">
                  <c:v>Number idententification</c:v>
                </c:pt>
                <c:pt idx="7">
                  <c:v>Sums informal</c:v>
                </c:pt>
                <c:pt idx="8">
                  <c:v>Sums formal</c:v>
                </c:pt>
                <c:pt idx="9">
                  <c:v>STM</c:v>
                </c:pt>
                <c:pt idx="10">
                  <c:v>Inattentiveness</c:v>
                </c:pt>
                <c:pt idx="11">
                  <c:v>Read sub-total</c:v>
                </c:pt>
                <c:pt idx="12">
                  <c:v>Maths sub-total</c:v>
                </c:pt>
                <c:pt idx="13">
                  <c:v>Total of sub-scales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7936640"/>
        <c:axId val="140234688"/>
      </c:lineChart>
      <c:catAx>
        <c:axId val="157936640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/>
          <a:lstStyle/>
          <a:p>
            <a:pPr>
              <a:defRPr lang="en-GB"/>
            </a:pPr>
            <a:endParaRPr lang="ru-RU"/>
          </a:p>
        </c:txPr>
        <c:crossAx val="140234688"/>
        <c:crosses val="autoZero"/>
        <c:auto val="1"/>
        <c:lblAlgn val="ctr"/>
        <c:lblOffset val="100"/>
        <c:noMultiLvlLbl val="0"/>
      </c:catAx>
      <c:valAx>
        <c:axId val="140234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1600" baseline="0"/>
            </a:pPr>
            <a:endParaRPr lang="ru-RU"/>
          </a:p>
        </c:txPr>
        <c:crossAx val="157936640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78912802566345874"/>
          <c:y val="6.0139687399123773E-2"/>
          <c:w val="0.18618061631184987"/>
          <c:h val="0.3746345252932915"/>
        </c:manualLayout>
      </c:layout>
      <c:overlay val="0"/>
      <c:txPr>
        <a:bodyPr/>
        <a:lstStyle/>
        <a:p>
          <a:pPr>
            <a:defRPr lang="en-GB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35DCAF-D389-4BE8-B7CB-B3742C06CD25}" type="doc">
      <dgm:prSet loTypeId="urn:microsoft.com/office/officeart/2005/8/layout/l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A1E776-D82F-4612-9E69-2E24C5538696}">
      <dgm:prSet/>
      <dgm:spPr/>
      <dgm:t>
        <a:bodyPr/>
        <a:lstStyle/>
        <a:p>
          <a:pPr rtl="0"/>
          <a:r>
            <a:rPr lang="ru-RU" dirty="0" smtClean="0">
              <a:solidFill>
                <a:schemeClr val="accent4"/>
              </a:solidFill>
            </a:rPr>
            <a:t>Как учитель может понять, что ученик демонстрирует прогресс за определенный промежуток времени?</a:t>
          </a:r>
          <a:endParaRPr lang="ru-RU" dirty="0">
            <a:solidFill>
              <a:schemeClr val="accent4"/>
            </a:solidFill>
          </a:endParaRPr>
        </a:p>
      </dgm:t>
    </dgm:pt>
    <dgm:pt modelId="{178937E9-6E82-479B-9448-51CAD9276309}" type="parTrans" cxnId="{6AA5CE18-D660-4B4F-81A1-4E140E2596B0}">
      <dgm:prSet/>
      <dgm:spPr/>
      <dgm:t>
        <a:bodyPr/>
        <a:lstStyle/>
        <a:p>
          <a:endParaRPr lang="ru-RU">
            <a:solidFill>
              <a:schemeClr val="accent4"/>
            </a:solidFill>
          </a:endParaRPr>
        </a:p>
      </dgm:t>
    </dgm:pt>
    <dgm:pt modelId="{921A2CD0-1185-4F37-9F9B-1A88F8257B9C}" type="sibTrans" cxnId="{6AA5CE18-D660-4B4F-81A1-4E140E2596B0}">
      <dgm:prSet/>
      <dgm:spPr/>
      <dgm:t>
        <a:bodyPr/>
        <a:lstStyle/>
        <a:p>
          <a:endParaRPr lang="ru-RU">
            <a:solidFill>
              <a:schemeClr val="accent4"/>
            </a:solidFill>
          </a:endParaRPr>
        </a:p>
      </dgm:t>
    </dgm:pt>
    <dgm:pt modelId="{600149DA-05BB-49AE-8AA7-D56F88055B7F}">
      <dgm:prSet/>
      <dgm:spPr/>
      <dgm:t>
        <a:bodyPr/>
        <a:lstStyle/>
        <a:p>
          <a:pPr rtl="0"/>
          <a:r>
            <a:rPr lang="ru-RU" dirty="0" smtClean="0">
              <a:solidFill>
                <a:schemeClr val="accent4"/>
              </a:solidFill>
            </a:rPr>
            <a:t>Как понять, достаточен ли этот прогресс? </a:t>
          </a:r>
          <a:endParaRPr lang="ru-RU" dirty="0">
            <a:solidFill>
              <a:schemeClr val="accent4"/>
            </a:solidFill>
          </a:endParaRPr>
        </a:p>
      </dgm:t>
    </dgm:pt>
    <dgm:pt modelId="{F8F13D02-6FBA-4F3A-88FA-7A62964A5AC2}" type="parTrans" cxnId="{BDE56B62-8A55-4FDD-B5D1-068E337D34A4}">
      <dgm:prSet/>
      <dgm:spPr/>
      <dgm:t>
        <a:bodyPr/>
        <a:lstStyle/>
        <a:p>
          <a:endParaRPr lang="ru-RU">
            <a:solidFill>
              <a:schemeClr val="accent4"/>
            </a:solidFill>
          </a:endParaRPr>
        </a:p>
      </dgm:t>
    </dgm:pt>
    <dgm:pt modelId="{FD1A586C-3F0F-4F97-918F-53DCD9368003}" type="sibTrans" cxnId="{BDE56B62-8A55-4FDD-B5D1-068E337D34A4}">
      <dgm:prSet/>
      <dgm:spPr/>
      <dgm:t>
        <a:bodyPr/>
        <a:lstStyle/>
        <a:p>
          <a:endParaRPr lang="ru-RU">
            <a:solidFill>
              <a:schemeClr val="accent4"/>
            </a:solidFill>
          </a:endParaRPr>
        </a:p>
      </dgm:t>
    </dgm:pt>
    <dgm:pt modelId="{6D744B35-BEF6-4A92-8D51-1C0925609544}">
      <dgm:prSet/>
      <dgm:spPr/>
      <dgm:t>
        <a:bodyPr/>
        <a:lstStyle/>
        <a:p>
          <a:pPr rtl="0"/>
          <a:r>
            <a:rPr lang="ru-RU" dirty="0" smtClean="0">
              <a:solidFill>
                <a:schemeClr val="accent4"/>
              </a:solidFill>
            </a:rPr>
            <a:t>Как понять, </a:t>
          </a:r>
          <a:r>
            <a:rPr lang="ru-RU" dirty="0" smtClean="0">
              <a:solidFill>
                <a:schemeClr val="accent4"/>
              </a:solidFill>
            </a:rPr>
            <a:t>соответствует </a:t>
          </a:r>
          <a:r>
            <a:rPr lang="ru-RU" dirty="0" smtClean="0">
              <a:solidFill>
                <a:schemeClr val="accent4"/>
              </a:solidFill>
            </a:rPr>
            <a:t>ли </a:t>
          </a:r>
          <a:r>
            <a:rPr lang="ru-RU" dirty="0" smtClean="0">
              <a:solidFill>
                <a:schemeClr val="accent4"/>
              </a:solidFill>
            </a:rPr>
            <a:t>прогресс стандарту </a:t>
          </a:r>
          <a:r>
            <a:rPr lang="ru-RU" dirty="0" smtClean="0">
              <a:solidFill>
                <a:schemeClr val="accent4"/>
              </a:solidFill>
            </a:rPr>
            <a:t>обучения?</a:t>
          </a:r>
          <a:endParaRPr lang="ru-RU" dirty="0">
            <a:solidFill>
              <a:schemeClr val="accent4"/>
            </a:solidFill>
          </a:endParaRPr>
        </a:p>
      </dgm:t>
    </dgm:pt>
    <dgm:pt modelId="{080A3A98-F035-4C3E-9C7A-9FF639C13065}" type="parTrans" cxnId="{3F9ACE1A-A420-4879-BDC8-8B5A3036D694}">
      <dgm:prSet/>
      <dgm:spPr/>
      <dgm:t>
        <a:bodyPr/>
        <a:lstStyle/>
        <a:p>
          <a:endParaRPr lang="ru-RU">
            <a:solidFill>
              <a:schemeClr val="accent4"/>
            </a:solidFill>
          </a:endParaRPr>
        </a:p>
      </dgm:t>
    </dgm:pt>
    <dgm:pt modelId="{988AB7BF-1463-42B8-848A-45180BBF99AE}" type="sibTrans" cxnId="{3F9ACE1A-A420-4879-BDC8-8B5A3036D694}">
      <dgm:prSet/>
      <dgm:spPr/>
      <dgm:t>
        <a:bodyPr/>
        <a:lstStyle/>
        <a:p>
          <a:endParaRPr lang="ru-RU">
            <a:solidFill>
              <a:schemeClr val="accent4"/>
            </a:solidFill>
          </a:endParaRPr>
        </a:p>
      </dgm:t>
    </dgm:pt>
    <dgm:pt modelId="{1A89051C-2B8E-4D39-B43C-904DD3C12087}" type="pres">
      <dgm:prSet presAssocID="{CD35DCAF-D389-4BE8-B7CB-B3742C06CD2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B12CFB6-AA39-4DBA-9622-EDB888054930}" type="pres">
      <dgm:prSet presAssocID="{BAA1E776-D82F-4612-9E69-2E24C5538696}" presName="horFlow" presStyleCnt="0"/>
      <dgm:spPr/>
    </dgm:pt>
    <dgm:pt modelId="{C5C8E099-0D9F-4BDD-94AC-11BECA8C37DD}" type="pres">
      <dgm:prSet presAssocID="{BAA1E776-D82F-4612-9E69-2E24C5538696}" presName="bigChev" presStyleLbl="node1" presStyleIdx="0" presStyleCnt="3" custScaleX="225940"/>
      <dgm:spPr/>
      <dgm:t>
        <a:bodyPr/>
        <a:lstStyle/>
        <a:p>
          <a:endParaRPr lang="ru-RU"/>
        </a:p>
      </dgm:t>
    </dgm:pt>
    <dgm:pt modelId="{CA4DD3E1-EF63-4557-B7D9-1B90E9FFB98E}" type="pres">
      <dgm:prSet presAssocID="{BAA1E776-D82F-4612-9E69-2E24C5538696}" presName="vSp" presStyleCnt="0"/>
      <dgm:spPr/>
    </dgm:pt>
    <dgm:pt modelId="{0FA0DA0A-36C9-486E-AF6D-9EC49073A0AB}" type="pres">
      <dgm:prSet presAssocID="{600149DA-05BB-49AE-8AA7-D56F88055B7F}" presName="horFlow" presStyleCnt="0"/>
      <dgm:spPr/>
    </dgm:pt>
    <dgm:pt modelId="{93D80D0B-75CE-4A34-981C-60E27AE16350}" type="pres">
      <dgm:prSet presAssocID="{600149DA-05BB-49AE-8AA7-D56F88055B7F}" presName="bigChev" presStyleLbl="node1" presStyleIdx="1" presStyleCnt="3" custScaleX="242654"/>
      <dgm:spPr/>
      <dgm:t>
        <a:bodyPr/>
        <a:lstStyle/>
        <a:p>
          <a:endParaRPr lang="ru-RU"/>
        </a:p>
      </dgm:t>
    </dgm:pt>
    <dgm:pt modelId="{AD0205AD-7440-47A8-B1B1-326C1526CD69}" type="pres">
      <dgm:prSet presAssocID="{600149DA-05BB-49AE-8AA7-D56F88055B7F}" presName="vSp" presStyleCnt="0"/>
      <dgm:spPr/>
    </dgm:pt>
    <dgm:pt modelId="{E7ADFE6C-565E-46D4-815C-2F4E71D81369}" type="pres">
      <dgm:prSet presAssocID="{6D744B35-BEF6-4A92-8D51-1C0925609544}" presName="horFlow" presStyleCnt="0"/>
      <dgm:spPr/>
    </dgm:pt>
    <dgm:pt modelId="{43AC5EBF-1202-4151-B139-83195350BF8C}" type="pres">
      <dgm:prSet presAssocID="{6D744B35-BEF6-4A92-8D51-1C0925609544}" presName="bigChev" presStyleLbl="node1" presStyleIdx="2" presStyleCnt="3" custScaleX="217583"/>
      <dgm:spPr/>
      <dgm:t>
        <a:bodyPr/>
        <a:lstStyle/>
        <a:p>
          <a:endParaRPr lang="ru-RU"/>
        </a:p>
      </dgm:t>
    </dgm:pt>
  </dgm:ptLst>
  <dgm:cxnLst>
    <dgm:cxn modelId="{7796ABEF-E672-444F-91F9-8BECB60CED00}" type="presOf" srcId="{600149DA-05BB-49AE-8AA7-D56F88055B7F}" destId="{93D80D0B-75CE-4A34-981C-60E27AE16350}" srcOrd="0" destOrd="0" presId="urn:microsoft.com/office/officeart/2005/8/layout/lProcess3"/>
    <dgm:cxn modelId="{E56A4AC7-F0B7-45A8-99D7-D7A66EDCA95A}" type="presOf" srcId="{6D744B35-BEF6-4A92-8D51-1C0925609544}" destId="{43AC5EBF-1202-4151-B139-83195350BF8C}" srcOrd="0" destOrd="0" presId="urn:microsoft.com/office/officeart/2005/8/layout/lProcess3"/>
    <dgm:cxn modelId="{3F9ACE1A-A420-4879-BDC8-8B5A3036D694}" srcId="{CD35DCAF-D389-4BE8-B7CB-B3742C06CD25}" destId="{6D744B35-BEF6-4A92-8D51-1C0925609544}" srcOrd="2" destOrd="0" parTransId="{080A3A98-F035-4C3E-9C7A-9FF639C13065}" sibTransId="{988AB7BF-1463-42B8-848A-45180BBF99AE}"/>
    <dgm:cxn modelId="{5D178F0A-FB40-4147-977A-DEABEC27BB3A}" type="presOf" srcId="{CD35DCAF-D389-4BE8-B7CB-B3742C06CD25}" destId="{1A89051C-2B8E-4D39-B43C-904DD3C12087}" srcOrd="0" destOrd="0" presId="urn:microsoft.com/office/officeart/2005/8/layout/lProcess3"/>
    <dgm:cxn modelId="{6AA5CE18-D660-4B4F-81A1-4E140E2596B0}" srcId="{CD35DCAF-D389-4BE8-B7CB-B3742C06CD25}" destId="{BAA1E776-D82F-4612-9E69-2E24C5538696}" srcOrd="0" destOrd="0" parTransId="{178937E9-6E82-479B-9448-51CAD9276309}" sibTransId="{921A2CD0-1185-4F37-9F9B-1A88F8257B9C}"/>
    <dgm:cxn modelId="{BDE56B62-8A55-4FDD-B5D1-068E337D34A4}" srcId="{CD35DCAF-D389-4BE8-B7CB-B3742C06CD25}" destId="{600149DA-05BB-49AE-8AA7-D56F88055B7F}" srcOrd="1" destOrd="0" parTransId="{F8F13D02-6FBA-4F3A-88FA-7A62964A5AC2}" sibTransId="{FD1A586C-3F0F-4F97-918F-53DCD9368003}"/>
    <dgm:cxn modelId="{0E39233B-A461-434F-929A-84D6A3877CA4}" type="presOf" srcId="{BAA1E776-D82F-4612-9E69-2E24C5538696}" destId="{C5C8E099-0D9F-4BDD-94AC-11BECA8C37DD}" srcOrd="0" destOrd="0" presId="urn:microsoft.com/office/officeart/2005/8/layout/lProcess3"/>
    <dgm:cxn modelId="{1568BE86-A0CF-4DA9-8DCA-DEA94F4701B4}" type="presParOf" srcId="{1A89051C-2B8E-4D39-B43C-904DD3C12087}" destId="{DB12CFB6-AA39-4DBA-9622-EDB888054930}" srcOrd="0" destOrd="0" presId="urn:microsoft.com/office/officeart/2005/8/layout/lProcess3"/>
    <dgm:cxn modelId="{29823209-D4DC-45D4-BC15-F5A97A79D2F4}" type="presParOf" srcId="{DB12CFB6-AA39-4DBA-9622-EDB888054930}" destId="{C5C8E099-0D9F-4BDD-94AC-11BECA8C37DD}" srcOrd="0" destOrd="0" presId="urn:microsoft.com/office/officeart/2005/8/layout/lProcess3"/>
    <dgm:cxn modelId="{25D5E914-7ED6-4435-A1F6-F56CC26CFC02}" type="presParOf" srcId="{1A89051C-2B8E-4D39-B43C-904DD3C12087}" destId="{CA4DD3E1-EF63-4557-B7D9-1B90E9FFB98E}" srcOrd="1" destOrd="0" presId="urn:microsoft.com/office/officeart/2005/8/layout/lProcess3"/>
    <dgm:cxn modelId="{DDD9F815-C7C1-4AA0-888D-97399248FF45}" type="presParOf" srcId="{1A89051C-2B8E-4D39-B43C-904DD3C12087}" destId="{0FA0DA0A-36C9-486E-AF6D-9EC49073A0AB}" srcOrd="2" destOrd="0" presId="urn:microsoft.com/office/officeart/2005/8/layout/lProcess3"/>
    <dgm:cxn modelId="{A6349C22-1CE5-41BE-8A81-A3BB46ABE7DA}" type="presParOf" srcId="{0FA0DA0A-36C9-486E-AF6D-9EC49073A0AB}" destId="{93D80D0B-75CE-4A34-981C-60E27AE16350}" srcOrd="0" destOrd="0" presId="urn:microsoft.com/office/officeart/2005/8/layout/lProcess3"/>
    <dgm:cxn modelId="{9DFE7E44-8F53-4499-B404-882032F84AC1}" type="presParOf" srcId="{1A89051C-2B8E-4D39-B43C-904DD3C12087}" destId="{AD0205AD-7440-47A8-B1B1-326C1526CD69}" srcOrd="3" destOrd="0" presId="urn:microsoft.com/office/officeart/2005/8/layout/lProcess3"/>
    <dgm:cxn modelId="{51AE8E2D-D09B-44D3-9E70-59A634114F3A}" type="presParOf" srcId="{1A89051C-2B8E-4D39-B43C-904DD3C12087}" destId="{E7ADFE6C-565E-46D4-815C-2F4E71D81369}" srcOrd="4" destOrd="0" presId="urn:microsoft.com/office/officeart/2005/8/layout/lProcess3"/>
    <dgm:cxn modelId="{E2A02576-7FDB-424A-9827-D34426BEBBFD}" type="presParOf" srcId="{E7ADFE6C-565E-46D4-815C-2F4E71D81369}" destId="{43AC5EBF-1202-4151-B139-83195350BF8C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C52165-6264-4B5F-A816-C00B9B24480C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DDB321B-C2F6-4539-8D23-A040AC746D1B}">
      <dgm:prSet custT="1"/>
      <dgm:spPr/>
      <dgm:t>
        <a:bodyPr/>
        <a:lstStyle/>
        <a:p>
          <a:pPr rtl="0"/>
          <a:r>
            <a:rPr lang="ru-RU" sz="1800" smtClean="0"/>
            <a:t>конструирование  элементов измерения</a:t>
          </a:r>
          <a:endParaRPr lang="ru-RU" sz="1800"/>
        </a:p>
      </dgm:t>
    </dgm:pt>
    <dgm:pt modelId="{E4E338B3-F13D-47B7-BA81-489FCD31CDDC}" type="parTrans" cxnId="{1E71EC76-ABE2-46A5-8D18-506B5C8A42F4}">
      <dgm:prSet/>
      <dgm:spPr/>
      <dgm:t>
        <a:bodyPr/>
        <a:lstStyle/>
        <a:p>
          <a:endParaRPr lang="ru-RU" sz="1800"/>
        </a:p>
      </dgm:t>
    </dgm:pt>
    <dgm:pt modelId="{1492A0C7-91DB-4270-AFA6-72FD8BF5D54F}" type="sibTrans" cxnId="{1E71EC76-ABE2-46A5-8D18-506B5C8A42F4}">
      <dgm:prSet/>
      <dgm:spPr/>
      <dgm:t>
        <a:bodyPr/>
        <a:lstStyle/>
        <a:p>
          <a:endParaRPr lang="ru-RU" sz="1800"/>
        </a:p>
      </dgm:t>
    </dgm:pt>
    <dgm:pt modelId="{3E537BB8-7130-4F89-B7EC-90993E81C470}">
      <dgm:prSet custT="1"/>
      <dgm:spPr/>
      <dgm:t>
        <a:bodyPr/>
        <a:lstStyle/>
        <a:p>
          <a:pPr rtl="0"/>
          <a:r>
            <a:rPr lang="ru-RU" sz="1800" smtClean="0"/>
            <a:t>валидизация инструментов</a:t>
          </a:r>
          <a:endParaRPr lang="ru-RU" sz="1800"/>
        </a:p>
      </dgm:t>
    </dgm:pt>
    <dgm:pt modelId="{D6F10C6F-F5E9-4FB2-8213-7116FF4D62D5}" type="parTrans" cxnId="{41AEA0EE-B078-4C39-A1B9-419CC62501CC}">
      <dgm:prSet/>
      <dgm:spPr/>
      <dgm:t>
        <a:bodyPr/>
        <a:lstStyle/>
        <a:p>
          <a:endParaRPr lang="ru-RU" sz="1800"/>
        </a:p>
      </dgm:t>
    </dgm:pt>
    <dgm:pt modelId="{86ED58C8-79EF-4F32-9FCC-8112C0379B6F}" type="sibTrans" cxnId="{41AEA0EE-B078-4C39-A1B9-419CC62501CC}">
      <dgm:prSet/>
      <dgm:spPr/>
      <dgm:t>
        <a:bodyPr/>
        <a:lstStyle/>
        <a:p>
          <a:endParaRPr lang="ru-RU" sz="1800"/>
        </a:p>
      </dgm:t>
    </dgm:pt>
    <dgm:pt modelId="{8AEDDE8C-5CE0-4459-9B04-C2D1A3E38496}">
      <dgm:prSet custT="1"/>
      <dgm:spPr/>
      <dgm:t>
        <a:bodyPr/>
        <a:lstStyle/>
        <a:p>
          <a:pPr rtl="0"/>
          <a:r>
            <a:rPr lang="ru-RU" sz="1800" smtClean="0"/>
            <a:t>оценка функционирования заданий и тестов</a:t>
          </a:r>
          <a:endParaRPr lang="ru-RU" sz="1800"/>
        </a:p>
      </dgm:t>
    </dgm:pt>
    <dgm:pt modelId="{39320AAF-8A69-4ED9-8CFE-9BF1717F7F92}" type="parTrans" cxnId="{16A8A317-8B92-4489-BD27-2524A32EFA3D}">
      <dgm:prSet/>
      <dgm:spPr/>
      <dgm:t>
        <a:bodyPr/>
        <a:lstStyle/>
        <a:p>
          <a:endParaRPr lang="ru-RU" sz="1800"/>
        </a:p>
      </dgm:t>
    </dgm:pt>
    <dgm:pt modelId="{EC60C1CA-938C-4467-909A-B7ECB6011386}" type="sibTrans" cxnId="{16A8A317-8B92-4489-BD27-2524A32EFA3D}">
      <dgm:prSet/>
      <dgm:spPr/>
      <dgm:t>
        <a:bodyPr/>
        <a:lstStyle/>
        <a:p>
          <a:endParaRPr lang="ru-RU" sz="1800"/>
        </a:p>
      </dgm:t>
    </dgm:pt>
    <dgm:pt modelId="{B48C5E60-C9D1-4E37-995B-844F6A7D99CB}">
      <dgm:prSet custT="1"/>
      <dgm:spPr/>
      <dgm:t>
        <a:bodyPr/>
        <a:lstStyle/>
        <a:p>
          <a:pPr rtl="0"/>
          <a:r>
            <a:rPr lang="ru-RU" sz="1800" smtClean="0"/>
            <a:t>оценка индивидуальных способностей</a:t>
          </a:r>
          <a:endParaRPr lang="ru-RU" sz="1800"/>
        </a:p>
      </dgm:t>
    </dgm:pt>
    <dgm:pt modelId="{3F31A326-4167-440F-8579-9397E858B43E}" type="parTrans" cxnId="{4ACAF04C-0F39-4174-8158-D6ABA147215B}">
      <dgm:prSet/>
      <dgm:spPr/>
      <dgm:t>
        <a:bodyPr/>
        <a:lstStyle/>
        <a:p>
          <a:endParaRPr lang="ru-RU" sz="1800"/>
        </a:p>
      </dgm:t>
    </dgm:pt>
    <dgm:pt modelId="{63A1080F-57F6-4B81-AB0A-F041ABCE3724}" type="sibTrans" cxnId="{4ACAF04C-0F39-4174-8158-D6ABA147215B}">
      <dgm:prSet/>
      <dgm:spPr/>
      <dgm:t>
        <a:bodyPr/>
        <a:lstStyle/>
        <a:p>
          <a:endParaRPr lang="ru-RU" sz="1800"/>
        </a:p>
      </dgm:t>
    </dgm:pt>
    <dgm:pt modelId="{B4BAA001-3978-40DE-9070-EA56170162F3}" type="pres">
      <dgm:prSet presAssocID="{64C52165-6264-4B5F-A816-C00B9B2448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3F85CC-9AD8-4AFF-AF96-E9A3D959B904}" type="pres">
      <dgm:prSet presAssocID="{2DDB321B-C2F6-4539-8D23-A040AC746D1B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753F08-AC50-44CF-B986-BD1EB31F2D33}" type="pres">
      <dgm:prSet presAssocID="{1492A0C7-91DB-4270-AFA6-72FD8BF5D54F}" presName="space" presStyleCnt="0"/>
      <dgm:spPr/>
    </dgm:pt>
    <dgm:pt modelId="{9EE59AE3-A2D9-489D-ACEF-BBC3C91D7815}" type="pres">
      <dgm:prSet presAssocID="{3E537BB8-7130-4F89-B7EC-90993E81C470}" presName="Name5" presStyleLbl="vennNode1" presStyleIdx="1" presStyleCnt="4" custLinFactNeighborX="6710" custLinFactNeighborY="3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56D37B-B488-4093-A5CF-C8610EBF70A7}" type="pres">
      <dgm:prSet presAssocID="{86ED58C8-79EF-4F32-9FCC-8112C0379B6F}" presName="space" presStyleCnt="0"/>
      <dgm:spPr/>
    </dgm:pt>
    <dgm:pt modelId="{B46CA84C-DEF4-42A1-B2CD-6116C45A804C}" type="pres">
      <dgm:prSet presAssocID="{8AEDDE8C-5CE0-4459-9B04-C2D1A3E38496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FF44B3-D637-4AA6-936C-30DF6469069D}" type="pres">
      <dgm:prSet presAssocID="{EC60C1CA-938C-4467-909A-B7ECB6011386}" presName="space" presStyleCnt="0"/>
      <dgm:spPr/>
    </dgm:pt>
    <dgm:pt modelId="{EF4D0EA6-0E6C-42F8-AA3E-A025ADB37612}" type="pres">
      <dgm:prSet presAssocID="{B48C5E60-C9D1-4E37-995B-844F6A7D99CB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99F244-ED22-4236-8907-1284C958B569}" type="presOf" srcId="{3E537BB8-7130-4F89-B7EC-90993E81C470}" destId="{9EE59AE3-A2D9-489D-ACEF-BBC3C91D7815}" srcOrd="0" destOrd="0" presId="urn:microsoft.com/office/officeart/2005/8/layout/venn3"/>
    <dgm:cxn modelId="{3221DAFF-23DB-4681-B85E-F466DA3E8420}" type="presOf" srcId="{B48C5E60-C9D1-4E37-995B-844F6A7D99CB}" destId="{EF4D0EA6-0E6C-42F8-AA3E-A025ADB37612}" srcOrd="0" destOrd="0" presId="urn:microsoft.com/office/officeart/2005/8/layout/venn3"/>
    <dgm:cxn modelId="{7DB81500-21FE-47EC-BED3-648D98018726}" type="presOf" srcId="{64C52165-6264-4B5F-A816-C00B9B24480C}" destId="{B4BAA001-3978-40DE-9070-EA56170162F3}" srcOrd="0" destOrd="0" presId="urn:microsoft.com/office/officeart/2005/8/layout/venn3"/>
    <dgm:cxn modelId="{4ACAF04C-0F39-4174-8158-D6ABA147215B}" srcId="{64C52165-6264-4B5F-A816-C00B9B24480C}" destId="{B48C5E60-C9D1-4E37-995B-844F6A7D99CB}" srcOrd="3" destOrd="0" parTransId="{3F31A326-4167-440F-8579-9397E858B43E}" sibTransId="{63A1080F-57F6-4B81-AB0A-F041ABCE3724}"/>
    <dgm:cxn modelId="{41AEA0EE-B078-4C39-A1B9-419CC62501CC}" srcId="{64C52165-6264-4B5F-A816-C00B9B24480C}" destId="{3E537BB8-7130-4F89-B7EC-90993E81C470}" srcOrd="1" destOrd="0" parTransId="{D6F10C6F-F5E9-4FB2-8213-7116FF4D62D5}" sibTransId="{86ED58C8-79EF-4F32-9FCC-8112C0379B6F}"/>
    <dgm:cxn modelId="{1E71EC76-ABE2-46A5-8D18-506B5C8A42F4}" srcId="{64C52165-6264-4B5F-A816-C00B9B24480C}" destId="{2DDB321B-C2F6-4539-8D23-A040AC746D1B}" srcOrd="0" destOrd="0" parTransId="{E4E338B3-F13D-47B7-BA81-489FCD31CDDC}" sibTransId="{1492A0C7-91DB-4270-AFA6-72FD8BF5D54F}"/>
    <dgm:cxn modelId="{16A8A317-8B92-4489-BD27-2524A32EFA3D}" srcId="{64C52165-6264-4B5F-A816-C00B9B24480C}" destId="{8AEDDE8C-5CE0-4459-9B04-C2D1A3E38496}" srcOrd="2" destOrd="0" parTransId="{39320AAF-8A69-4ED9-8CFE-9BF1717F7F92}" sibTransId="{EC60C1CA-938C-4467-909A-B7ECB6011386}"/>
    <dgm:cxn modelId="{462D1063-F617-40DA-8BBC-F633EF1DC046}" type="presOf" srcId="{2DDB321B-C2F6-4539-8D23-A040AC746D1B}" destId="{693F85CC-9AD8-4AFF-AF96-E9A3D959B904}" srcOrd="0" destOrd="0" presId="urn:microsoft.com/office/officeart/2005/8/layout/venn3"/>
    <dgm:cxn modelId="{20E92991-1EF7-49C9-92DA-9BC78BCBC02C}" type="presOf" srcId="{8AEDDE8C-5CE0-4459-9B04-C2D1A3E38496}" destId="{B46CA84C-DEF4-42A1-B2CD-6116C45A804C}" srcOrd="0" destOrd="0" presId="urn:microsoft.com/office/officeart/2005/8/layout/venn3"/>
    <dgm:cxn modelId="{33DC9AA3-064D-4288-8E80-C1FFB11D5025}" type="presParOf" srcId="{B4BAA001-3978-40DE-9070-EA56170162F3}" destId="{693F85CC-9AD8-4AFF-AF96-E9A3D959B904}" srcOrd="0" destOrd="0" presId="urn:microsoft.com/office/officeart/2005/8/layout/venn3"/>
    <dgm:cxn modelId="{C40E26E3-3843-4EA2-A60F-A1AC3D968DEF}" type="presParOf" srcId="{B4BAA001-3978-40DE-9070-EA56170162F3}" destId="{59753F08-AC50-44CF-B986-BD1EB31F2D33}" srcOrd="1" destOrd="0" presId="urn:microsoft.com/office/officeart/2005/8/layout/venn3"/>
    <dgm:cxn modelId="{68001F77-C22E-4707-81F1-B7C225A86471}" type="presParOf" srcId="{B4BAA001-3978-40DE-9070-EA56170162F3}" destId="{9EE59AE3-A2D9-489D-ACEF-BBC3C91D7815}" srcOrd="2" destOrd="0" presId="urn:microsoft.com/office/officeart/2005/8/layout/venn3"/>
    <dgm:cxn modelId="{A8D8F649-194B-4F09-9C28-41D6DFB9959E}" type="presParOf" srcId="{B4BAA001-3978-40DE-9070-EA56170162F3}" destId="{0656D37B-B488-4093-A5CF-C8610EBF70A7}" srcOrd="3" destOrd="0" presId="urn:microsoft.com/office/officeart/2005/8/layout/venn3"/>
    <dgm:cxn modelId="{16352521-799B-454B-BF33-87E5B46FEDBA}" type="presParOf" srcId="{B4BAA001-3978-40DE-9070-EA56170162F3}" destId="{B46CA84C-DEF4-42A1-B2CD-6116C45A804C}" srcOrd="4" destOrd="0" presId="urn:microsoft.com/office/officeart/2005/8/layout/venn3"/>
    <dgm:cxn modelId="{4D8848C7-2A3E-43B2-8E86-19D46307A3A6}" type="presParOf" srcId="{B4BAA001-3978-40DE-9070-EA56170162F3}" destId="{85FF44B3-D637-4AA6-936C-30DF6469069D}" srcOrd="5" destOrd="0" presId="urn:microsoft.com/office/officeart/2005/8/layout/venn3"/>
    <dgm:cxn modelId="{B1FE8251-67D0-40E4-B099-44E934CD0375}" type="presParOf" srcId="{B4BAA001-3978-40DE-9070-EA56170162F3}" destId="{EF4D0EA6-0E6C-42F8-AA3E-A025ADB37612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9BFD48-C8BF-476F-9A71-8FA474822D08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5E3902-0C94-4C3D-B0BA-F1EA1637355D}">
      <dgm:prSet custT="1"/>
      <dgm:spPr/>
      <dgm:t>
        <a:bodyPr/>
        <a:lstStyle/>
        <a:p>
          <a:pPr rtl="0"/>
          <a:r>
            <a:rPr lang="ru-RU" sz="1600" smtClean="0">
              <a:solidFill>
                <a:schemeClr val="tx1"/>
              </a:solidFill>
            </a:rPr>
            <a:t>Предъявление в начале  и в конце временного периода</a:t>
          </a:r>
          <a:endParaRPr lang="ru-RU" sz="1600" dirty="0">
            <a:solidFill>
              <a:schemeClr val="tx1"/>
            </a:solidFill>
          </a:endParaRPr>
        </a:p>
      </dgm:t>
    </dgm:pt>
    <dgm:pt modelId="{384D3B29-9101-4BE9-AD32-78DE1354D2B1}" type="parTrans" cxnId="{2ADCB092-6B34-402E-A36E-86CB5DF85C14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5B63E938-1DC4-4446-93D6-EA81D600CB72}" type="sibTrans" cxnId="{2ADCB092-6B34-402E-A36E-86CB5DF85C14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9B811C0A-F1B0-4107-BED2-799F775A3970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tx1"/>
              </a:solidFill>
            </a:rPr>
            <a:t>Нацелен на оценку начального уровня и на оценку конечного </a:t>
          </a:r>
          <a:r>
            <a:rPr lang="ru-RU" sz="1600" dirty="0" smtClean="0">
              <a:solidFill>
                <a:schemeClr val="tx1"/>
              </a:solidFill>
            </a:rPr>
            <a:t>уровня </a:t>
          </a:r>
          <a:endParaRPr lang="ru-RU" sz="1600" dirty="0">
            <a:solidFill>
              <a:schemeClr val="tx1"/>
            </a:solidFill>
          </a:endParaRPr>
        </a:p>
      </dgm:t>
    </dgm:pt>
    <dgm:pt modelId="{BE697FDF-65F4-4DB0-9D7E-F6751EC7325C}" type="parTrans" cxnId="{396EC764-F512-4043-BE5D-ACE9DC8BDBED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456D8095-0F96-4961-9FAE-7B6E1AB8852E}" type="sibTrans" cxnId="{396EC764-F512-4043-BE5D-ACE9DC8BDBED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2FCEA7AB-780D-45FA-92EC-2012FBD1A26B}">
      <dgm:prSet custT="1"/>
      <dgm:spPr/>
      <dgm:t>
        <a:bodyPr/>
        <a:lstStyle/>
        <a:p>
          <a:pPr rtl="0"/>
          <a:r>
            <a:rPr lang="ru-RU" sz="1600" smtClean="0">
              <a:solidFill>
                <a:schemeClr val="tx1"/>
              </a:solidFill>
            </a:rPr>
            <a:t>Т.е. частично разные тесты</a:t>
          </a:r>
          <a:endParaRPr lang="ru-RU" sz="1600">
            <a:solidFill>
              <a:schemeClr val="tx1"/>
            </a:solidFill>
          </a:endParaRPr>
        </a:p>
      </dgm:t>
    </dgm:pt>
    <dgm:pt modelId="{AA251300-AC95-4E73-AE8C-44F8D40800AD}" type="parTrans" cxnId="{56B1EEBC-0EFD-4E9F-81DC-F544794F8FC1}">
      <dgm:prSet custT="1"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5E011583-F822-45CE-991D-FFD1186679DE}" type="sibTrans" cxnId="{56B1EEBC-0EFD-4E9F-81DC-F544794F8FC1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CE614646-2F2C-4BF0-B562-4DBB609FC3F4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tx1"/>
              </a:solidFill>
            </a:rPr>
            <a:t>Соединительный </a:t>
          </a:r>
          <a:r>
            <a:rPr lang="ru-RU" sz="1600" dirty="0" smtClean="0">
              <a:solidFill>
                <a:schemeClr val="tx1"/>
              </a:solidFill>
            </a:rPr>
            <a:t>механизм</a:t>
          </a:r>
          <a:endParaRPr lang="ru-RU" sz="1600" dirty="0">
            <a:solidFill>
              <a:schemeClr val="tx1"/>
            </a:solidFill>
          </a:endParaRPr>
        </a:p>
      </dgm:t>
    </dgm:pt>
    <dgm:pt modelId="{C9AA49EA-D71E-415F-9A62-A0BE58626FC0}" type="parTrans" cxnId="{BB6490C4-C3AB-427B-B7A1-067864929F55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26D85F89-B0D6-461C-8933-FB01F4FEBB92}" type="sibTrans" cxnId="{BB6490C4-C3AB-427B-B7A1-067864929F55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B1391A98-C99F-4653-9FAC-928129AE3118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tx1"/>
              </a:solidFill>
            </a:rPr>
            <a:t>Совокупность заданий </a:t>
          </a:r>
          <a:r>
            <a:rPr lang="ru-RU" sz="1600" dirty="0" smtClean="0">
              <a:solidFill>
                <a:schemeClr val="tx1"/>
              </a:solidFill>
            </a:rPr>
            <a:t>в начале и в </a:t>
          </a:r>
          <a:r>
            <a:rPr lang="ru-RU" sz="1600" dirty="0" smtClean="0">
              <a:solidFill>
                <a:schemeClr val="tx1"/>
              </a:solidFill>
            </a:rPr>
            <a:t>конце</a:t>
          </a:r>
          <a:endParaRPr lang="ru-RU" sz="1600" dirty="0">
            <a:solidFill>
              <a:schemeClr val="tx1"/>
            </a:solidFill>
          </a:endParaRPr>
        </a:p>
      </dgm:t>
    </dgm:pt>
    <dgm:pt modelId="{3092FDC0-73F6-40E4-97AE-452C841F8EF3}" type="parTrans" cxnId="{10574F85-C096-44B6-8C32-9B10DA765226}">
      <dgm:prSet custT="1"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7504D322-25CE-435F-9676-6C10671C895B}" type="sibTrans" cxnId="{10574F85-C096-44B6-8C32-9B10DA765226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41CE6E30-BE7C-40B9-8D26-7C73EC815EFE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tx1"/>
              </a:solidFill>
            </a:rPr>
            <a:t>Специальный дизайн конструкции </a:t>
          </a:r>
          <a:r>
            <a:rPr lang="ru-RU" sz="1600" dirty="0" smtClean="0">
              <a:solidFill>
                <a:schemeClr val="tx1"/>
              </a:solidFill>
            </a:rPr>
            <a:t>теста</a:t>
          </a:r>
          <a:endParaRPr lang="ru-RU" sz="1600" dirty="0">
            <a:solidFill>
              <a:schemeClr val="tx1"/>
            </a:solidFill>
          </a:endParaRPr>
        </a:p>
      </dgm:t>
    </dgm:pt>
    <dgm:pt modelId="{4C73313E-268D-432C-ABCB-C6215B7F40E4}" type="parTrans" cxnId="{FEC03DCF-6EED-4A94-B189-60A36D1B668D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2589AB4F-51EF-48F8-95FE-727D01451FD0}" type="sibTrans" cxnId="{FEC03DCF-6EED-4A94-B189-60A36D1B668D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296843B8-0F6D-4AD3-A7F0-B664293804C7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tx1"/>
              </a:solidFill>
            </a:rPr>
            <a:t>Специальный механизм связывания двух тестов </a:t>
          </a:r>
          <a:endParaRPr lang="ru-RU" sz="1600" dirty="0">
            <a:solidFill>
              <a:schemeClr val="tx1"/>
            </a:solidFill>
          </a:endParaRPr>
        </a:p>
      </dgm:t>
    </dgm:pt>
    <dgm:pt modelId="{CBC01C74-F3AB-4F08-91F1-8979DA37E64C}" type="parTrans" cxnId="{10E99F98-19B9-4545-A8D6-B1D121E5B5DD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28BC9EF8-C577-48F8-A228-59709AD24F50}" type="sibTrans" cxnId="{10E99F98-19B9-4545-A8D6-B1D121E5B5DD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BF22C48E-BFD4-49C1-9113-E59185196E12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tx1"/>
              </a:solidFill>
            </a:rPr>
            <a:t>Построение единой шкалы</a:t>
          </a:r>
          <a:endParaRPr lang="ru-RU" sz="1600" dirty="0">
            <a:solidFill>
              <a:schemeClr val="tx1"/>
            </a:solidFill>
          </a:endParaRPr>
        </a:p>
      </dgm:t>
    </dgm:pt>
    <dgm:pt modelId="{DA58D423-BCAF-4C9C-9E51-9D9E5ADA6A26}" type="parTrans" cxnId="{04326F29-3BE7-4E6C-8559-18FD71D5FE05}">
      <dgm:prSet custT="1"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C3BFFF38-6A37-47B8-9167-966881F032E4}" type="sibTrans" cxnId="{04326F29-3BE7-4E6C-8559-18FD71D5FE05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1C8B281E-1713-4BE7-ADB5-0A65BD90367B}" type="pres">
      <dgm:prSet presAssocID="{1E9BFD48-C8BF-476F-9A71-8FA474822D0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51DD74-12F2-48AD-B7C5-E835A13ED03A}" type="pres">
      <dgm:prSet presAssocID="{015E3902-0C94-4C3D-B0BA-F1EA1637355D}" presName="root1" presStyleCnt="0"/>
      <dgm:spPr/>
    </dgm:pt>
    <dgm:pt modelId="{75B44EAA-FFE6-4744-BC37-0808C65BC581}" type="pres">
      <dgm:prSet presAssocID="{015E3902-0C94-4C3D-B0BA-F1EA1637355D}" presName="LevelOneTextNode" presStyleLbl="node0" presStyleIdx="0" presStyleCnt="5" custScaleX="1985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C39D23-0631-4E32-A4C6-CB59DD629521}" type="pres">
      <dgm:prSet presAssocID="{015E3902-0C94-4C3D-B0BA-F1EA1637355D}" presName="level2hierChild" presStyleCnt="0"/>
      <dgm:spPr/>
    </dgm:pt>
    <dgm:pt modelId="{024A7A8A-BEB7-470F-AEAC-6D55C7EE1948}" type="pres">
      <dgm:prSet presAssocID="{9B811C0A-F1B0-4107-BED2-799F775A3970}" presName="root1" presStyleCnt="0"/>
      <dgm:spPr/>
    </dgm:pt>
    <dgm:pt modelId="{293267F3-62F7-41FE-9CF9-5D63FF38C547}" type="pres">
      <dgm:prSet presAssocID="{9B811C0A-F1B0-4107-BED2-799F775A3970}" presName="LevelOneTextNode" presStyleLbl="node0" presStyleIdx="1" presStyleCnt="5" custScaleX="1896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DA12DE-36F1-4969-9E7D-6BABFCC6DB40}" type="pres">
      <dgm:prSet presAssocID="{9B811C0A-F1B0-4107-BED2-799F775A3970}" presName="level2hierChild" presStyleCnt="0"/>
      <dgm:spPr/>
    </dgm:pt>
    <dgm:pt modelId="{DBE7DBFF-2462-49BE-84C8-8F3355D79A3E}" type="pres">
      <dgm:prSet presAssocID="{AA251300-AC95-4E73-AE8C-44F8D40800AD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34698D68-FC03-4F48-AAF8-FE6F4C8E1C39}" type="pres">
      <dgm:prSet presAssocID="{AA251300-AC95-4E73-AE8C-44F8D40800AD}" presName="connTx" presStyleLbl="parChTrans1D2" presStyleIdx="0" presStyleCnt="3"/>
      <dgm:spPr/>
      <dgm:t>
        <a:bodyPr/>
        <a:lstStyle/>
        <a:p>
          <a:endParaRPr lang="ru-RU"/>
        </a:p>
      </dgm:t>
    </dgm:pt>
    <dgm:pt modelId="{AF1C9263-867D-4331-89B5-9EB46A94AFA6}" type="pres">
      <dgm:prSet presAssocID="{2FCEA7AB-780D-45FA-92EC-2012FBD1A26B}" presName="root2" presStyleCnt="0"/>
      <dgm:spPr/>
    </dgm:pt>
    <dgm:pt modelId="{15BA3D9E-909A-471D-80DC-1D51870386F8}" type="pres">
      <dgm:prSet presAssocID="{2FCEA7AB-780D-45FA-92EC-2012FBD1A26B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C1BF98-748A-4386-ACF3-342377A96910}" type="pres">
      <dgm:prSet presAssocID="{2FCEA7AB-780D-45FA-92EC-2012FBD1A26B}" presName="level3hierChild" presStyleCnt="0"/>
      <dgm:spPr/>
    </dgm:pt>
    <dgm:pt modelId="{4877F883-C82F-48CF-929F-8B898D1520A2}" type="pres">
      <dgm:prSet presAssocID="{CE614646-2F2C-4BF0-B562-4DBB609FC3F4}" presName="root1" presStyleCnt="0"/>
      <dgm:spPr/>
    </dgm:pt>
    <dgm:pt modelId="{3EE53CA8-5F38-49C2-982B-92D2DE7BEBB1}" type="pres">
      <dgm:prSet presAssocID="{CE614646-2F2C-4BF0-B562-4DBB609FC3F4}" presName="LevelOneTextNode" presStyleLbl="node0" presStyleIdx="2" presStyleCnt="5" custScaleX="1801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64E2DA-1695-411E-8C04-110DC3C87850}" type="pres">
      <dgm:prSet presAssocID="{CE614646-2F2C-4BF0-B562-4DBB609FC3F4}" presName="level2hierChild" presStyleCnt="0"/>
      <dgm:spPr/>
    </dgm:pt>
    <dgm:pt modelId="{D31B8F92-3785-47A3-9100-4A8AA9F91B6B}" type="pres">
      <dgm:prSet presAssocID="{3092FDC0-73F6-40E4-97AE-452C841F8EF3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76DE5C13-9507-42B4-B7EC-1E71F073D4F5}" type="pres">
      <dgm:prSet presAssocID="{3092FDC0-73F6-40E4-97AE-452C841F8EF3}" presName="connTx" presStyleLbl="parChTrans1D2" presStyleIdx="1" presStyleCnt="3"/>
      <dgm:spPr/>
      <dgm:t>
        <a:bodyPr/>
        <a:lstStyle/>
        <a:p>
          <a:endParaRPr lang="ru-RU"/>
        </a:p>
      </dgm:t>
    </dgm:pt>
    <dgm:pt modelId="{1EB7AD18-5FBB-4D8C-B8D0-13F6696A0655}" type="pres">
      <dgm:prSet presAssocID="{B1391A98-C99F-4653-9FAC-928129AE3118}" presName="root2" presStyleCnt="0"/>
      <dgm:spPr/>
    </dgm:pt>
    <dgm:pt modelId="{93BB8D73-A33F-423C-96B4-F9B5098ABA52}" type="pres">
      <dgm:prSet presAssocID="{B1391A98-C99F-4653-9FAC-928129AE3118}" presName="LevelTwoTextNode" presStyleLbl="node2" presStyleIdx="1" presStyleCnt="3" custLinFactNeighborX="-10430" custLinFactNeighborY="180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77BEBF-5409-44E7-BAAC-65E813E9F7B2}" type="pres">
      <dgm:prSet presAssocID="{B1391A98-C99F-4653-9FAC-928129AE3118}" presName="level3hierChild" presStyleCnt="0"/>
      <dgm:spPr/>
    </dgm:pt>
    <dgm:pt modelId="{13EEF946-6CCE-4C8C-8B22-5066156A9B46}" type="pres">
      <dgm:prSet presAssocID="{41CE6E30-BE7C-40B9-8D26-7C73EC815EFE}" presName="root1" presStyleCnt="0"/>
      <dgm:spPr/>
    </dgm:pt>
    <dgm:pt modelId="{1C8A364C-317B-4B8A-BED0-D2DEF8D51DAA}" type="pres">
      <dgm:prSet presAssocID="{41CE6E30-BE7C-40B9-8D26-7C73EC815EFE}" presName="LevelOneTextNode" presStyleLbl="node0" presStyleIdx="3" presStyleCnt="5" custScaleX="1624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934586-324C-40FD-AD65-A30476D60538}" type="pres">
      <dgm:prSet presAssocID="{41CE6E30-BE7C-40B9-8D26-7C73EC815EFE}" presName="level2hierChild" presStyleCnt="0"/>
      <dgm:spPr/>
    </dgm:pt>
    <dgm:pt modelId="{CDFD42FB-B9FE-4319-A22C-0AA8D17AD04B}" type="pres">
      <dgm:prSet presAssocID="{296843B8-0F6D-4AD3-A7F0-B664293804C7}" presName="root1" presStyleCnt="0"/>
      <dgm:spPr/>
    </dgm:pt>
    <dgm:pt modelId="{0EB06959-7B5E-45FC-BCBB-01E13F429181}" type="pres">
      <dgm:prSet presAssocID="{296843B8-0F6D-4AD3-A7F0-B664293804C7}" presName="LevelOneTextNode" presStyleLbl="node0" presStyleIdx="4" presStyleCnt="5" custScaleX="1446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B41BD5-1342-44EC-B1E2-2A48B4E252A8}" type="pres">
      <dgm:prSet presAssocID="{296843B8-0F6D-4AD3-A7F0-B664293804C7}" presName="level2hierChild" presStyleCnt="0"/>
      <dgm:spPr/>
    </dgm:pt>
    <dgm:pt modelId="{06171A9F-9227-44A2-8BCF-586E928ADFDF}" type="pres">
      <dgm:prSet presAssocID="{DA58D423-BCAF-4C9C-9E51-9D9E5ADA6A26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663DDD69-A218-42C0-9A86-92FE4BA47390}" type="pres">
      <dgm:prSet presAssocID="{DA58D423-BCAF-4C9C-9E51-9D9E5ADA6A26}" presName="connTx" presStyleLbl="parChTrans1D2" presStyleIdx="2" presStyleCnt="3"/>
      <dgm:spPr/>
      <dgm:t>
        <a:bodyPr/>
        <a:lstStyle/>
        <a:p>
          <a:endParaRPr lang="ru-RU"/>
        </a:p>
      </dgm:t>
    </dgm:pt>
    <dgm:pt modelId="{995E801D-00AA-43EF-9D69-25B6FC804E07}" type="pres">
      <dgm:prSet presAssocID="{BF22C48E-BFD4-49C1-9113-E59185196E12}" presName="root2" presStyleCnt="0"/>
      <dgm:spPr/>
    </dgm:pt>
    <dgm:pt modelId="{BDC97748-16C5-481C-ACC1-4A17833E180E}" type="pres">
      <dgm:prSet presAssocID="{BF22C48E-BFD4-49C1-9113-E59185196E12}" presName="LevelTwoTextNode" presStyleLbl="node2" presStyleIdx="2" presStyleCnt="3" custLinFactNeighborX="7261" custLinFactNeighborY="111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1F5670-8E4F-4057-AE21-8075AF7477D7}" type="pres">
      <dgm:prSet presAssocID="{BF22C48E-BFD4-49C1-9113-E59185196E12}" presName="level3hierChild" presStyleCnt="0"/>
      <dgm:spPr/>
    </dgm:pt>
  </dgm:ptLst>
  <dgm:cxnLst>
    <dgm:cxn modelId="{2ADCB092-6B34-402E-A36E-86CB5DF85C14}" srcId="{1E9BFD48-C8BF-476F-9A71-8FA474822D08}" destId="{015E3902-0C94-4C3D-B0BA-F1EA1637355D}" srcOrd="0" destOrd="0" parTransId="{384D3B29-9101-4BE9-AD32-78DE1354D2B1}" sibTransId="{5B63E938-1DC4-4446-93D6-EA81D600CB72}"/>
    <dgm:cxn modelId="{10E99F98-19B9-4545-A8D6-B1D121E5B5DD}" srcId="{1E9BFD48-C8BF-476F-9A71-8FA474822D08}" destId="{296843B8-0F6D-4AD3-A7F0-B664293804C7}" srcOrd="4" destOrd="0" parTransId="{CBC01C74-F3AB-4F08-91F1-8979DA37E64C}" sibTransId="{28BC9EF8-C577-48F8-A228-59709AD24F50}"/>
    <dgm:cxn modelId="{58BCD3E0-7D0F-47D1-BF88-42F845B1E17E}" type="presOf" srcId="{296843B8-0F6D-4AD3-A7F0-B664293804C7}" destId="{0EB06959-7B5E-45FC-BCBB-01E13F429181}" srcOrd="0" destOrd="0" presId="urn:microsoft.com/office/officeart/2005/8/layout/hierarchy2"/>
    <dgm:cxn modelId="{FAD2CE66-0699-4406-9B73-197CD6D82267}" type="presOf" srcId="{2FCEA7AB-780D-45FA-92EC-2012FBD1A26B}" destId="{15BA3D9E-909A-471D-80DC-1D51870386F8}" srcOrd="0" destOrd="0" presId="urn:microsoft.com/office/officeart/2005/8/layout/hierarchy2"/>
    <dgm:cxn modelId="{0C7DBF0C-62EC-4085-9B4B-7F6913A64788}" type="presOf" srcId="{3092FDC0-73F6-40E4-97AE-452C841F8EF3}" destId="{76DE5C13-9507-42B4-B7EC-1E71F073D4F5}" srcOrd="1" destOrd="0" presId="urn:microsoft.com/office/officeart/2005/8/layout/hierarchy2"/>
    <dgm:cxn modelId="{56B1EEBC-0EFD-4E9F-81DC-F544794F8FC1}" srcId="{9B811C0A-F1B0-4107-BED2-799F775A3970}" destId="{2FCEA7AB-780D-45FA-92EC-2012FBD1A26B}" srcOrd="0" destOrd="0" parTransId="{AA251300-AC95-4E73-AE8C-44F8D40800AD}" sibTransId="{5E011583-F822-45CE-991D-FFD1186679DE}"/>
    <dgm:cxn modelId="{D9A74BC5-384E-42BB-9FCC-94D68245FE77}" type="presOf" srcId="{AA251300-AC95-4E73-AE8C-44F8D40800AD}" destId="{DBE7DBFF-2462-49BE-84C8-8F3355D79A3E}" srcOrd="0" destOrd="0" presId="urn:microsoft.com/office/officeart/2005/8/layout/hierarchy2"/>
    <dgm:cxn modelId="{FE7F26E1-E39F-4884-870A-BC965D3B159E}" type="presOf" srcId="{CE614646-2F2C-4BF0-B562-4DBB609FC3F4}" destId="{3EE53CA8-5F38-49C2-982B-92D2DE7BEBB1}" srcOrd="0" destOrd="0" presId="urn:microsoft.com/office/officeart/2005/8/layout/hierarchy2"/>
    <dgm:cxn modelId="{1F4AFBB9-ED11-487B-B1FA-F348663B43C8}" type="presOf" srcId="{AA251300-AC95-4E73-AE8C-44F8D40800AD}" destId="{34698D68-FC03-4F48-AAF8-FE6F4C8E1C39}" srcOrd="1" destOrd="0" presId="urn:microsoft.com/office/officeart/2005/8/layout/hierarchy2"/>
    <dgm:cxn modelId="{CA7CF9D2-A540-4895-A3A8-B00B0B602C63}" type="presOf" srcId="{41CE6E30-BE7C-40B9-8D26-7C73EC815EFE}" destId="{1C8A364C-317B-4B8A-BED0-D2DEF8D51DAA}" srcOrd="0" destOrd="0" presId="urn:microsoft.com/office/officeart/2005/8/layout/hierarchy2"/>
    <dgm:cxn modelId="{F7177D4E-DA01-4A99-B27F-46F7B1CCD81E}" type="presOf" srcId="{BF22C48E-BFD4-49C1-9113-E59185196E12}" destId="{BDC97748-16C5-481C-ACC1-4A17833E180E}" srcOrd="0" destOrd="0" presId="urn:microsoft.com/office/officeart/2005/8/layout/hierarchy2"/>
    <dgm:cxn modelId="{10574F85-C096-44B6-8C32-9B10DA765226}" srcId="{CE614646-2F2C-4BF0-B562-4DBB609FC3F4}" destId="{B1391A98-C99F-4653-9FAC-928129AE3118}" srcOrd="0" destOrd="0" parTransId="{3092FDC0-73F6-40E4-97AE-452C841F8EF3}" sibTransId="{7504D322-25CE-435F-9676-6C10671C895B}"/>
    <dgm:cxn modelId="{44BD67A1-4516-45D0-8AAE-A7108AD07164}" type="presOf" srcId="{9B811C0A-F1B0-4107-BED2-799F775A3970}" destId="{293267F3-62F7-41FE-9CF9-5D63FF38C547}" srcOrd="0" destOrd="0" presId="urn:microsoft.com/office/officeart/2005/8/layout/hierarchy2"/>
    <dgm:cxn modelId="{90A8B1D6-D8E3-42C6-9EF3-0252DEB6C1A2}" type="presOf" srcId="{015E3902-0C94-4C3D-B0BA-F1EA1637355D}" destId="{75B44EAA-FFE6-4744-BC37-0808C65BC581}" srcOrd="0" destOrd="0" presId="urn:microsoft.com/office/officeart/2005/8/layout/hierarchy2"/>
    <dgm:cxn modelId="{FAB547CC-8E58-46EB-8BE7-C3492E644501}" type="presOf" srcId="{3092FDC0-73F6-40E4-97AE-452C841F8EF3}" destId="{D31B8F92-3785-47A3-9100-4A8AA9F91B6B}" srcOrd="0" destOrd="0" presId="urn:microsoft.com/office/officeart/2005/8/layout/hierarchy2"/>
    <dgm:cxn modelId="{FEC03DCF-6EED-4A94-B189-60A36D1B668D}" srcId="{1E9BFD48-C8BF-476F-9A71-8FA474822D08}" destId="{41CE6E30-BE7C-40B9-8D26-7C73EC815EFE}" srcOrd="3" destOrd="0" parTransId="{4C73313E-268D-432C-ABCB-C6215B7F40E4}" sibTransId="{2589AB4F-51EF-48F8-95FE-727D01451FD0}"/>
    <dgm:cxn modelId="{396EC764-F512-4043-BE5D-ACE9DC8BDBED}" srcId="{1E9BFD48-C8BF-476F-9A71-8FA474822D08}" destId="{9B811C0A-F1B0-4107-BED2-799F775A3970}" srcOrd="1" destOrd="0" parTransId="{BE697FDF-65F4-4DB0-9D7E-F6751EC7325C}" sibTransId="{456D8095-0F96-4961-9FAE-7B6E1AB8852E}"/>
    <dgm:cxn modelId="{8F04185A-000A-4601-BC6F-33AB2F40245E}" type="presOf" srcId="{1E9BFD48-C8BF-476F-9A71-8FA474822D08}" destId="{1C8B281E-1713-4BE7-ADB5-0A65BD90367B}" srcOrd="0" destOrd="0" presId="urn:microsoft.com/office/officeart/2005/8/layout/hierarchy2"/>
    <dgm:cxn modelId="{83E507EC-65F6-434B-801F-55B24F9D66E6}" type="presOf" srcId="{DA58D423-BCAF-4C9C-9E51-9D9E5ADA6A26}" destId="{663DDD69-A218-42C0-9A86-92FE4BA47390}" srcOrd="1" destOrd="0" presId="urn:microsoft.com/office/officeart/2005/8/layout/hierarchy2"/>
    <dgm:cxn modelId="{37BF1455-6F9E-495A-8344-BAF7A33CC1AE}" type="presOf" srcId="{DA58D423-BCAF-4C9C-9E51-9D9E5ADA6A26}" destId="{06171A9F-9227-44A2-8BCF-586E928ADFDF}" srcOrd="0" destOrd="0" presId="urn:microsoft.com/office/officeart/2005/8/layout/hierarchy2"/>
    <dgm:cxn modelId="{BB6490C4-C3AB-427B-B7A1-067864929F55}" srcId="{1E9BFD48-C8BF-476F-9A71-8FA474822D08}" destId="{CE614646-2F2C-4BF0-B562-4DBB609FC3F4}" srcOrd="2" destOrd="0" parTransId="{C9AA49EA-D71E-415F-9A62-A0BE58626FC0}" sibTransId="{26D85F89-B0D6-461C-8933-FB01F4FEBB92}"/>
    <dgm:cxn modelId="{04326F29-3BE7-4E6C-8559-18FD71D5FE05}" srcId="{296843B8-0F6D-4AD3-A7F0-B664293804C7}" destId="{BF22C48E-BFD4-49C1-9113-E59185196E12}" srcOrd="0" destOrd="0" parTransId="{DA58D423-BCAF-4C9C-9E51-9D9E5ADA6A26}" sibTransId="{C3BFFF38-6A37-47B8-9167-966881F032E4}"/>
    <dgm:cxn modelId="{7315C77A-59C8-4F27-9709-8AA5A3E2108A}" type="presOf" srcId="{B1391A98-C99F-4653-9FAC-928129AE3118}" destId="{93BB8D73-A33F-423C-96B4-F9B5098ABA52}" srcOrd="0" destOrd="0" presId="urn:microsoft.com/office/officeart/2005/8/layout/hierarchy2"/>
    <dgm:cxn modelId="{A3A343B1-B1CA-46F2-A582-5EBBFE74E571}" type="presParOf" srcId="{1C8B281E-1713-4BE7-ADB5-0A65BD90367B}" destId="{CA51DD74-12F2-48AD-B7C5-E835A13ED03A}" srcOrd="0" destOrd="0" presId="urn:microsoft.com/office/officeart/2005/8/layout/hierarchy2"/>
    <dgm:cxn modelId="{2259A0C5-D333-426A-AB91-91D0B010C7ED}" type="presParOf" srcId="{CA51DD74-12F2-48AD-B7C5-E835A13ED03A}" destId="{75B44EAA-FFE6-4744-BC37-0808C65BC581}" srcOrd="0" destOrd="0" presId="urn:microsoft.com/office/officeart/2005/8/layout/hierarchy2"/>
    <dgm:cxn modelId="{DEB5C496-D592-4C19-A850-1E05B4E47A5D}" type="presParOf" srcId="{CA51DD74-12F2-48AD-B7C5-E835A13ED03A}" destId="{30C39D23-0631-4E32-A4C6-CB59DD629521}" srcOrd="1" destOrd="0" presId="urn:microsoft.com/office/officeart/2005/8/layout/hierarchy2"/>
    <dgm:cxn modelId="{F9EB745B-75FF-487A-B6CB-AB076D47E68F}" type="presParOf" srcId="{1C8B281E-1713-4BE7-ADB5-0A65BD90367B}" destId="{024A7A8A-BEB7-470F-AEAC-6D55C7EE1948}" srcOrd="1" destOrd="0" presId="urn:microsoft.com/office/officeart/2005/8/layout/hierarchy2"/>
    <dgm:cxn modelId="{3275A98C-F677-476C-813C-3FDC0597C3AA}" type="presParOf" srcId="{024A7A8A-BEB7-470F-AEAC-6D55C7EE1948}" destId="{293267F3-62F7-41FE-9CF9-5D63FF38C547}" srcOrd="0" destOrd="0" presId="urn:microsoft.com/office/officeart/2005/8/layout/hierarchy2"/>
    <dgm:cxn modelId="{7AE7742C-EBF3-4026-BEF3-1D23383713AD}" type="presParOf" srcId="{024A7A8A-BEB7-470F-AEAC-6D55C7EE1948}" destId="{D1DA12DE-36F1-4969-9E7D-6BABFCC6DB40}" srcOrd="1" destOrd="0" presId="urn:microsoft.com/office/officeart/2005/8/layout/hierarchy2"/>
    <dgm:cxn modelId="{2A1DD81E-B8CE-41FF-ACC9-D366701CD11E}" type="presParOf" srcId="{D1DA12DE-36F1-4969-9E7D-6BABFCC6DB40}" destId="{DBE7DBFF-2462-49BE-84C8-8F3355D79A3E}" srcOrd="0" destOrd="0" presId="urn:microsoft.com/office/officeart/2005/8/layout/hierarchy2"/>
    <dgm:cxn modelId="{FBB33BD1-824A-4A7D-B620-483D3535BB0D}" type="presParOf" srcId="{DBE7DBFF-2462-49BE-84C8-8F3355D79A3E}" destId="{34698D68-FC03-4F48-AAF8-FE6F4C8E1C39}" srcOrd="0" destOrd="0" presId="urn:microsoft.com/office/officeart/2005/8/layout/hierarchy2"/>
    <dgm:cxn modelId="{AB4D4B18-D0E9-4E88-8B74-F9BD5318821D}" type="presParOf" srcId="{D1DA12DE-36F1-4969-9E7D-6BABFCC6DB40}" destId="{AF1C9263-867D-4331-89B5-9EB46A94AFA6}" srcOrd="1" destOrd="0" presId="urn:microsoft.com/office/officeart/2005/8/layout/hierarchy2"/>
    <dgm:cxn modelId="{2B146107-C335-46DC-B865-E0553851A1B6}" type="presParOf" srcId="{AF1C9263-867D-4331-89B5-9EB46A94AFA6}" destId="{15BA3D9E-909A-471D-80DC-1D51870386F8}" srcOrd="0" destOrd="0" presId="urn:microsoft.com/office/officeart/2005/8/layout/hierarchy2"/>
    <dgm:cxn modelId="{95044278-81C5-4AF9-AF7B-8CB26928E95B}" type="presParOf" srcId="{AF1C9263-867D-4331-89B5-9EB46A94AFA6}" destId="{53C1BF98-748A-4386-ACF3-342377A96910}" srcOrd="1" destOrd="0" presId="urn:microsoft.com/office/officeart/2005/8/layout/hierarchy2"/>
    <dgm:cxn modelId="{12C3D99A-B5AD-4B51-84FA-EFC60E1C5CBA}" type="presParOf" srcId="{1C8B281E-1713-4BE7-ADB5-0A65BD90367B}" destId="{4877F883-C82F-48CF-929F-8B898D1520A2}" srcOrd="2" destOrd="0" presId="urn:microsoft.com/office/officeart/2005/8/layout/hierarchy2"/>
    <dgm:cxn modelId="{C1C735F6-BBEC-4FB7-9C2C-46EF52BBF0EF}" type="presParOf" srcId="{4877F883-C82F-48CF-929F-8B898D1520A2}" destId="{3EE53CA8-5F38-49C2-982B-92D2DE7BEBB1}" srcOrd="0" destOrd="0" presId="urn:microsoft.com/office/officeart/2005/8/layout/hierarchy2"/>
    <dgm:cxn modelId="{3EF76A7D-2AE9-4A1A-B556-263CCC11F7AB}" type="presParOf" srcId="{4877F883-C82F-48CF-929F-8B898D1520A2}" destId="{6164E2DA-1695-411E-8C04-110DC3C87850}" srcOrd="1" destOrd="0" presId="urn:microsoft.com/office/officeart/2005/8/layout/hierarchy2"/>
    <dgm:cxn modelId="{826E7682-CAE9-438F-BB67-88FCA51524E8}" type="presParOf" srcId="{6164E2DA-1695-411E-8C04-110DC3C87850}" destId="{D31B8F92-3785-47A3-9100-4A8AA9F91B6B}" srcOrd="0" destOrd="0" presId="urn:microsoft.com/office/officeart/2005/8/layout/hierarchy2"/>
    <dgm:cxn modelId="{4FFA2FAE-76AC-47AF-9CA5-5E922A1CFC0D}" type="presParOf" srcId="{D31B8F92-3785-47A3-9100-4A8AA9F91B6B}" destId="{76DE5C13-9507-42B4-B7EC-1E71F073D4F5}" srcOrd="0" destOrd="0" presId="urn:microsoft.com/office/officeart/2005/8/layout/hierarchy2"/>
    <dgm:cxn modelId="{2975336C-14F9-412D-BA32-6617C532545C}" type="presParOf" srcId="{6164E2DA-1695-411E-8C04-110DC3C87850}" destId="{1EB7AD18-5FBB-4D8C-B8D0-13F6696A0655}" srcOrd="1" destOrd="0" presId="urn:microsoft.com/office/officeart/2005/8/layout/hierarchy2"/>
    <dgm:cxn modelId="{567F37CB-F63C-4635-9234-51CFA781994D}" type="presParOf" srcId="{1EB7AD18-5FBB-4D8C-B8D0-13F6696A0655}" destId="{93BB8D73-A33F-423C-96B4-F9B5098ABA52}" srcOrd="0" destOrd="0" presId="urn:microsoft.com/office/officeart/2005/8/layout/hierarchy2"/>
    <dgm:cxn modelId="{57EA1AA8-1CC0-4738-B799-D6BC2EFACC08}" type="presParOf" srcId="{1EB7AD18-5FBB-4D8C-B8D0-13F6696A0655}" destId="{8877BEBF-5409-44E7-BAAC-65E813E9F7B2}" srcOrd="1" destOrd="0" presId="urn:microsoft.com/office/officeart/2005/8/layout/hierarchy2"/>
    <dgm:cxn modelId="{DF3FF7F4-E766-4A6D-98CB-288602618F3C}" type="presParOf" srcId="{1C8B281E-1713-4BE7-ADB5-0A65BD90367B}" destId="{13EEF946-6CCE-4C8C-8B22-5066156A9B46}" srcOrd="3" destOrd="0" presId="urn:microsoft.com/office/officeart/2005/8/layout/hierarchy2"/>
    <dgm:cxn modelId="{42A9D7EF-39C6-4A50-904B-BC3B637728FA}" type="presParOf" srcId="{13EEF946-6CCE-4C8C-8B22-5066156A9B46}" destId="{1C8A364C-317B-4B8A-BED0-D2DEF8D51DAA}" srcOrd="0" destOrd="0" presId="urn:microsoft.com/office/officeart/2005/8/layout/hierarchy2"/>
    <dgm:cxn modelId="{3AD27FEC-872B-4DB3-9508-8140E883DCEE}" type="presParOf" srcId="{13EEF946-6CCE-4C8C-8B22-5066156A9B46}" destId="{67934586-324C-40FD-AD65-A30476D60538}" srcOrd="1" destOrd="0" presId="urn:microsoft.com/office/officeart/2005/8/layout/hierarchy2"/>
    <dgm:cxn modelId="{0E1C5247-0AE4-4F4D-95B1-31D3A869C104}" type="presParOf" srcId="{1C8B281E-1713-4BE7-ADB5-0A65BD90367B}" destId="{CDFD42FB-B9FE-4319-A22C-0AA8D17AD04B}" srcOrd="4" destOrd="0" presId="urn:microsoft.com/office/officeart/2005/8/layout/hierarchy2"/>
    <dgm:cxn modelId="{1EC9883F-349E-4040-9E3D-BD700D8DFCF5}" type="presParOf" srcId="{CDFD42FB-B9FE-4319-A22C-0AA8D17AD04B}" destId="{0EB06959-7B5E-45FC-BCBB-01E13F429181}" srcOrd="0" destOrd="0" presId="urn:microsoft.com/office/officeart/2005/8/layout/hierarchy2"/>
    <dgm:cxn modelId="{115AA404-6DEF-47DC-9FCF-0387D30A5469}" type="presParOf" srcId="{CDFD42FB-B9FE-4319-A22C-0AA8D17AD04B}" destId="{9AB41BD5-1342-44EC-B1E2-2A48B4E252A8}" srcOrd="1" destOrd="0" presId="urn:microsoft.com/office/officeart/2005/8/layout/hierarchy2"/>
    <dgm:cxn modelId="{49B4DB4A-77B7-4699-AC19-01AD304030BF}" type="presParOf" srcId="{9AB41BD5-1342-44EC-B1E2-2A48B4E252A8}" destId="{06171A9F-9227-44A2-8BCF-586E928ADFDF}" srcOrd="0" destOrd="0" presId="urn:microsoft.com/office/officeart/2005/8/layout/hierarchy2"/>
    <dgm:cxn modelId="{47517E0F-E670-49C1-B531-1D3115CB7034}" type="presParOf" srcId="{06171A9F-9227-44A2-8BCF-586E928ADFDF}" destId="{663DDD69-A218-42C0-9A86-92FE4BA47390}" srcOrd="0" destOrd="0" presId="urn:microsoft.com/office/officeart/2005/8/layout/hierarchy2"/>
    <dgm:cxn modelId="{0168EB13-C12F-485A-AD58-C514E104D62B}" type="presParOf" srcId="{9AB41BD5-1342-44EC-B1E2-2A48B4E252A8}" destId="{995E801D-00AA-43EF-9D69-25B6FC804E07}" srcOrd="1" destOrd="0" presId="urn:microsoft.com/office/officeart/2005/8/layout/hierarchy2"/>
    <dgm:cxn modelId="{36F385B5-54F7-4CA9-B718-5EDD62E914E2}" type="presParOf" srcId="{995E801D-00AA-43EF-9D69-25B6FC804E07}" destId="{BDC97748-16C5-481C-ACC1-4A17833E180E}" srcOrd="0" destOrd="0" presId="urn:microsoft.com/office/officeart/2005/8/layout/hierarchy2"/>
    <dgm:cxn modelId="{2A56F055-C943-40F6-9EF0-180229CCE818}" type="presParOf" srcId="{995E801D-00AA-43EF-9D69-25B6FC804E07}" destId="{BF1F5670-8E4F-4057-AE21-8075AF7477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8E099-0D9F-4BDD-94AC-11BECA8C37DD}">
      <dsp:nvSpPr>
        <dsp:cNvPr id="0" name=""/>
        <dsp:cNvSpPr/>
      </dsp:nvSpPr>
      <dsp:spPr>
        <a:xfrm>
          <a:off x="0" y="2022"/>
          <a:ext cx="7787209" cy="137863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accent4"/>
              </a:solidFill>
            </a:rPr>
            <a:t>Как учитель может понять, что ученик демонстрирует прогресс за определенный промежуток времени?</a:t>
          </a:r>
          <a:endParaRPr lang="ru-RU" sz="2800" kern="1200" dirty="0">
            <a:solidFill>
              <a:schemeClr val="accent4"/>
            </a:solidFill>
          </a:endParaRPr>
        </a:p>
      </dsp:txBody>
      <dsp:txXfrm>
        <a:off x="689317" y="2022"/>
        <a:ext cx="6408576" cy="1378633"/>
      </dsp:txXfrm>
    </dsp:sp>
    <dsp:sp modelId="{93D80D0B-75CE-4A34-981C-60E27AE16350}">
      <dsp:nvSpPr>
        <dsp:cNvPr id="0" name=""/>
        <dsp:cNvSpPr/>
      </dsp:nvSpPr>
      <dsp:spPr>
        <a:xfrm>
          <a:off x="0" y="1573664"/>
          <a:ext cx="8363271" cy="137863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accent4"/>
              </a:solidFill>
            </a:rPr>
            <a:t>Как понять, достаточен ли этот прогресс? </a:t>
          </a:r>
          <a:endParaRPr lang="ru-RU" sz="2800" kern="1200" dirty="0">
            <a:solidFill>
              <a:schemeClr val="accent4"/>
            </a:solidFill>
          </a:endParaRPr>
        </a:p>
      </dsp:txBody>
      <dsp:txXfrm>
        <a:off x="689317" y="1573664"/>
        <a:ext cx="6984638" cy="1378633"/>
      </dsp:txXfrm>
    </dsp:sp>
    <dsp:sp modelId="{43AC5EBF-1202-4151-B139-83195350BF8C}">
      <dsp:nvSpPr>
        <dsp:cNvPr id="0" name=""/>
        <dsp:cNvSpPr/>
      </dsp:nvSpPr>
      <dsp:spPr>
        <a:xfrm>
          <a:off x="0" y="3145306"/>
          <a:ext cx="7499178" cy="137863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accent4"/>
              </a:solidFill>
            </a:rPr>
            <a:t>Как понять, </a:t>
          </a:r>
          <a:r>
            <a:rPr lang="ru-RU" sz="2800" kern="1200" dirty="0" smtClean="0">
              <a:solidFill>
                <a:schemeClr val="accent4"/>
              </a:solidFill>
            </a:rPr>
            <a:t>соответствует </a:t>
          </a:r>
          <a:r>
            <a:rPr lang="ru-RU" sz="2800" kern="1200" dirty="0" smtClean="0">
              <a:solidFill>
                <a:schemeClr val="accent4"/>
              </a:solidFill>
            </a:rPr>
            <a:t>ли </a:t>
          </a:r>
          <a:r>
            <a:rPr lang="ru-RU" sz="2800" kern="1200" dirty="0" smtClean="0">
              <a:solidFill>
                <a:schemeClr val="accent4"/>
              </a:solidFill>
            </a:rPr>
            <a:t>прогресс стандарту </a:t>
          </a:r>
          <a:r>
            <a:rPr lang="ru-RU" sz="2800" kern="1200" dirty="0" smtClean="0">
              <a:solidFill>
                <a:schemeClr val="accent4"/>
              </a:solidFill>
            </a:rPr>
            <a:t>обучения?</a:t>
          </a:r>
          <a:endParaRPr lang="ru-RU" sz="2800" kern="1200" dirty="0">
            <a:solidFill>
              <a:schemeClr val="accent4"/>
            </a:solidFill>
          </a:endParaRPr>
        </a:p>
      </dsp:txBody>
      <dsp:txXfrm>
        <a:off x="689317" y="3145306"/>
        <a:ext cx="6120545" cy="1378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F85CC-9AD8-4AFF-AF96-E9A3D959B904}">
      <dsp:nvSpPr>
        <dsp:cNvPr id="0" name=""/>
        <dsp:cNvSpPr/>
      </dsp:nvSpPr>
      <dsp:spPr>
        <a:xfrm>
          <a:off x="921194" y="63"/>
          <a:ext cx="2031198" cy="20311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1784" tIns="22860" rIns="111784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конструирование  элементов измерения</a:t>
          </a:r>
          <a:endParaRPr lang="ru-RU" sz="1800" kern="1200"/>
        </a:p>
      </dsp:txBody>
      <dsp:txXfrm>
        <a:off x="1218656" y="297525"/>
        <a:ext cx="1436274" cy="1436274"/>
      </dsp:txXfrm>
    </dsp:sp>
    <dsp:sp modelId="{9EE59AE3-A2D9-489D-ACEF-BBC3C91D7815}">
      <dsp:nvSpPr>
        <dsp:cNvPr id="0" name=""/>
        <dsp:cNvSpPr/>
      </dsp:nvSpPr>
      <dsp:spPr>
        <a:xfrm>
          <a:off x="2573411" y="126"/>
          <a:ext cx="2031198" cy="20311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1784" tIns="22860" rIns="111784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валидизация инструментов</a:t>
          </a:r>
          <a:endParaRPr lang="ru-RU" sz="1800" kern="1200"/>
        </a:p>
      </dsp:txBody>
      <dsp:txXfrm>
        <a:off x="2870873" y="297588"/>
        <a:ext cx="1436274" cy="1436274"/>
      </dsp:txXfrm>
    </dsp:sp>
    <dsp:sp modelId="{B46CA84C-DEF4-42A1-B2CD-6116C45A804C}">
      <dsp:nvSpPr>
        <dsp:cNvPr id="0" name=""/>
        <dsp:cNvSpPr/>
      </dsp:nvSpPr>
      <dsp:spPr>
        <a:xfrm>
          <a:off x="4171112" y="63"/>
          <a:ext cx="2031198" cy="20311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1784" tIns="22860" rIns="111784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оценка функционирования заданий и тестов</a:t>
          </a:r>
          <a:endParaRPr lang="ru-RU" sz="1800" kern="1200"/>
        </a:p>
      </dsp:txBody>
      <dsp:txXfrm>
        <a:off x="4468574" y="297525"/>
        <a:ext cx="1436274" cy="1436274"/>
      </dsp:txXfrm>
    </dsp:sp>
    <dsp:sp modelId="{EF4D0EA6-0E6C-42F8-AA3E-A025ADB37612}">
      <dsp:nvSpPr>
        <dsp:cNvPr id="0" name=""/>
        <dsp:cNvSpPr/>
      </dsp:nvSpPr>
      <dsp:spPr>
        <a:xfrm>
          <a:off x="5796070" y="63"/>
          <a:ext cx="2031198" cy="20311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1784" tIns="22860" rIns="111784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оценка индивидуальных способностей</a:t>
          </a:r>
          <a:endParaRPr lang="ru-RU" sz="1800" kern="1200"/>
        </a:p>
      </dsp:txBody>
      <dsp:txXfrm>
        <a:off x="6093532" y="297525"/>
        <a:ext cx="1436274" cy="14362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B44EAA-FFE6-4744-BC37-0808C65BC581}">
      <dsp:nvSpPr>
        <dsp:cNvPr id="0" name=""/>
        <dsp:cNvSpPr/>
      </dsp:nvSpPr>
      <dsp:spPr>
        <a:xfrm>
          <a:off x="1521880" y="3534"/>
          <a:ext cx="3203943" cy="8069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chemeClr val="tx1"/>
              </a:solidFill>
            </a:rPr>
            <a:t>Предъявление в начале  и в конце временного периода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545515" y="27169"/>
        <a:ext cx="3156673" cy="759675"/>
      </dsp:txXfrm>
    </dsp:sp>
    <dsp:sp modelId="{293267F3-62F7-41FE-9CF9-5D63FF38C547}">
      <dsp:nvSpPr>
        <dsp:cNvPr id="0" name=""/>
        <dsp:cNvSpPr/>
      </dsp:nvSpPr>
      <dsp:spPr>
        <a:xfrm>
          <a:off x="1521880" y="931521"/>
          <a:ext cx="3060065" cy="8069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Нацелен на оценку начального уровня и на оценку конечного </a:t>
          </a:r>
          <a:r>
            <a:rPr lang="ru-RU" sz="1600" kern="1200" dirty="0" smtClean="0">
              <a:solidFill>
                <a:schemeClr val="tx1"/>
              </a:solidFill>
            </a:rPr>
            <a:t>уровня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545515" y="955156"/>
        <a:ext cx="3012795" cy="759675"/>
      </dsp:txXfrm>
    </dsp:sp>
    <dsp:sp modelId="{DBE7DBFF-2462-49BE-84C8-8F3355D79A3E}">
      <dsp:nvSpPr>
        <dsp:cNvPr id="0" name=""/>
        <dsp:cNvSpPr/>
      </dsp:nvSpPr>
      <dsp:spPr>
        <a:xfrm>
          <a:off x="4581945" y="1318947"/>
          <a:ext cx="645556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645556" y="1604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</a:endParaRPr>
        </a:p>
      </dsp:txBody>
      <dsp:txXfrm>
        <a:off x="4888584" y="1318855"/>
        <a:ext cx="32277" cy="32277"/>
      </dsp:txXfrm>
    </dsp:sp>
    <dsp:sp modelId="{15BA3D9E-909A-471D-80DC-1D51870386F8}">
      <dsp:nvSpPr>
        <dsp:cNvPr id="0" name=""/>
        <dsp:cNvSpPr/>
      </dsp:nvSpPr>
      <dsp:spPr>
        <a:xfrm>
          <a:off x="5227501" y="931521"/>
          <a:ext cx="1613890" cy="8069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chemeClr val="tx1"/>
              </a:solidFill>
            </a:rPr>
            <a:t>Т.е. частично разные тесты</a:t>
          </a:r>
          <a:endParaRPr lang="ru-RU" sz="1600" kern="1200">
            <a:solidFill>
              <a:schemeClr val="tx1"/>
            </a:solidFill>
          </a:endParaRPr>
        </a:p>
      </dsp:txBody>
      <dsp:txXfrm>
        <a:off x="5251136" y="955156"/>
        <a:ext cx="1566620" cy="759675"/>
      </dsp:txXfrm>
    </dsp:sp>
    <dsp:sp modelId="{3EE53CA8-5F38-49C2-982B-92D2DE7BEBB1}">
      <dsp:nvSpPr>
        <dsp:cNvPr id="0" name=""/>
        <dsp:cNvSpPr/>
      </dsp:nvSpPr>
      <dsp:spPr>
        <a:xfrm>
          <a:off x="1521880" y="1859508"/>
          <a:ext cx="2907778" cy="8069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Соединительный </a:t>
          </a:r>
          <a:r>
            <a:rPr lang="ru-RU" sz="1600" kern="1200" dirty="0" smtClean="0">
              <a:solidFill>
                <a:schemeClr val="tx1"/>
              </a:solidFill>
            </a:rPr>
            <a:t>механизм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545515" y="1883143"/>
        <a:ext cx="2860508" cy="759675"/>
      </dsp:txXfrm>
    </dsp:sp>
    <dsp:sp modelId="{D31B8F92-3785-47A3-9100-4A8AA9F91B6B}">
      <dsp:nvSpPr>
        <dsp:cNvPr id="0" name=""/>
        <dsp:cNvSpPr/>
      </dsp:nvSpPr>
      <dsp:spPr>
        <a:xfrm rot="1018995">
          <a:off x="4418778" y="2319809"/>
          <a:ext cx="498988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498988" y="1604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</a:endParaRPr>
        </a:p>
      </dsp:txBody>
      <dsp:txXfrm>
        <a:off x="4655797" y="2323381"/>
        <a:ext cx="24949" cy="24949"/>
      </dsp:txXfrm>
    </dsp:sp>
    <dsp:sp modelId="{93BB8D73-A33F-423C-96B4-F9B5098ABA52}">
      <dsp:nvSpPr>
        <dsp:cNvPr id="0" name=""/>
        <dsp:cNvSpPr/>
      </dsp:nvSpPr>
      <dsp:spPr>
        <a:xfrm>
          <a:off x="4906886" y="2005258"/>
          <a:ext cx="1613890" cy="8069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Совокупность заданий </a:t>
          </a:r>
          <a:r>
            <a:rPr lang="ru-RU" sz="1600" kern="1200" dirty="0" smtClean="0">
              <a:solidFill>
                <a:schemeClr val="tx1"/>
              </a:solidFill>
            </a:rPr>
            <a:t>в начале и в </a:t>
          </a:r>
          <a:r>
            <a:rPr lang="ru-RU" sz="1600" kern="1200" dirty="0" smtClean="0">
              <a:solidFill>
                <a:schemeClr val="tx1"/>
              </a:solidFill>
            </a:rPr>
            <a:t>конце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4930521" y="2028893"/>
        <a:ext cx="1566620" cy="759675"/>
      </dsp:txXfrm>
    </dsp:sp>
    <dsp:sp modelId="{1C8A364C-317B-4B8A-BED0-D2DEF8D51DAA}">
      <dsp:nvSpPr>
        <dsp:cNvPr id="0" name=""/>
        <dsp:cNvSpPr/>
      </dsp:nvSpPr>
      <dsp:spPr>
        <a:xfrm>
          <a:off x="1521880" y="2787495"/>
          <a:ext cx="2621006" cy="8069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Специальный дизайн конструкции </a:t>
          </a:r>
          <a:r>
            <a:rPr lang="ru-RU" sz="1600" kern="1200" dirty="0" smtClean="0">
              <a:solidFill>
                <a:schemeClr val="tx1"/>
              </a:solidFill>
            </a:rPr>
            <a:t>теста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545515" y="2811130"/>
        <a:ext cx="2573736" cy="759675"/>
      </dsp:txXfrm>
    </dsp:sp>
    <dsp:sp modelId="{0EB06959-7B5E-45FC-BCBB-01E13F429181}">
      <dsp:nvSpPr>
        <dsp:cNvPr id="0" name=""/>
        <dsp:cNvSpPr/>
      </dsp:nvSpPr>
      <dsp:spPr>
        <a:xfrm>
          <a:off x="1521880" y="3715482"/>
          <a:ext cx="2334234" cy="8069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Специальный механизм связывания двух тестов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545515" y="3739117"/>
        <a:ext cx="2286964" cy="759675"/>
      </dsp:txXfrm>
    </dsp:sp>
    <dsp:sp modelId="{06171A9F-9227-44A2-8BCF-586E928ADFDF}">
      <dsp:nvSpPr>
        <dsp:cNvPr id="0" name=""/>
        <dsp:cNvSpPr/>
      </dsp:nvSpPr>
      <dsp:spPr>
        <a:xfrm rot="15931">
          <a:off x="3856110" y="4104675"/>
          <a:ext cx="762748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762748" y="1604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</a:endParaRPr>
        </a:p>
      </dsp:txBody>
      <dsp:txXfrm>
        <a:off x="4218415" y="4101653"/>
        <a:ext cx="38137" cy="38137"/>
      </dsp:txXfrm>
    </dsp:sp>
    <dsp:sp modelId="{BDC97748-16C5-481C-ACC1-4A17833E180E}">
      <dsp:nvSpPr>
        <dsp:cNvPr id="0" name=""/>
        <dsp:cNvSpPr/>
      </dsp:nvSpPr>
      <dsp:spPr>
        <a:xfrm>
          <a:off x="4618855" y="3719016"/>
          <a:ext cx="1613890" cy="8069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Построение единой шкалы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4642490" y="3742651"/>
        <a:ext cx="1566620" cy="759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B5CD6-F917-4FC7-BDA2-5B2D202C5B8A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A5090-293B-4992-8880-C943FEB01F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100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процессе обучения учитель должен иметь качественное представление о том, как продвигается ученик, о его сильных и слабых сторонах. Разумеется,  учитель в большей степени полагается на свой опыт, однако чтобы сделать его представление о росте ребенка более точным и надежным необходим именно оценочный инструмент.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Оценки в классе, как бы качественно ни был выстроен процесс (включая наблюдения, проверочные работы и пр.) все равно носят в известной степени субъективный характер. Разные учителя скорее всего по-разному оценят одного и того же ребенка.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этот инструмент должен измерять именно прогресс,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срезовых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оценок для этого недостаточно.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A5090-293B-4992-8880-C943FEB01F0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575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Очень важно чтобы замеры результатов ребенка за определённые промежутки времени были положены на одну шкалу. Только тогда можно судить о том, как они выросли по отношению к предыдущему замеру.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A5090-293B-4992-8880-C943FEB01F0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448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 чего и характеристики задания и уровень способности ребенка можно представить на одной метрической шкале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 модели и задания походят друг другу, шкала, измеряющая способность/подготовленность калибруется с помощью оцененных характеристик задания.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 делается с помощью специальных компьютерных программ.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A5090-293B-4992-8880-C943FEB01F0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394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Результаты тестирований в течение промежутка времени отображаются на одной шкале. Прогресс ребенка в математике можно интерпретировать так же, как рост по линейке.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 можем сравнить начальные, итоговые баллы Васи и баллы Веры. И то, какой прогресса они достигли.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зависимости от позиции на шкале мы можем сделать вывод об овладении определённым уровнем мастерства(стандарта) в предметной области.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A5090-293B-4992-8880-C943FEB01F0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939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Результаты тестирований в течение промежутка времени отображаются на одной шкале. Прогресс ребенка в математике можно интерпретировать так же, как рост по линейке.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 можем сравнить начальные, итоговые баллы Васи и баллы Веры. И то, какой прогресса они достигли.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зависимости от позиции на шкале мы можем сделать вывод об овладении определённым уровнем мастерства(стандарта) в предметной области.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A5090-293B-4992-8880-C943FEB01F0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939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A5090-293B-4992-8880-C943FEB01F0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708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Школа</a:t>
            </a:r>
            <a:r>
              <a:rPr lang="ru-RU" baseline="0" dirty="0" smtClean="0"/>
              <a:t> может отслеживать успеваемость учеников различных классов. В рамках конкретного предмета.</a:t>
            </a:r>
          </a:p>
          <a:p>
            <a:r>
              <a:rPr lang="ru-RU" baseline="0" dirty="0" smtClean="0"/>
              <a:t>Или в течение нескольких лет.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A5090-293B-4992-8880-C943FEB01F0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06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881AB-8C1A-47C3-841D-A4776FF319DD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69538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E4488-02DC-4626-A2B4-F69BF809F80F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68956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0F9DA-2F76-4163-BAA6-3EF3DA94EB4C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87289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86949-96C9-41DD-9BB8-07AFF7B5EF59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80327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68FBC-40F8-4828-BC95-33E4F554D828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1573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A3CC19-B6A0-46F4-8E82-5A37B5A4A6E8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402024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EB886-C183-410A-9B6C-F7739BD72BAF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03568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581EC-D37B-415D-87BD-84B2F3A7FE7F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82324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B5076-0360-4950-861B-C610FA30B7F3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784605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7B01E-5A32-46F3-AAA7-C59260F07915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15785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96CC9-910F-4A98-B1B4-D2CF3F181B4E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46204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1ABD8DB-9D2D-49A1-8E9B-8254DC7DD142}" type="slidenum">
              <a:rPr lang="es-ES" altLang="ru-RU"/>
              <a:pPr/>
              <a:t>‹#›</a:t>
            </a:fld>
            <a:endParaRPr lang="es-E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4355976" y="1844824"/>
            <a:ext cx="4319588" cy="1584176"/>
          </a:xfrm>
          <a:noFill/>
          <a:ln/>
        </p:spPr>
        <p:txBody>
          <a:bodyPr/>
          <a:lstStyle/>
          <a:p>
            <a:pPr algn="l"/>
            <a:r>
              <a:rPr lang="ru-RU" sz="2800" dirty="0">
                <a:solidFill>
                  <a:schemeClr val="bg1"/>
                </a:solidFill>
              </a:rPr>
              <a:t>Оценивание индивидуального прогресса в обучении</a:t>
            </a:r>
            <a:r>
              <a:rPr lang="ru-RU" altLang="ru-RU" sz="2800" b="1" dirty="0" smtClean="0">
                <a:solidFill>
                  <a:schemeClr val="bg1"/>
                </a:solidFill>
              </a:rPr>
              <a:t/>
            </a:r>
            <a:br>
              <a:rPr lang="ru-RU" altLang="ru-RU" sz="2800" b="1" dirty="0" smtClean="0">
                <a:solidFill>
                  <a:schemeClr val="bg1"/>
                </a:solidFill>
              </a:rPr>
            </a:br>
            <a:endParaRPr lang="es-ES" altLang="ru-RU" sz="2800" b="1" dirty="0">
              <a:solidFill>
                <a:schemeClr val="bg1"/>
              </a:solidFill>
            </a:endParaRPr>
          </a:p>
        </p:txBody>
      </p:sp>
      <p:sp>
        <p:nvSpPr>
          <p:cNvPr id="2163" name="Rectangle 115"/>
          <p:cNvSpPr>
            <a:spLocks noGrp="1" noChangeArrowheads="1"/>
          </p:cNvSpPr>
          <p:nvPr>
            <p:ph type="subTitle" idx="1"/>
          </p:nvPr>
        </p:nvSpPr>
        <p:spPr>
          <a:xfrm>
            <a:off x="4427538" y="5516563"/>
            <a:ext cx="4716462" cy="479425"/>
          </a:xfrm>
        </p:spPr>
        <p:txBody>
          <a:bodyPr/>
          <a:lstStyle/>
          <a:p>
            <a:r>
              <a:rPr lang="ru-RU" sz="1800" dirty="0" smtClean="0">
                <a:solidFill>
                  <a:schemeClr val="bg1"/>
                </a:solidFill>
              </a:rPr>
              <a:t>Международный Форум </a:t>
            </a:r>
          </a:p>
          <a:p>
            <a:r>
              <a:rPr lang="ru-RU" sz="1800" dirty="0" smtClean="0">
                <a:solidFill>
                  <a:schemeClr val="bg1"/>
                </a:solidFill>
              </a:rPr>
              <a:t>«Евразийский образовательный диалог»</a:t>
            </a:r>
          </a:p>
          <a:p>
            <a:r>
              <a:rPr lang="ru-RU" sz="1800" dirty="0" smtClean="0">
                <a:solidFill>
                  <a:schemeClr val="bg1"/>
                </a:solidFill>
              </a:rPr>
              <a:t>Ярославль, 2016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671126" y="3244334"/>
            <a:ext cx="34728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600" b="1" dirty="0" smtClean="0">
                <a:solidFill>
                  <a:schemeClr val="bg1"/>
                </a:solidFill>
              </a:rPr>
              <a:t>Иванова А.Е., НИУ ВШЭ, Москва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ru-RU" altLang="ru-RU" sz="3600" dirty="0" smtClean="0">
                <a:solidFill>
                  <a:schemeClr val="bg1"/>
                </a:solidFill>
              </a:rPr>
              <a:t>Примеры инструментов, измеряющих прогресс: </a:t>
            </a:r>
            <a:r>
              <a:rPr lang="en-US" altLang="ru-RU" sz="3600" dirty="0" err="1" smtClean="0">
                <a:solidFill>
                  <a:schemeClr val="bg1"/>
                </a:solidFill>
              </a:rPr>
              <a:t>iPIPS</a:t>
            </a:r>
            <a:endParaRPr lang="ru-RU" altLang="ru-RU" sz="3600" dirty="0">
              <a:solidFill>
                <a:schemeClr val="bg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363272" cy="45259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С 1994 г. разрабатывается в Университете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Дарема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, Великобритания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2013-2014, адаптация для использования в России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Инструмент стартовой диагностики ребенка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на входе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в систему образования и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оц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енивани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я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индивидуального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прогресса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ребенка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конце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первого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года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обучения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84755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ru-RU" altLang="ru-RU" sz="3600" dirty="0" smtClean="0">
                <a:solidFill>
                  <a:schemeClr val="bg1"/>
                </a:solidFill>
              </a:rPr>
              <a:t>Структура инструмента</a:t>
            </a:r>
            <a:endParaRPr lang="ru-RU" altLang="ru-RU" sz="3600" dirty="0">
              <a:solidFill>
                <a:schemeClr val="bg1"/>
              </a:solidFill>
            </a:endParaRPr>
          </a:p>
        </p:txBody>
      </p:sp>
      <p:sp>
        <p:nvSpPr>
          <p:cNvPr id="10" name="Rectangle 10"/>
          <p:cNvSpPr/>
          <p:nvPr/>
        </p:nvSpPr>
        <p:spPr>
          <a:xfrm>
            <a:off x="250245" y="1743967"/>
            <a:ext cx="278608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 smtClean="0">
                <a:cs typeface="Times New Roman" panose="02020603050405020304" pitchFamily="18" charset="0"/>
              </a:rPr>
              <a:t>Письмо</a:t>
            </a:r>
          </a:p>
          <a:p>
            <a:pPr marL="342900" indent="-342900"/>
            <a:endParaRPr lang="ru-RU" sz="2000" b="1" dirty="0" smtClean="0"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 smtClean="0">
                <a:cs typeface="Times New Roman" panose="02020603050405020304" pitchFamily="18" charset="0"/>
              </a:rPr>
              <a:t>Словарный запас</a:t>
            </a:r>
            <a:endParaRPr lang="ru-RU" sz="2000" dirty="0" smtClean="0"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 smtClean="0">
                <a:cs typeface="Times New Roman" panose="02020603050405020304" pitchFamily="18" charset="0"/>
              </a:rPr>
              <a:t>Идеи о чтении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 smtClean="0">
                <a:cs typeface="Times New Roman" panose="02020603050405020304" pitchFamily="18" charset="0"/>
              </a:rPr>
              <a:t>Повторение слов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 smtClean="0">
                <a:cs typeface="Times New Roman" panose="02020603050405020304" pitchFamily="18" charset="0"/>
              </a:rPr>
              <a:t>Рифмование слов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 smtClean="0">
                <a:cs typeface="Times New Roman" panose="02020603050405020304" pitchFamily="18" charset="0"/>
              </a:rPr>
              <a:t>Буквы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 smtClean="0">
                <a:cs typeface="Times New Roman" panose="02020603050405020304" pitchFamily="18" charset="0"/>
              </a:rPr>
              <a:t>Слова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 smtClean="0">
                <a:cs typeface="Times New Roman" panose="02020603050405020304" pitchFamily="18" charset="0"/>
              </a:rPr>
              <a:t>Чтение короткой истории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 smtClean="0">
                <a:cs typeface="Times New Roman" panose="02020603050405020304" pitchFamily="18" charset="0"/>
              </a:rPr>
              <a:t>Понимание текста</a:t>
            </a:r>
          </a:p>
        </p:txBody>
      </p:sp>
      <p:sp>
        <p:nvSpPr>
          <p:cNvPr id="11" name="Rectangle 11"/>
          <p:cNvSpPr/>
          <p:nvPr/>
        </p:nvSpPr>
        <p:spPr>
          <a:xfrm>
            <a:off x="6138074" y="2113300"/>
            <a:ext cx="300036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cs typeface="Times New Roman" panose="02020603050405020304" pitchFamily="18" charset="0"/>
              </a:rPr>
              <a:t>  Простой счет</a:t>
            </a:r>
          </a:p>
          <a:p>
            <a:pPr marL="180975" indent="-180975">
              <a:buFont typeface="Wingdings" panose="05000000000000000000" pitchFamily="2" charset="2"/>
              <a:buChar char="q"/>
            </a:pPr>
            <a:r>
              <a:rPr lang="ru-RU" sz="2000" b="1" dirty="0" smtClean="0">
                <a:cs typeface="Times New Roman" panose="02020603050405020304" pitchFamily="18" charset="0"/>
              </a:rPr>
              <a:t>  Простое сложение и  вычитание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cs typeface="Times New Roman" panose="02020603050405020304" pitchFamily="18" charset="0"/>
              </a:rPr>
              <a:t>  Цифры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cs typeface="Times New Roman" panose="02020603050405020304" pitchFamily="18" charset="0"/>
              </a:rPr>
              <a:t>  Логические задачи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cs typeface="Times New Roman" panose="02020603050405020304" pitchFamily="18" charset="0"/>
              </a:rPr>
              <a:t>  Задачи с символами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cs typeface="Times New Roman" panose="02020603050405020304" pitchFamily="18" charset="0"/>
              </a:rPr>
              <a:t>  Контекстные задачи</a:t>
            </a:r>
          </a:p>
          <a:p>
            <a:endParaRPr lang="ru-RU" sz="2000" b="1" dirty="0" smtClean="0">
              <a:cs typeface="Times New Roman" panose="02020603050405020304" pitchFamily="18" charset="0"/>
            </a:endParaRPr>
          </a:p>
          <a:p>
            <a:endParaRPr lang="ru-RU" sz="2000" b="1" dirty="0" smtClean="0">
              <a:cs typeface="Times New Roman" panose="02020603050405020304" pitchFamily="18" charset="0"/>
            </a:endParaRPr>
          </a:p>
        </p:txBody>
      </p:sp>
      <p:pic>
        <p:nvPicPr>
          <p:cNvPr id="12" name="Picture 3" descr="C:\Users\Elena Kardanovs\Desktop\Фото iPIPS\7zODA4F.tmp\GEF_1333.JPG"/>
          <p:cNvPicPr>
            <a:picLocks noChangeAspect="1" noChangeArrowheads="1"/>
          </p:cNvPicPr>
          <p:nvPr/>
        </p:nvPicPr>
        <p:blipFill rotWithShape="1">
          <a:blip r:embed="rId2" cstate="print"/>
          <a:srcRect l="8036" r="4954"/>
          <a:stretch/>
        </p:blipFill>
        <p:spPr bwMode="auto">
          <a:xfrm>
            <a:off x="3150759" y="1899084"/>
            <a:ext cx="2734926" cy="33227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320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ru-RU" altLang="ru-RU" sz="3600" dirty="0" smtClean="0">
                <a:solidFill>
                  <a:schemeClr val="bg1"/>
                </a:solidFill>
              </a:rPr>
              <a:t>Как выстраивается измерение прогресса?</a:t>
            </a:r>
            <a:endParaRPr lang="ru-RU" altLang="ru-RU" sz="3600" dirty="0">
              <a:solidFill>
                <a:schemeClr val="bg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844824"/>
            <a:ext cx="8363272" cy="4525962"/>
          </a:xfrm>
        </p:spPr>
        <p:txBody>
          <a:bodyPr/>
          <a:lstStyle/>
          <a:p>
            <a:pPr eaLnBrk="1" hangingPunct="1"/>
            <a:r>
              <a:rPr lang="ru-RU" altLang="ru-RU" sz="2400" dirty="0" smtClean="0"/>
              <a:t>Тестирование проходит 2 раза в год</a:t>
            </a:r>
          </a:p>
          <a:p>
            <a:pPr eaLnBrk="1" hangingPunct="1"/>
            <a:r>
              <a:rPr lang="ru-RU" altLang="ru-RU" sz="2400" dirty="0" smtClean="0"/>
              <a:t>Используется механизм компьютерного адаптивного тестирования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altLang="ru-RU" sz="2400" dirty="0" smtClean="0"/>
              <a:t>Последовательности заданий с правилами остановки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ru-RU" altLang="ru-RU" dirty="0" smtClean="0"/>
              <a:t>Задания, трудные для ребенка в начале года, ему не предъявляются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ru-RU" altLang="ru-RU" dirty="0" smtClean="0"/>
              <a:t>В конце года он начинает тестирование в точке, зафиксированной в начале года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altLang="ru-RU" sz="2400" dirty="0" smtClean="0"/>
              <a:t>По итогам двух этапов строится единая метрическая шкала</a:t>
            </a:r>
          </a:p>
          <a:p>
            <a:pPr lvl="2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3588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Индивидуальные результаты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" y="1603819"/>
            <a:ext cx="8259743" cy="4993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25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Сравнение прогресса классов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656802" cy="5256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600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iPIPS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 Великобритании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012667"/>
              </p:ext>
            </p:extLst>
          </p:nvPr>
        </p:nvGraphicFramePr>
        <p:xfrm>
          <a:off x="467544" y="1556792"/>
          <a:ext cx="8497455" cy="483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83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ru-RU" altLang="ru-RU" sz="3600" dirty="0" smtClean="0">
                <a:solidFill>
                  <a:schemeClr val="bg1"/>
                </a:solidFill>
              </a:rPr>
              <a:t>Использованное данных о прогрессе:</a:t>
            </a:r>
            <a:br>
              <a:rPr lang="ru-RU" altLang="ru-RU" sz="3600" dirty="0" smtClean="0">
                <a:solidFill>
                  <a:schemeClr val="bg1"/>
                </a:solidFill>
              </a:rPr>
            </a:br>
            <a:r>
              <a:rPr lang="ru-RU" altLang="ru-RU" sz="3600" dirty="0" smtClean="0">
                <a:solidFill>
                  <a:schemeClr val="bg1"/>
                </a:solidFill>
              </a:rPr>
              <a:t>оценка эффективности</a:t>
            </a:r>
            <a:endParaRPr lang="ru-RU" altLang="ru-RU" sz="3600" dirty="0">
              <a:solidFill>
                <a:schemeClr val="bg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427052"/>
              </p:ext>
            </p:extLst>
          </p:nvPr>
        </p:nvGraphicFramePr>
        <p:xfrm>
          <a:off x="1619672" y="1916832"/>
          <a:ext cx="5508104" cy="3339465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792088"/>
                <a:gridCol w="2411527"/>
                <a:gridCol w="2304489"/>
              </a:tblGrid>
              <a:tr h="9855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Школа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err="1">
                          <a:effectLst/>
                        </a:rPr>
                        <a:t>Срезовое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smtClean="0">
                          <a:effectLst/>
                        </a:rPr>
                        <a:t>оценивание,</a:t>
                      </a:r>
                    </a:p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</a:rPr>
                        <a:t>ранг</a:t>
                      </a:r>
                    </a:p>
                    <a:p>
                      <a:pPr algn="ctr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Оценка прогресса при учете контекстных </a:t>
                      </a:r>
                      <a:r>
                        <a:rPr lang="ru-RU" sz="1800" u="none" strike="noStrike" dirty="0" smtClean="0">
                          <a:effectLst/>
                        </a:rPr>
                        <a:t>факторов, ранг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45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школа </a:t>
                      </a:r>
                      <a:r>
                        <a:rPr lang="ru-RU" sz="1800" u="none" strike="noStrike" dirty="0" smtClean="0">
                          <a:effectLst/>
                        </a:rPr>
                        <a:t>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4</a:t>
                      </a:r>
                      <a:endParaRPr lang="ru-RU" sz="18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45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школа </a:t>
                      </a:r>
                      <a:r>
                        <a:rPr lang="ru-RU" sz="1800" u="none" strike="noStrike" dirty="0" smtClean="0">
                          <a:effectLst/>
                        </a:rPr>
                        <a:t>Б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45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школа </a:t>
                      </a:r>
                      <a:r>
                        <a:rPr lang="ru-RU" sz="1800" u="none" strike="noStrike" dirty="0" smtClean="0">
                          <a:effectLst/>
                        </a:rPr>
                        <a:t>В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45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школа </a:t>
                      </a:r>
                      <a:r>
                        <a:rPr lang="ru-RU" sz="1800" u="none" strike="noStrike" dirty="0" smtClean="0">
                          <a:effectLst/>
                        </a:rPr>
                        <a:t>Г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5669668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Математические модели </a:t>
            </a:r>
            <a:r>
              <a:rPr lang="en-US" dirty="0" smtClean="0">
                <a:solidFill>
                  <a:srgbClr val="C00000"/>
                </a:solidFill>
              </a:rPr>
              <a:t>value added</a:t>
            </a:r>
            <a:r>
              <a:rPr lang="en-US" dirty="0" smtClean="0"/>
              <a:t>:</a:t>
            </a:r>
            <a:endParaRPr lang="ru-RU" dirty="0" smtClean="0"/>
          </a:p>
          <a:p>
            <a:r>
              <a:rPr lang="ru-RU" b="1" dirty="0" smtClean="0"/>
              <a:t>Балл за конец года= </a:t>
            </a:r>
            <a:r>
              <a:rPr lang="el-GR" b="1" dirty="0" smtClean="0"/>
              <a:t>β</a:t>
            </a:r>
            <a:r>
              <a:rPr lang="ru-RU" b="1" dirty="0" smtClean="0"/>
              <a:t>+</a:t>
            </a:r>
            <a:r>
              <a:rPr lang="en-US" b="1" dirty="0" smtClean="0"/>
              <a:t>x*</a:t>
            </a:r>
            <a:r>
              <a:rPr lang="ru-RU" b="1" dirty="0" smtClean="0"/>
              <a:t>балл в начале года + контекст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6110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996952"/>
            <a:ext cx="7787208" cy="108012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Спасибо за внимание!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41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ru-RU" altLang="ru-RU" sz="3600" dirty="0" smtClean="0">
                <a:solidFill>
                  <a:schemeClr val="bg1"/>
                </a:solidFill>
              </a:rPr>
              <a:t>Почему важно измерять прогресс?</a:t>
            </a:r>
            <a:endParaRPr lang="ru-RU" altLang="ru-RU" sz="3600" dirty="0">
              <a:solidFill>
                <a:schemeClr val="bg1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88099852"/>
              </p:ext>
            </p:extLst>
          </p:nvPr>
        </p:nvGraphicFramePr>
        <p:xfrm>
          <a:off x="457200" y="1855788"/>
          <a:ext cx="8363272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ru-RU" altLang="ru-RU" sz="3600" dirty="0" smtClean="0">
                <a:solidFill>
                  <a:schemeClr val="bg1"/>
                </a:solidFill>
              </a:rPr>
              <a:t>Как измерить прогресс?</a:t>
            </a:r>
            <a:endParaRPr lang="ru-RU" altLang="ru-RU" sz="3600" dirty="0">
              <a:solidFill>
                <a:schemeClr val="bg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363272" cy="20772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Положить результаты </a:t>
            </a:r>
            <a:r>
              <a:rPr lang="ru-RU" sz="2400" dirty="0" smtClean="0"/>
              <a:t>тестирования, полученные в разное время и по частично разным тестам </a:t>
            </a:r>
            <a:r>
              <a:rPr lang="ru-RU" sz="2400" dirty="0"/>
              <a:t>на одну </a:t>
            </a:r>
            <a:r>
              <a:rPr lang="ru-RU" sz="2400" dirty="0" smtClean="0"/>
              <a:t>шкалу, </a:t>
            </a:r>
            <a:r>
              <a:rPr lang="ru-RU" sz="2400" dirty="0"/>
              <a:t>можно только с помощью специальной </a:t>
            </a:r>
            <a:r>
              <a:rPr lang="ru-RU" sz="2400" dirty="0">
                <a:solidFill>
                  <a:schemeClr val="tx1"/>
                </a:solidFill>
              </a:rPr>
              <a:t>техники измерения, </a:t>
            </a:r>
            <a:r>
              <a:rPr lang="ru-RU" sz="2400" dirty="0" smtClean="0">
                <a:solidFill>
                  <a:schemeClr val="tx1"/>
                </a:solidFill>
              </a:rPr>
              <a:t>современной </a:t>
            </a:r>
            <a:r>
              <a:rPr lang="ru-RU" sz="2400" dirty="0">
                <a:solidFill>
                  <a:schemeClr val="tx1"/>
                </a:solidFill>
              </a:rPr>
              <a:t>теории </a:t>
            </a:r>
            <a:r>
              <a:rPr lang="ru-RU" sz="2400" dirty="0" smtClean="0">
                <a:solidFill>
                  <a:schemeClr val="tx1"/>
                </a:solidFill>
              </a:rPr>
              <a:t>тестирования (</a:t>
            </a:r>
            <a:r>
              <a:rPr lang="en-US" sz="2400" dirty="0" smtClean="0">
                <a:solidFill>
                  <a:schemeClr val="tx1"/>
                </a:solidFill>
              </a:rPr>
              <a:t>IRT)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IRT – </a:t>
            </a:r>
            <a:r>
              <a:rPr lang="ru-RU" sz="2400" dirty="0" smtClean="0"/>
              <a:t>это генеральная </a:t>
            </a:r>
            <a:r>
              <a:rPr lang="ru-RU" sz="2400" dirty="0" smtClean="0"/>
              <a:t>рамка, включающая:</a:t>
            </a:r>
            <a:endParaRPr lang="ru-RU" sz="2400" dirty="0">
              <a:solidFill>
                <a:schemeClr val="tx1"/>
              </a:solidFill>
            </a:endParaRPr>
          </a:p>
          <a:p>
            <a:pPr eaLnBrk="1" hangingPunct="1"/>
            <a:endParaRPr lang="ru-RU" alt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81865386"/>
              </p:ext>
            </p:extLst>
          </p:nvPr>
        </p:nvGraphicFramePr>
        <p:xfrm>
          <a:off x="395536" y="4077072"/>
          <a:ext cx="8748464" cy="2031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731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ru-RU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Как это работает?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363272" cy="2869356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моделях, предлагаемых </a:t>
            </a:r>
            <a:r>
              <a:rPr lang="en-US" sz="2800" dirty="0" smtClean="0">
                <a:latin typeface="+mn-lt"/>
                <a:ea typeface="+mn-ea"/>
                <a:cs typeface="+mn-cs"/>
              </a:rPr>
              <a:t>IRT</a:t>
            </a:r>
            <a:r>
              <a:rPr lang="ru-RU" sz="2800" dirty="0" smtClean="0">
                <a:latin typeface="+mn-lt"/>
                <a:ea typeface="+mn-ea"/>
                <a:cs typeface="+mn-cs"/>
              </a:rPr>
              <a:t>,</a:t>
            </a:r>
            <a:r>
              <a:rPr lang="en-US" sz="2800" dirty="0" smtClean="0">
                <a:latin typeface="+mn-lt"/>
                <a:ea typeface="+mn-ea"/>
                <a:cs typeface="+mn-cs"/>
              </a:rPr>
              <a:t> </a:t>
            </a:r>
            <a:r>
              <a:rPr lang="ru-RU" sz="2800" dirty="0">
                <a:latin typeface="+mn-lt"/>
                <a:ea typeface="+mn-ea"/>
                <a:cs typeface="+mn-cs"/>
              </a:rPr>
              <a:t>шанс решить конкретное задание в тесте рассматривается как некоторая </a:t>
            </a:r>
            <a:r>
              <a:rPr lang="ru-RU" sz="2800" dirty="0" smtClean="0">
                <a:latin typeface="+mn-lt"/>
                <a:ea typeface="+mn-ea"/>
                <a:cs typeface="+mn-cs"/>
              </a:rPr>
              <a:t>функция -</a:t>
            </a:r>
            <a:endParaRPr lang="ru-RU" sz="2800" dirty="0">
              <a:latin typeface="+mn-lt"/>
              <a:ea typeface="+mn-ea"/>
              <a:cs typeface="+mn-cs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способности 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или уровня подготовленности ребенка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одной </a:t>
            </a:r>
            <a:r>
              <a:rPr lang="ru-RU" sz="2800" dirty="0">
                <a:solidFill>
                  <a:schemeClr val="tx1"/>
                </a:solidFill>
              </a:rPr>
              <a:t>или нескольких характеристик задания</a:t>
            </a:r>
            <a:endParaRPr lang="ru-RU" altLang="ru-RU" sz="2800" dirty="0"/>
          </a:p>
        </p:txBody>
      </p:sp>
      <p:pic>
        <p:nvPicPr>
          <p:cNvPr id="155650" name="Picture 2" descr="RASCH-1P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36" t="6632" r="53529" b="58792"/>
          <a:stretch/>
        </p:blipFill>
        <p:spPr bwMode="auto">
          <a:xfrm>
            <a:off x="707915" y="5418811"/>
            <a:ext cx="2514564" cy="937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47864" y="5564631"/>
            <a:ext cx="3938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Например, однопараметрическая модель Раша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335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ru-RU" altLang="ru-RU" sz="3600" dirty="0" smtClean="0">
                <a:solidFill>
                  <a:schemeClr val="bg1"/>
                </a:solidFill>
              </a:rPr>
              <a:t>Зачем это делать?</a:t>
            </a:r>
            <a:endParaRPr lang="ru-RU" altLang="ru-RU" sz="36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772816"/>
            <a:ext cx="639045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Реализация трех подходов к интерпретации результатов</a:t>
            </a:r>
            <a:endParaRPr lang="en-US" sz="2000" b="1" dirty="0" smtClean="0">
              <a:latin typeface="Myriad Pro"/>
            </a:endParaRPr>
          </a:p>
          <a:p>
            <a:pPr>
              <a:buFont typeface="Arial" pitchFamily="34" charset="0"/>
              <a:buChar char="•"/>
            </a:pPr>
            <a:endParaRPr lang="ru-RU" b="1" i="1" dirty="0" smtClean="0"/>
          </a:p>
          <a:p>
            <a:pPr>
              <a:buFont typeface="Arial" pitchFamily="34" charset="0"/>
              <a:buChar char="•"/>
            </a:pPr>
            <a:r>
              <a:rPr lang="ru-RU" b="1" i="1" dirty="0" smtClean="0"/>
              <a:t> Нормативно-ориентированный </a:t>
            </a:r>
            <a:r>
              <a:rPr lang="en-US" b="1" i="1" dirty="0" smtClean="0"/>
              <a:t> </a:t>
            </a:r>
          </a:p>
          <a:p>
            <a:pPr marL="85725">
              <a:buNone/>
            </a:pPr>
            <a:r>
              <a:rPr lang="en-US" dirty="0" smtClean="0"/>
              <a:t> </a:t>
            </a:r>
            <a:r>
              <a:rPr lang="ru-RU" dirty="0" smtClean="0"/>
              <a:t>Результат отдельного участника интерпретируется в  зависимости от достижений всей совокупности участников тестирования</a:t>
            </a:r>
          </a:p>
          <a:p>
            <a:pPr marL="85725"/>
            <a:r>
              <a:rPr lang="ru-RU" sz="1400" dirty="0" smtClean="0"/>
              <a:t>  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ru-RU" dirty="0" smtClean="0"/>
              <a:t>  </a:t>
            </a:r>
            <a:r>
              <a:rPr lang="ru-RU" b="1" i="1" dirty="0" smtClean="0"/>
              <a:t>Индивидуально – ориентированный </a:t>
            </a:r>
            <a:endParaRPr lang="ru-RU" b="1" dirty="0" smtClean="0"/>
          </a:p>
          <a:p>
            <a:pPr marL="182563" indent="-96838">
              <a:buNone/>
            </a:pPr>
            <a:r>
              <a:rPr lang="ru-RU" dirty="0" smtClean="0"/>
              <a:t> Оценивается степень прогресса конкретного учащегося за   определенный промежуток времени</a:t>
            </a:r>
          </a:p>
          <a:p>
            <a:pPr marL="85725">
              <a:buNone/>
            </a:pPr>
            <a:endParaRPr lang="ru-RU" sz="1400" dirty="0" smtClean="0"/>
          </a:p>
          <a:p>
            <a:pPr marL="85725">
              <a:buFont typeface="Arial" pitchFamily="34" charset="0"/>
              <a:buChar char="•"/>
            </a:pPr>
            <a:r>
              <a:rPr lang="ru-RU" b="1" i="1" dirty="0" err="1" smtClean="0"/>
              <a:t>Критериально</a:t>
            </a:r>
            <a:r>
              <a:rPr lang="ru-RU" b="1" i="1" dirty="0" smtClean="0"/>
              <a:t>-ориентированный</a:t>
            </a:r>
            <a:r>
              <a:rPr lang="en-US" i="1" dirty="0" smtClean="0"/>
              <a:t> </a:t>
            </a:r>
          </a:p>
          <a:p>
            <a:pPr marL="182563">
              <a:buNone/>
            </a:pPr>
            <a:r>
              <a:rPr lang="en-US" dirty="0" smtClean="0"/>
              <a:t>   </a:t>
            </a:r>
            <a:r>
              <a:rPr lang="ru-RU" dirty="0" smtClean="0"/>
              <a:t>На основании положения  участника на шкале и пороговых значений делается вывод о</a:t>
            </a:r>
            <a:r>
              <a:rPr lang="en-US" dirty="0" smtClean="0"/>
              <a:t> </a:t>
            </a:r>
            <a:r>
              <a:rPr lang="ru-RU" dirty="0" smtClean="0"/>
              <a:t>качественном уровне, на котором находится участник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099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ru-RU" altLang="ru-RU" sz="3600" dirty="0" smtClean="0">
                <a:solidFill>
                  <a:schemeClr val="bg1"/>
                </a:solidFill>
              </a:rPr>
              <a:t>Пример интерпретации результатов</a:t>
            </a:r>
            <a:endParaRPr lang="ru-RU" altLang="ru-RU" sz="36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15662"/>
            <a:ext cx="6480720" cy="4830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64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ru-RU" altLang="ru-RU" sz="3600" dirty="0" smtClean="0">
                <a:solidFill>
                  <a:schemeClr val="bg1"/>
                </a:solidFill>
              </a:rPr>
              <a:t>Каким должен быть КИМ, измеряющий прогресс?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13573582"/>
              </p:ext>
            </p:extLst>
          </p:nvPr>
        </p:nvGraphicFramePr>
        <p:xfrm>
          <a:off x="457200" y="1855788"/>
          <a:ext cx="8363272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112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85728"/>
            <a:ext cx="8229600" cy="884260"/>
          </a:xfrm>
        </p:spPr>
        <p:txBody>
          <a:bodyPr/>
          <a:lstStyle/>
          <a:p>
            <a:r>
              <a:rPr lang="ru-RU" altLang="ru-RU" sz="3600" dirty="0" smtClean="0">
                <a:solidFill>
                  <a:schemeClr val="bg1"/>
                </a:solidFill>
              </a:rPr>
              <a:t>Примеры инструментов, измеряющих прогресс: </a:t>
            </a:r>
            <a:r>
              <a:rPr lang="en-US" sz="2000" dirty="0">
                <a:solidFill>
                  <a:schemeClr val="bg1"/>
                </a:solidFill>
              </a:rPr>
              <a:t>Pupil Monitoring System</a:t>
            </a:r>
            <a:endParaRPr lang="ru-RU" altLang="ru-RU" sz="2000" dirty="0">
              <a:solidFill>
                <a:schemeClr val="bg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72816"/>
            <a:ext cx="8435280" cy="4525962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</a:rPr>
              <a:t>Разработан </a:t>
            </a:r>
            <a:r>
              <a:rPr lang="en-US" sz="2400" dirty="0" smtClean="0">
                <a:solidFill>
                  <a:schemeClr val="tx1"/>
                </a:solidFill>
              </a:rPr>
              <a:t>CITO</a:t>
            </a:r>
            <a:r>
              <a:rPr lang="ru-RU" sz="2400" dirty="0" smtClean="0">
                <a:solidFill>
                  <a:schemeClr val="tx1"/>
                </a:solidFill>
              </a:rPr>
              <a:t>, Нидерланды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Система </a:t>
            </a:r>
            <a:r>
              <a:rPr lang="ru-RU" sz="2400" dirty="0">
                <a:solidFill>
                  <a:schemeClr val="tx1"/>
                </a:solidFill>
              </a:rPr>
              <a:t>стандартизированных тестов, предназначенных для широкомасштабной национальной оценки в начальной </a:t>
            </a:r>
            <a:r>
              <a:rPr lang="ru-RU" sz="2400" dirty="0" smtClean="0">
                <a:solidFill>
                  <a:schemeClr val="tx1"/>
                </a:solidFill>
              </a:rPr>
              <a:t>школе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Охватывают </a:t>
            </a:r>
            <a:r>
              <a:rPr lang="ru-RU" sz="2400" dirty="0">
                <a:solidFill>
                  <a:schemeClr val="tx1"/>
                </a:solidFill>
              </a:rPr>
              <a:t>язык, чтение, математику и другие предметы.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Один </a:t>
            </a:r>
            <a:r>
              <a:rPr lang="ru-RU" sz="2400" dirty="0">
                <a:solidFill>
                  <a:schemeClr val="tx1"/>
                </a:solidFill>
              </a:rPr>
              <a:t>или два раза в год дети проходят тесты, их результаты </a:t>
            </a:r>
            <a:r>
              <a:rPr lang="ru-RU" sz="2400" dirty="0" smtClean="0">
                <a:solidFill>
                  <a:schemeClr val="tx1"/>
                </a:solidFill>
              </a:rPr>
              <a:t>регистрируются </a:t>
            </a:r>
            <a:r>
              <a:rPr lang="ru-RU" sz="2400" dirty="0">
                <a:solidFill>
                  <a:schemeClr val="tx1"/>
                </a:solidFill>
              </a:rPr>
              <a:t>и </a:t>
            </a:r>
            <a:r>
              <a:rPr lang="ru-RU" sz="2400" dirty="0" smtClean="0"/>
              <a:t>фиксируются </a:t>
            </a:r>
            <a:r>
              <a:rPr lang="ru-RU" sz="2400" dirty="0"/>
              <a:t>на единой шкале, которая позволяет отслеживать </a:t>
            </a:r>
            <a:r>
              <a:rPr lang="ru-RU" sz="2400" dirty="0">
                <a:solidFill>
                  <a:schemeClr val="tx1"/>
                </a:solidFill>
              </a:rPr>
              <a:t>прогресс ребенка в динамике, за все время обучения в начальной </a:t>
            </a:r>
            <a:r>
              <a:rPr lang="ru-RU" sz="2400" dirty="0" smtClean="0">
                <a:solidFill>
                  <a:schemeClr val="tx1"/>
                </a:solidFill>
              </a:rPr>
              <a:t>школе.</a:t>
            </a:r>
            <a:endParaRPr lang="ru-RU" sz="2400" dirty="0">
              <a:solidFill>
                <a:schemeClr val="tx1"/>
              </a:solidFill>
            </a:endParaRPr>
          </a:p>
          <a:p>
            <a:pPr eaLnBrk="1" hangingPunct="1"/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4580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Отслеживание прогресса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7"/>
            <a:ext cx="8676456" cy="5447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997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4792</TotalTime>
  <Words>876</Words>
  <Application>Microsoft Office PowerPoint</Application>
  <PresentationFormat>Экран (4:3)</PresentationFormat>
  <Paragraphs>122</Paragraphs>
  <Slides>17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Diseño predeterminado</vt:lpstr>
      <vt:lpstr>Оценивание индивидуального прогресса в обучении </vt:lpstr>
      <vt:lpstr>Почему важно измерять прогресс?</vt:lpstr>
      <vt:lpstr>Как измерить прогресс?</vt:lpstr>
      <vt:lpstr>Как это работает?</vt:lpstr>
      <vt:lpstr>Зачем это делать?</vt:lpstr>
      <vt:lpstr>Пример интерпретации результатов</vt:lpstr>
      <vt:lpstr>Каким должен быть КИМ, измеряющий прогресс?</vt:lpstr>
      <vt:lpstr>Примеры инструментов, измеряющих прогресс: Pupil Monitoring System</vt:lpstr>
      <vt:lpstr>Отслеживание прогресса</vt:lpstr>
      <vt:lpstr>Примеры инструментов, измеряющих прогресс: iPIPS</vt:lpstr>
      <vt:lpstr>Структура инструмента</vt:lpstr>
      <vt:lpstr>Как выстраивается измерение прогресса?</vt:lpstr>
      <vt:lpstr>Индивидуальные результаты</vt:lpstr>
      <vt:lpstr>Сравнение прогресса классов</vt:lpstr>
      <vt:lpstr>iPIPS в Великобритании</vt:lpstr>
      <vt:lpstr>Использованное данных о прогрессе: оценка эффективности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Alina</cp:lastModifiedBy>
  <cp:revision>598</cp:revision>
  <dcterms:created xsi:type="dcterms:W3CDTF">2010-05-23T14:28:12Z</dcterms:created>
  <dcterms:modified xsi:type="dcterms:W3CDTF">2016-04-24T16:07:00Z</dcterms:modified>
</cp:coreProperties>
</file>