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9" r:id="rId3"/>
    <p:sldId id="257" r:id="rId4"/>
    <p:sldId id="258" r:id="rId5"/>
    <p:sldId id="262" r:id="rId6"/>
    <p:sldId id="261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0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B85ED-A670-4182-9726-2B03596F132E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DF42FD-B441-455D-8D7B-23207D9A01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6481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32265-A068-4F25-A418-9B35941DA609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0391-C653-404D-BE36-5B5C15463E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0961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32265-A068-4F25-A418-9B35941DA609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0391-C653-404D-BE36-5B5C15463E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362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32265-A068-4F25-A418-9B35941DA609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0391-C653-404D-BE36-5B5C15463E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29498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C6346-2AC9-4D5E-8AB2-ADE1C3FFE7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62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32265-A068-4F25-A418-9B35941DA609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0391-C653-404D-BE36-5B5C15463E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4736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32265-A068-4F25-A418-9B35941DA609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0391-C653-404D-BE36-5B5C15463E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59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32265-A068-4F25-A418-9B35941DA609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0391-C653-404D-BE36-5B5C15463E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438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32265-A068-4F25-A418-9B35941DA609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0391-C653-404D-BE36-5B5C15463E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1004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32265-A068-4F25-A418-9B35941DA609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0391-C653-404D-BE36-5B5C15463E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163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32265-A068-4F25-A418-9B35941DA609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0391-C653-404D-BE36-5B5C15463E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456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32265-A068-4F25-A418-9B35941DA609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0391-C653-404D-BE36-5B5C15463E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8382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32265-A068-4F25-A418-9B35941DA609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0391-C653-404D-BE36-5B5C15463E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1050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32265-A068-4F25-A418-9B35941DA609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A0391-C653-404D-BE36-5B5C15463E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945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Методологические подходы  к формированию и оценке 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 и личностных результатов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59832" y="5105400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В.В.Юдин</a:t>
            </a:r>
            <a:r>
              <a:rPr lang="ru-RU" dirty="0" smtClean="0"/>
              <a:t> </a:t>
            </a:r>
            <a:r>
              <a:rPr lang="ru-RU" dirty="0" err="1" smtClean="0"/>
              <a:t>д.пед.н</a:t>
            </a:r>
            <a:r>
              <a:rPr lang="ru-RU" dirty="0" smtClean="0"/>
              <a:t>., доцент кафедры педагогических технологий ЯГПУ </a:t>
            </a:r>
            <a:r>
              <a:rPr lang="ru-RU" dirty="0" err="1" smtClean="0"/>
              <a:t>им.К.Д.Ушинского</a:t>
            </a:r>
            <a:r>
              <a:rPr lang="ru-RU" dirty="0" smtClean="0"/>
              <a:t> </a:t>
            </a:r>
            <a:endParaRPr lang="en-US" dirty="0" smtClean="0"/>
          </a:p>
          <a:p>
            <a:r>
              <a:rPr lang="en-US" dirty="0" smtClean="0"/>
              <a:t>vvyudin@yspu.org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749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ФГОС </a:t>
            </a:r>
            <a:endParaRPr lang="ru-RU" dirty="0"/>
          </a:p>
        </p:txBody>
      </p:sp>
      <p:sp>
        <p:nvSpPr>
          <p:cNvPr id="5" name="Двойная стрелка влево/вправо 4"/>
          <p:cNvSpPr/>
          <p:nvPr/>
        </p:nvSpPr>
        <p:spPr>
          <a:xfrm>
            <a:off x="3419872" y="1556792"/>
            <a:ext cx="1800200" cy="108012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11560" y="1340768"/>
            <a:ext cx="20162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 группы образовательных результатов:</a:t>
            </a:r>
          </a:p>
          <a:p>
            <a:r>
              <a:rPr lang="ru-RU" dirty="0" smtClean="0"/>
              <a:t>Предметные, </a:t>
            </a:r>
            <a:r>
              <a:rPr lang="ru-RU" dirty="0" err="1" smtClean="0"/>
              <a:t>метапредметные</a:t>
            </a:r>
            <a:r>
              <a:rPr lang="ru-RU" dirty="0" smtClean="0"/>
              <a:t>, личностные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858071" y="1773686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Закономерности Педагогики</a:t>
            </a:r>
            <a:endParaRPr lang="ru-RU" dirty="0"/>
          </a:p>
        </p:txBody>
      </p:sp>
      <p:sp>
        <p:nvSpPr>
          <p:cNvPr id="8" name="Двойная стрелка влево/вправо 7"/>
          <p:cNvSpPr/>
          <p:nvPr/>
        </p:nvSpPr>
        <p:spPr>
          <a:xfrm>
            <a:off x="3419872" y="4077072"/>
            <a:ext cx="1800200" cy="108012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827584" y="3861048"/>
            <a:ext cx="1800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Мыслительные умения и качества формируются «в лоб»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940152" y="4221088"/>
            <a:ext cx="20781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Деятельностный</a:t>
            </a:r>
            <a:r>
              <a:rPr lang="ru-RU" dirty="0" smtClean="0"/>
              <a:t> подход 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580112" y="1268760"/>
            <a:ext cx="2952328" cy="4608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062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ru-RU" altLang="ru-RU" sz="4000" smtClean="0"/>
              <a:t>Закономерности (законы) педагогики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68413"/>
            <a:ext cx="7772400" cy="4827587"/>
          </a:xfrm>
        </p:spPr>
        <p:txBody>
          <a:bodyPr/>
          <a:lstStyle/>
          <a:p>
            <a:pPr eaLnBrk="1" hangingPunct="1"/>
            <a:r>
              <a:rPr lang="ru-RU" altLang="ru-RU" sz="2800" b="1" dirty="0" smtClean="0">
                <a:solidFill>
                  <a:srgbClr val="C00000"/>
                </a:solidFill>
              </a:rPr>
              <a:t>Неразделимость</a:t>
            </a:r>
            <a:r>
              <a:rPr lang="ru-RU" altLang="ru-RU" sz="2800" dirty="0" smtClean="0"/>
              <a:t> составляющих </a:t>
            </a:r>
            <a:r>
              <a:rPr lang="ru-RU" altLang="ru-RU" sz="2800" u="sng" dirty="0" smtClean="0"/>
              <a:t>процесса</a:t>
            </a:r>
            <a:r>
              <a:rPr lang="ru-RU" altLang="ru-RU" sz="2800" dirty="0" smtClean="0"/>
              <a:t> и </a:t>
            </a:r>
            <a:r>
              <a:rPr lang="ru-RU" altLang="ru-RU" sz="2800" u="sng" dirty="0" smtClean="0"/>
              <a:t>результата </a:t>
            </a:r>
            <a:r>
              <a:rPr lang="ru-RU" altLang="ru-RU" sz="2800" dirty="0" smtClean="0"/>
              <a:t>образования (обучение, воспитание, развитие),  представляющего собой освоенные способы деятельности</a:t>
            </a:r>
          </a:p>
          <a:p>
            <a:pPr eaLnBrk="1" hangingPunct="1"/>
            <a:r>
              <a:rPr lang="ru-RU" altLang="ru-RU" sz="2800" dirty="0" smtClean="0"/>
              <a:t>Главным </a:t>
            </a:r>
            <a:r>
              <a:rPr lang="ru-RU" altLang="ru-RU" sz="2800" b="1" dirty="0">
                <a:solidFill>
                  <a:srgbClr val="C00000"/>
                </a:solidFill>
              </a:rPr>
              <a:t>средством</a:t>
            </a:r>
            <a:r>
              <a:rPr lang="ru-RU" altLang="ru-RU" sz="2800" dirty="0" smtClean="0"/>
              <a:t> формирования образовательного результата является </a:t>
            </a:r>
            <a:r>
              <a:rPr lang="ru-RU" altLang="ru-RU" sz="2800" b="1" dirty="0">
                <a:solidFill>
                  <a:srgbClr val="C00000"/>
                </a:solidFill>
              </a:rPr>
              <a:t>деятельность обучающегося</a:t>
            </a:r>
          </a:p>
          <a:p>
            <a:pPr eaLnBrk="1" hangingPunct="1"/>
            <a:r>
              <a:rPr lang="ru-RU" altLang="ru-RU" sz="2800" b="1" dirty="0">
                <a:solidFill>
                  <a:srgbClr val="C00000"/>
                </a:solidFill>
              </a:rPr>
              <a:t>Эффективность</a:t>
            </a:r>
            <a:r>
              <a:rPr lang="ru-RU" altLang="ru-RU" sz="2800" dirty="0" smtClean="0"/>
              <a:t> образования определяется </a:t>
            </a:r>
            <a:r>
              <a:rPr lang="ru-RU" altLang="ru-RU" sz="2800" b="1" dirty="0">
                <a:solidFill>
                  <a:srgbClr val="C00000"/>
                </a:solidFill>
              </a:rPr>
              <a:t>степенью соответствия </a:t>
            </a:r>
            <a:r>
              <a:rPr lang="ru-RU" altLang="ru-RU" sz="2800" dirty="0" smtClean="0"/>
              <a:t>его социальным запросам</a:t>
            </a:r>
          </a:p>
        </p:txBody>
      </p:sp>
    </p:spTree>
    <p:extLst>
      <p:ext uri="{BB962C8B-B14F-4D97-AF65-F5344CB8AC3E}">
        <p14:creationId xmlns:p14="http://schemas.microsoft.com/office/powerpoint/2010/main" val="310015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green circ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981075"/>
            <a:ext cx="4079875" cy="351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ru-RU" altLang="ru-RU" sz="2800" u="sng" smtClean="0">
                <a:solidFill>
                  <a:schemeClr val="tx1"/>
                </a:solidFill>
              </a:rPr>
              <a:t>Педагогический процесс </a:t>
            </a:r>
            <a:r>
              <a:rPr lang="ru-RU" altLang="ru-RU" sz="2800" smtClean="0">
                <a:solidFill>
                  <a:srgbClr val="0066FF"/>
                </a:solidFill>
              </a:rPr>
              <a:t>– </a:t>
            </a:r>
            <a:r>
              <a:rPr lang="ru-RU" altLang="ru-RU" sz="2800" u="sng" smtClean="0">
                <a:solidFill>
                  <a:srgbClr val="FF0000"/>
                </a:solidFill>
              </a:rPr>
              <a:t>Образовательный процесс</a:t>
            </a:r>
            <a:r>
              <a:rPr lang="ru-RU" altLang="ru-RU" sz="2800" smtClean="0">
                <a:solidFill>
                  <a:srgbClr val="FF0000"/>
                </a:solidFill>
              </a:rPr>
              <a:t> </a:t>
            </a:r>
            <a:r>
              <a:rPr lang="ru-RU" altLang="ru-RU" sz="2800" smtClean="0">
                <a:solidFill>
                  <a:srgbClr val="0066FF"/>
                </a:solidFill>
              </a:rPr>
              <a:t>– </a:t>
            </a:r>
            <a:r>
              <a:rPr lang="ru-RU" altLang="ru-RU" sz="2800" u="sng" smtClean="0">
                <a:solidFill>
                  <a:srgbClr val="0066FF"/>
                </a:solidFill>
              </a:rPr>
              <a:t>Образовательный результат</a:t>
            </a:r>
          </a:p>
        </p:txBody>
      </p:sp>
      <p:pic>
        <p:nvPicPr>
          <p:cNvPr id="11268" name="Picture 4" descr="blue circ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1989138"/>
            <a:ext cx="4076700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5" descr="tan circl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981075"/>
            <a:ext cx="4105275" cy="351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971550" y="2133600"/>
            <a:ext cx="28082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ru-RU" altLang="ru-RU" sz="2000" b="1"/>
              <a:t>Обучение -  </a:t>
            </a:r>
            <a:r>
              <a:rPr lang="ru-RU" altLang="ru-RU" sz="2000" b="1">
                <a:solidFill>
                  <a:srgbClr val="FF0000"/>
                </a:solidFill>
              </a:rPr>
              <a:t>Учение -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ru-RU" altLang="ru-RU" sz="2000">
                <a:solidFill>
                  <a:schemeClr val="accent2"/>
                </a:solidFill>
              </a:rPr>
              <a:t>ЗУН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4211638" y="1844675"/>
            <a:ext cx="3960812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ru-RU" altLang="ru-RU" sz="2000" b="1"/>
              <a:t>Воспитание –</a:t>
            </a:r>
          </a:p>
          <a:p>
            <a:pPr algn="r"/>
            <a:r>
              <a:rPr lang="ru-RU" altLang="ru-RU" sz="2000" b="1">
                <a:solidFill>
                  <a:srgbClr val="FF0000"/>
                </a:solidFill>
              </a:rPr>
              <a:t>Самовоспитание</a:t>
            </a:r>
          </a:p>
          <a:p>
            <a:pPr algn="r"/>
            <a:r>
              <a:rPr lang="ru-RU" altLang="ru-RU" sz="2000">
                <a:solidFill>
                  <a:schemeClr val="accent2"/>
                </a:solidFill>
              </a:rPr>
              <a:t>Мировоззрение , идеалы, ценности,</a:t>
            </a:r>
          </a:p>
          <a:p>
            <a:pPr algn="r"/>
            <a:r>
              <a:rPr lang="ru-RU" altLang="ru-RU" sz="2000">
                <a:solidFill>
                  <a:schemeClr val="accent2"/>
                </a:solidFill>
              </a:rPr>
              <a:t>Нормы и Привычки поведения,</a:t>
            </a:r>
          </a:p>
          <a:p>
            <a:pPr algn="r"/>
            <a:r>
              <a:rPr lang="ru-RU" altLang="ru-RU" sz="2000">
                <a:solidFill>
                  <a:schemeClr val="accent2"/>
                </a:solidFill>
              </a:rPr>
              <a:t>Личность</a:t>
            </a:r>
            <a:endParaRPr lang="en-US" altLang="ru-RU" sz="2000">
              <a:solidFill>
                <a:schemeClr val="accent2"/>
              </a:solidFill>
            </a:endParaRP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2771775" y="4221163"/>
            <a:ext cx="38163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ru-RU" altLang="ru-RU" sz="2000" b="1"/>
              <a:t>Развитие – </a:t>
            </a:r>
          </a:p>
          <a:p>
            <a:pPr algn="ctr"/>
            <a:r>
              <a:rPr lang="ru-RU" altLang="ru-RU" sz="2000" b="1">
                <a:solidFill>
                  <a:srgbClr val="FF0000"/>
                </a:solidFill>
              </a:rPr>
              <a:t>Саморазвитие - </a:t>
            </a:r>
            <a:endParaRPr lang="ru-RU" altLang="ru-RU" sz="2000">
              <a:solidFill>
                <a:srgbClr val="FF0000"/>
              </a:solidFill>
            </a:endParaRPr>
          </a:p>
          <a:p>
            <a:pPr algn="ctr"/>
            <a:r>
              <a:rPr lang="ru-RU" altLang="ru-RU" sz="2000">
                <a:solidFill>
                  <a:schemeClr val="accent2"/>
                </a:solidFill>
              </a:rPr>
              <a:t>Мышление, чувства, способности</a:t>
            </a:r>
          </a:p>
          <a:p>
            <a:pPr algn="ctr"/>
            <a:endParaRPr lang="en-US" altLang="ru-RU" sz="2000" b="1"/>
          </a:p>
        </p:txBody>
      </p:sp>
      <p:sp>
        <p:nvSpPr>
          <p:cNvPr id="11273" name="Line 11"/>
          <p:cNvSpPr>
            <a:spLocks noChangeShapeType="1"/>
          </p:cNvSpPr>
          <p:nvPr/>
        </p:nvSpPr>
        <p:spPr bwMode="auto">
          <a:xfrm>
            <a:off x="1928813" y="571500"/>
            <a:ext cx="2643187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4" name="Text Box 12"/>
          <p:cNvSpPr txBox="1">
            <a:spLocks noChangeArrowheads="1"/>
          </p:cNvSpPr>
          <p:nvPr/>
        </p:nvSpPr>
        <p:spPr bwMode="auto">
          <a:xfrm>
            <a:off x="592138" y="6042025"/>
            <a:ext cx="77962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611188" y="5805488"/>
            <a:ext cx="8253412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chemeClr val="accent2"/>
                </a:solidFill>
              </a:rPr>
              <a:t>Образованность</a:t>
            </a:r>
            <a:r>
              <a:rPr lang="ru-RU" altLang="ru-RU" b="1"/>
              <a:t> </a:t>
            </a:r>
            <a:r>
              <a:rPr lang="ru-RU" altLang="ru-RU"/>
              <a:t>= обученность+воспитанность +развитость</a:t>
            </a:r>
          </a:p>
          <a:p>
            <a:pPr algn="ctr" eaLnBrk="1" hangingPunct="1"/>
            <a:r>
              <a:rPr lang="ru-RU" altLang="ru-RU" sz="1800" i="1"/>
              <a:t>Альтернативная т.зр.: Образование</a:t>
            </a:r>
            <a:r>
              <a:rPr lang="en-US" altLang="ru-RU" sz="1800" i="1"/>
              <a:t> </a:t>
            </a:r>
            <a:r>
              <a:rPr lang="ru-RU" altLang="ru-RU" sz="1800" i="1"/>
              <a:t> - </a:t>
            </a:r>
            <a:r>
              <a:rPr lang="en-US" altLang="ru-RU" sz="1800" i="1"/>
              <a:t>4-</a:t>
            </a:r>
            <a:r>
              <a:rPr lang="ru-RU" altLang="ru-RU" sz="1800" i="1"/>
              <a:t>ый процесс – обретение образа человека</a:t>
            </a:r>
          </a:p>
        </p:txBody>
      </p:sp>
    </p:spTree>
    <p:extLst>
      <p:ext uri="{BB962C8B-B14F-4D97-AF65-F5344CB8AC3E}">
        <p14:creationId xmlns:p14="http://schemas.microsoft.com/office/powerpoint/2010/main" val="1052230481"/>
      </p:ext>
    </p:extLst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0" presetID="23" presetClass="entr" presetSubtype="27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3" presetClass="entr" presetSubtype="28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4" grpId="0" autoUpdateAnimBg="0"/>
      <p:bldP spid="27655" grpId="0" autoUpdateAnimBg="0"/>
      <p:bldP spid="27656" grpId="0" autoUpdateAnimBg="0"/>
      <p:bldP spid="276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ChangeArrowheads="1"/>
          </p:cNvSpPr>
          <p:nvPr/>
        </p:nvSpPr>
        <p:spPr bwMode="auto">
          <a:xfrm>
            <a:off x="5867400" y="996950"/>
            <a:ext cx="1082675" cy="2714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grpSp>
        <p:nvGrpSpPr>
          <p:cNvPr id="14339" name="Group 9"/>
          <p:cNvGrpSpPr>
            <a:grpSpLocks/>
          </p:cNvGrpSpPr>
          <p:nvPr/>
        </p:nvGrpSpPr>
        <p:grpSpPr bwMode="auto">
          <a:xfrm>
            <a:off x="760413" y="771525"/>
            <a:ext cx="6480175" cy="722313"/>
            <a:chOff x="1988" y="13562"/>
            <a:chExt cx="7811" cy="1137"/>
          </a:xfrm>
        </p:grpSpPr>
        <p:sp>
          <p:nvSpPr>
            <p:cNvPr id="14378" name="Rectangle 14"/>
            <p:cNvSpPr>
              <a:spLocks noChangeArrowheads="1"/>
            </p:cNvSpPr>
            <p:nvPr/>
          </p:nvSpPr>
          <p:spPr bwMode="auto">
            <a:xfrm>
              <a:off x="4828" y="13688"/>
              <a:ext cx="4687" cy="853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379" name="Rectangle 13"/>
            <p:cNvSpPr>
              <a:spLocks noChangeArrowheads="1"/>
            </p:cNvSpPr>
            <p:nvPr/>
          </p:nvSpPr>
          <p:spPr bwMode="auto">
            <a:xfrm>
              <a:off x="1988" y="13562"/>
              <a:ext cx="7811" cy="1137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380" name="Line 12"/>
            <p:cNvSpPr>
              <a:spLocks noChangeShapeType="1"/>
            </p:cNvSpPr>
            <p:nvPr/>
          </p:nvSpPr>
          <p:spPr bwMode="auto">
            <a:xfrm>
              <a:off x="7100" y="14036"/>
              <a:ext cx="427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lg"/>
              <a:tailEnd type="arrow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81" name="Line 11"/>
            <p:cNvSpPr>
              <a:spLocks noChangeShapeType="1"/>
            </p:cNvSpPr>
            <p:nvPr/>
          </p:nvSpPr>
          <p:spPr bwMode="auto">
            <a:xfrm>
              <a:off x="7100" y="13894"/>
              <a:ext cx="427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lg"/>
              <a:tailEnd type="arrow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82" name="Line 10"/>
            <p:cNvSpPr>
              <a:spLocks noChangeShapeType="1"/>
            </p:cNvSpPr>
            <p:nvPr/>
          </p:nvSpPr>
          <p:spPr bwMode="auto">
            <a:xfrm>
              <a:off x="7100" y="14178"/>
              <a:ext cx="427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lg"/>
              <a:tailEnd type="arrow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4343" name="Rectangle 15"/>
          <p:cNvSpPr>
            <a:spLocks noChangeArrowheads="1"/>
          </p:cNvSpPr>
          <p:nvPr/>
        </p:nvSpPr>
        <p:spPr bwMode="auto">
          <a:xfrm>
            <a:off x="857250" y="74613"/>
            <a:ext cx="72374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45085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CC3300"/>
                </a:solidFill>
                <a:cs typeface="Times New Roman" pitchFamily="18" charset="0"/>
              </a:rPr>
              <a:t>Соотношение основных составляющих педагогического процесса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>
                <a:cs typeface="Times New Roman" pitchFamily="18" charset="0"/>
              </a:rPr>
              <a:t>Технологический подход </a:t>
            </a:r>
            <a:r>
              <a:rPr lang="ru-RU" altLang="ru-RU" sz="1800" b="1">
                <a:solidFill>
                  <a:srgbClr val="CC3300"/>
                </a:solidFill>
                <a:cs typeface="Times New Roman" pitchFamily="18" charset="0"/>
              </a:rPr>
              <a:t> </a:t>
            </a:r>
            <a:endParaRPr lang="ru-RU" altLang="ru-RU" sz="1800"/>
          </a:p>
        </p:txBody>
      </p:sp>
      <p:sp>
        <p:nvSpPr>
          <p:cNvPr id="14344" name="Rectangle 16"/>
          <p:cNvSpPr>
            <a:spLocks noChangeArrowheads="1"/>
          </p:cNvSpPr>
          <p:nvPr/>
        </p:nvSpPr>
        <p:spPr bwMode="auto">
          <a:xfrm>
            <a:off x="822325" y="896938"/>
            <a:ext cx="63500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45085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/>
              <a:t/>
            </a:r>
            <a:br>
              <a:rPr lang="ru-RU" altLang="ru-RU" sz="1800"/>
            </a:br>
            <a:endParaRPr lang="ru-RU" altLang="ru-RU" sz="1800"/>
          </a:p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14345" name="Rectangle 17"/>
          <p:cNvSpPr>
            <a:spLocks noChangeArrowheads="1"/>
          </p:cNvSpPr>
          <p:nvPr/>
        </p:nvSpPr>
        <p:spPr bwMode="auto">
          <a:xfrm>
            <a:off x="395288" y="904875"/>
            <a:ext cx="80073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085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200" dirty="0">
                <a:cs typeface="Times New Roman" pitchFamily="18" charset="0"/>
              </a:rPr>
              <a:t>ДЕЯТЕЛЬНОСТЬ             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</a:t>
            </a:r>
            <a:r>
              <a:rPr lang="ru-RU" altLang="ru-RU" sz="1200" dirty="0">
                <a:cs typeface="Times New Roman" pitchFamily="18" charset="0"/>
              </a:rPr>
              <a:t>	</a:t>
            </a:r>
            <a:r>
              <a:rPr lang="ru-RU" altLang="ru-RU" sz="1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ДЕЯТЕЛЬНОСТЬ		РЕЗУЛЬТАТ        	</a:t>
            </a:r>
            <a:endParaRPr lang="ru-RU" altLang="ru-RU" sz="900" dirty="0">
              <a:latin typeface="Times New Roman" pitchFamily="18" charset="0"/>
              <a:sym typeface="Symbol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педагога		ученика</a:t>
            </a:r>
            <a:endParaRPr lang="ru-RU" altLang="ru-RU" sz="900" dirty="0">
              <a:latin typeface="Times New Roman" pitchFamily="18" charset="0"/>
              <a:sym typeface="Symbol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endParaRPr lang="ru-RU" altLang="ru-RU" sz="16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4346" name="Rectangle 18"/>
          <p:cNvSpPr>
            <a:spLocks noChangeArrowheads="1"/>
          </p:cNvSpPr>
          <p:nvPr/>
        </p:nvSpPr>
        <p:spPr bwMode="auto">
          <a:xfrm>
            <a:off x="822325" y="2476500"/>
            <a:ext cx="63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45085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/>
              <a:t/>
            </a:r>
            <a:br>
              <a:rPr lang="ru-RU" altLang="ru-RU" sz="1800"/>
            </a:br>
            <a:endParaRPr lang="ru-RU" altLang="ru-RU" sz="1800"/>
          </a:p>
        </p:txBody>
      </p:sp>
      <p:sp>
        <p:nvSpPr>
          <p:cNvPr id="2" name="Прямоугольник 1"/>
          <p:cNvSpPr/>
          <p:nvPr/>
        </p:nvSpPr>
        <p:spPr>
          <a:xfrm>
            <a:off x="-89927" y="3658542"/>
            <a:ext cx="4187006" cy="981075"/>
          </a:xfrm>
          <a:prstGeom prst="rect">
            <a:avLst/>
          </a:prstGeom>
          <a:solidFill>
            <a:schemeClr val="accent2">
              <a:lumMod val="40000"/>
              <a:lumOff val="60000"/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solidFill>
                  <a:schemeClr val="tx1"/>
                </a:solidFill>
              </a:rPr>
              <a:t>Формирование качества подобно амплитудной модуляции осваиваемой деятельности 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fierymusic.ru/wp-content/uploads/2011/12/AM1-300x13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3963" y="2924944"/>
            <a:ext cx="4800530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8189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79296" cy="1143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Законосообразное  понимание  педагогического процесса и его результата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1600200"/>
            <a:ext cx="5770984" cy="452596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Формируется </a:t>
            </a:r>
            <a:r>
              <a:rPr lang="ru-RU" dirty="0" smtClean="0">
                <a:solidFill>
                  <a:srgbClr val="C00000"/>
                </a:solidFill>
              </a:rPr>
              <a:t>опыт – компетентности</a:t>
            </a:r>
            <a:r>
              <a:rPr lang="ru-RU" dirty="0" smtClean="0"/>
              <a:t> с 3-мя неразрывными составляющими</a:t>
            </a:r>
          </a:p>
          <a:p>
            <a:r>
              <a:rPr lang="ru-RU" dirty="0" smtClean="0"/>
              <a:t>Средством формирования образовательного результата является только </a:t>
            </a:r>
            <a:r>
              <a:rPr lang="ru-RU" dirty="0" smtClean="0">
                <a:solidFill>
                  <a:srgbClr val="C00000"/>
                </a:solidFill>
              </a:rPr>
              <a:t>деятельность </a:t>
            </a:r>
            <a:r>
              <a:rPr lang="ru-RU" dirty="0" smtClean="0"/>
              <a:t>самого обучающегося </a:t>
            </a:r>
          </a:p>
          <a:p>
            <a:r>
              <a:rPr lang="ru-RU" dirty="0" smtClean="0"/>
              <a:t>Деятельность проявляется на разных </a:t>
            </a:r>
            <a:r>
              <a:rPr lang="ru-RU" dirty="0" smtClean="0">
                <a:solidFill>
                  <a:srgbClr val="C00000"/>
                </a:solidFill>
              </a:rPr>
              <a:t>уровнях – типах </a:t>
            </a:r>
            <a:r>
              <a:rPr lang="ru-RU" dirty="0" smtClean="0"/>
              <a:t>педагогического процесса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156176" y="1628800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/>
              <a:t>Проверять надо не составляющие, а интегральное проявление результата – опыт (компетентность).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/>
              <a:t>Качество учебной деятельности ученика – важный показатель КО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793613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Типы педагогических процессов</a:t>
            </a:r>
            <a:endParaRPr lang="ru-RU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820354774"/>
              </p:ext>
            </p:extLst>
          </p:nvPr>
        </p:nvGraphicFramePr>
        <p:xfrm>
          <a:off x="0" y="620688"/>
          <a:ext cx="9144000" cy="6221282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524000"/>
                <a:gridCol w="1524000"/>
                <a:gridCol w="1524000"/>
                <a:gridCol w="1524000"/>
                <a:gridCol w="1524000"/>
                <a:gridCol w="1524000"/>
              </a:tblGrid>
              <a:tr h="91986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Тип ПП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Характеристика выпускника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Ключевой ЭСО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Напряженность интеллектуальных</a:t>
                      </a:r>
                      <a:r>
                        <a:rPr lang="ru-RU" sz="1400" baseline="0" dirty="0" smtClean="0"/>
                        <a:t> сил ученика</a:t>
                      </a:r>
                      <a:endParaRPr lang="ru-RU" sz="1400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Отношение ученика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к учению 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Ключевые ме</a:t>
                      </a:r>
                      <a:r>
                        <a:rPr lang="ru-RU" sz="1400" baseline="0" dirty="0" smtClean="0"/>
                        <a:t>тоды обучения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00292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Догматический (Д)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«дикий»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Знания-знакомства</a:t>
                      </a:r>
                      <a:r>
                        <a:rPr lang="ru-RU" sz="1400" baseline="0" dirty="0" smtClean="0"/>
                        <a:t>, поверхностная ориентировка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Заучивание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Нейтральное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Сообщающие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91986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Формально-репродуктивный</a:t>
                      </a:r>
                      <a:r>
                        <a:rPr lang="ru-RU" sz="1400" baseline="0" dirty="0" smtClean="0"/>
                        <a:t> (ФР)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Формальный исполнитель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Формальные знания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Понимание, воспроизводящая</a:t>
                      </a:r>
                      <a:r>
                        <a:rPr lang="ru-RU" sz="1400" baseline="0" dirty="0" smtClean="0"/>
                        <a:t> активность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Послушное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Объяснительно-иллюстративные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919862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Сущностно</a:t>
                      </a:r>
                      <a:r>
                        <a:rPr lang="ru-RU" sz="1400" dirty="0" smtClean="0"/>
                        <a:t>-репродуктивный</a:t>
                      </a:r>
                      <a:r>
                        <a:rPr lang="ru-RU" sz="1400" baseline="0" dirty="0" smtClean="0"/>
                        <a:t> (СР)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Грамотный исполнитель (специалист)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Умения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Обдумывание, интерпретирующая</a:t>
                      </a:r>
                      <a:r>
                        <a:rPr lang="ru-RU" sz="1400" baseline="0" dirty="0" smtClean="0"/>
                        <a:t> активность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Критичное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Репродуктивные, решение</a:t>
                      </a:r>
                      <a:r>
                        <a:rPr lang="ru-RU" sz="1400" baseline="0" dirty="0" smtClean="0"/>
                        <a:t> задач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00292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Продуктивный (П)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Творец (профессионал)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Творческое мышление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Самостоятельный</a:t>
                      </a:r>
                      <a:r>
                        <a:rPr lang="ru-RU" sz="1400" baseline="0" dirty="0" smtClean="0"/>
                        <a:t> поиск, творческая активность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Реализация</a:t>
                      </a:r>
                      <a:r>
                        <a:rPr lang="ru-RU" sz="1400" baseline="0" dirty="0" smtClean="0"/>
                        <a:t> познавательной потребности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Проблемное обучение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45585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Субъектно-ориентированный (СР)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Субъект собственной деятельности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Потребность в самореализации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Самостоятельная</a:t>
                      </a:r>
                      <a:r>
                        <a:rPr lang="ru-RU" sz="1400" baseline="0" dirty="0" smtClean="0"/>
                        <a:t> формулировка целей, задач и их решение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Учение</a:t>
                      </a:r>
                      <a:r>
                        <a:rPr lang="ru-RU" sz="1400" baseline="0" dirty="0" smtClean="0"/>
                        <a:t> становится образованием и является жизнедеятельностью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Совместные проекты,</a:t>
                      </a:r>
                      <a:r>
                        <a:rPr lang="ru-RU" sz="1400" b="1" baseline="0" dirty="0" smtClean="0"/>
                        <a:t> имеющие личностный смысл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Выгнутая вправо стрелка 2"/>
          <p:cNvSpPr/>
          <p:nvPr/>
        </p:nvSpPr>
        <p:spPr>
          <a:xfrm>
            <a:off x="5764730" y="3212976"/>
            <a:ext cx="1761336" cy="3312368"/>
          </a:xfrm>
          <a:prstGeom prst="curvedLeftArrow">
            <a:avLst>
              <a:gd name="adj1" fmla="val 36491"/>
              <a:gd name="adj2" fmla="val 50000"/>
              <a:gd name="adj3" fmla="val 25000"/>
            </a:avLst>
          </a:prstGeom>
          <a:solidFill>
            <a:schemeClr val="accent1">
              <a:alpha val="7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793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325</Words>
  <Application>Microsoft Office PowerPoint</Application>
  <PresentationFormat>Экран (4:3)</PresentationFormat>
  <Paragraphs>76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Symbol</vt:lpstr>
      <vt:lpstr>Times New Roman</vt:lpstr>
      <vt:lpstr>Wingdings</vt:lpstr>
      <vt:lpstr>Тема Office</vt:lpstr>
      <vt:lpstr>Методологические подходы  к формированию и оценке метапредметных и личностных результатов</vt:lpstr>
      <vt:lpstr>ФГОС </vt:lpstr>
      <vt:lpstr>Закономерности (законы) педагогики</vt:lpstr>
      <vt:lpstr>Педагогический процесс – Образовательный процесс – Образовательный результат</vt:lpstr>
      <vt:lpstr>Презентация PowerPoint</vt:lpstr>
      <vt:lpstr>Законосообразное  понимание  педагогического процесса и его результата</vt:lpstr>
      <vt:lpstr>Типы педагогических процессов</vt:lpstr>
    </vt:vector>
  </TitlesOfParts>
  <Company>ЯГПУ им. К.Д.Ушинского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Реализация технологического подхода  к формированию и оценке метапредметных результатов</dc:title>
  <dc:creator>Владимир В. Юдин</dc:creator>
  <cp:lastModifiedBy>MEDIA-KZC</cp:lastModifiedBy>
  <cp:revision>5</cp:revision>
  <cp:lastPrinted>2016-04-26T06:40:38Z</cp:lastPrinted>
  <dcterms:created xsi:type="dcterms:W3CDTF">2016-04-26T06:30:34Z</dcterms:created>
  <dcterms:modified xsi:type="dcterms:W3CDTF">2016-04-26T13:43:38Z</dcterms:modified>
</cp:coreProperties>
</file>