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90" r:id="rId3"/>
    <p:sldId id="275" r:id="rId4"/>
    <p:sldId id="296" r:id="rId5"/>
    <p:sldId id="291" r:id="rId6"/>
    <p:sldId id="292" r:id="rId7"/>
    <p:sldId id="297" r:id="rId8"/>
    <p:sldId id="298" r:id="rId9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86" autoAdjust="0"/>
  </p:normalViewPr>
  <p:slideViewPr>
    <p:cSldViewPr>
      <p:cViewPr>
        <p:scale>
          <a:sx n="94" d="100"/>
          <a:sy n="94" d="100"/>
        </p:scale>
        <p:origin x="-128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0AB62-FD04-4871-9FAF-A2C96F32C340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B6E5-561B-4698-8B9C-39609C1AC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460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24EF6-7631-4A29-A42B-44D009A9AFFC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BF8BB-C4F3-43D5-967C-DD40C0352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12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si.ru/staffing/dualeducation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Актуальная презентация, Информация о проекте и </a:t>
            </a:r>
            <a:r>
              <a:rPr lang="ru-RU" dirty="0" err="1" smtClean="0"/>
              <a:t>метод.рекомендации</a:t>
            </a:r>
            <a:r>
              <a:rPr lang="ru-RU" baseline="0" dirty="0" smtClean="0"/>
              <a:t> можно найти на сайте </a:t>
            </a:r>
            <a:r>
              <a:rPr lang="en-US" sz="1200" kern="0" dirty="0" smtClean="0">
                <a:solidFill>
                  <a:srgbClr val="1F497D">
                    <a:lumMod val="75000"/>
                  </a:srgbClr>
                </a:solidFill>
                <a:hlinkClick r:id="rId3"/>
              </a:rPr>
              <a:t>http://asi.ru/staffing/dualeducation/</a:t>
            </a:r>
            <a:r>
              <a:rPr lang="ru-RU" sz="1200" kern="0" dirty="0" smtClean="0">
                <a:solidFill>
                  <a:srgbClr val="1F497D">
                    <a:lumMod val="75000"/>
                  </a:srgbClr>
                </a:solidFill>
              </a:rPr>
              <a:t> </a:t>
            </a:r>
          </a:p>
          <a:p>
            <a:r>
              <a:rPr lang="ru-RU" dirty="0" smtClean="0"/>
              <a:t> в разделе Материалы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BF8BB-C4F3-43D5-967C-DD40C0352D0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001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AC759-80B9-4A76-9D6E-CB986A7BD91E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1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69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2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46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02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87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4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99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1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48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99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3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7EDC6-B63C-4E20-BB42-590D5F7212E7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41F9-9FF1-486A-A754-4E1508FBE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0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hyperlink" Target="http://asi.ru/staffing/dualeducation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asi.ru/upload/0b6/Metod_dualeducation_full.pdf" TargetMode="External"/><Relationship Id="rId7" Type="http://schemas.openxmlformats.org/officeDocument/2006/relationships/hyperlink" Target="http://&#1084;&#1080;&#1085;&#1086;&#1073;&#1088;&#1085;&#1072;&#1091;&#1082;&#1080;.&#1088;&#1092;/%D0%B4%D0%B5%D0%BF%D0%B0%D1%80%D1%82%D0%B0%D0%BC%D0%B5%D0%BD%D1%82%D1%8B/383/%D1%84%D0%B0%D0%B9%D0%BB/6897/Luchshie_praktiki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si.ru/upload/0b6/Best_practices_NSPK.pdf" TargetMode="External"/><Relationship Id="rId5" Type="http://schemas.openxmlformats.org/officeDocument/2006/relationships/hyperlink" Target="http://prof-mayak.ru/regulations/scientific-methodical/268/" TargetMode="External"/><Relationship Id="rId4" Type="http://schemas.openxmlformats.org/officeDocument/2006/relationships/hyperlink" Target="http://&#1084;&#1080;&#1085;&#1086;&#1073;&#1088;&#1085;&#1072;&#1091;&#1082;&#1080;.&#1088;&#1092;/%D0%B4%D0%B5%D0%BF%D0%B0%D1%80%D1%82%D0%B0%D0%BC%D0%B5%D0%BD%D1%82%D1%8B/383/%D1%84%D0%B0%D0%B9%D0%BB/6898/Metodicheskie_rekomendacii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regulation.gov.ru/projects#npa=38594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asi.ru/news/41781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si.ru/staffing/dualeducation/" TargetMode="External"/><Relationship Id="rId2" Type="http://schemas.openxmlformats.org/officeDocument/2006/relationships/hyperlink" Target="mailto:ts.golovina@asi.ru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hyperlink" Target="http://prof-mayak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-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19872" y="2636912"/>
            <a:ext cx="51125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400" b="1" dirty="0">
                <a:solidFill>
                  <a:prstClr val="white"/>
                </a:solidFill>
                <a:cs typeface="Tahoma" pitchFamily="34" charset="0"/>
              </a:rPr>
              <a:t>Системный проект </a:t>
            </a:r>
            <a:br>
              <a:rPr lang="ru-RU" altLang="ru-RU" sz="1400" b="1" dirty="0">
                <a:solidFill>
                  <a:prstClr val="white"/>
                </a:solidFill>
                <a:cs typeface="Tahoma" pitchFamily="34" charset="0"/>
              </a:rPr>
            </a:br>
            <a:r>
              <a:rPr lang="ru-RU" altLang="ru-RU" sz="1400" b="1" dirty="0">
                <a:solidFill>
                  <a:prstClr val="white"/>
                </a:solidFill>
                <a:cs typeface="Tahoma" pitchFamily="34" charset="0"/>
              </a:rPr>
              <a:t>«Подготовка рабочих кадров, соответствующих </a:t>
            </a:r>
            <a:br>
              <a:rPr lang="ru-RU" altLang="ru-RU" sz="1400" b="1" dirty="0">
                <a:solidFill>
                  <a:prstClr val="white"/>
                </a:solidFill>
                <a:cs typeface="Tahoma" pitchFamily="34" charset="0"/>
              </a:rPr>
            </a:br>
            <a:r>
              <a:rPr lang="ru-RU" altLang="ru-RU" sz="1400" b="1" dirty="0">
                <a:solidFill>
                  <a:prstClr val="white"/>
                </a:solidFill>
                <a:cs typeface="Tahoma" pitchFamily="34" charset="0"/>
              </a:rPr>
              <a:t>требованиям высокотехнологичных отраслей промышленности, </a:t>
            </a:r>
            <a:br>
              <a:rPr lang="ru-RU" altLang="ru-RU" sz="1400" b="1" dirty="0">
                <a:solidFill>
                  <a:prstClr val="white"/>
                </a:solidFill>
                <a:cs typeface="Tahoma" pitchFamily="34" charset="0"/>
              </a:rPr>
            </a:br>
            <a:r>
              <a:rPr lang="ru-RU" altLang="ru-RU" sz="1400" b="1" dirty="0">
                <a:solidFill>
                  <a:prstClr val="white"/>
                </a:solidFill>
                <a:cs typeface="Tahoma" pitchFamily="34" charset="0"/>
              </a:rPr>
              <a:t>на основе дуального образования»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3913311"/>
            <a:ext cx="2592288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white"/>
                </a:solidFill>
              </a:rPr>
              <a:t>Москва </a:t>
            </a:r>
            <a:r>
              <a:rPr lang="en-US" sz="1400" dirty="0">
                <a:solidFill>
                  <a:prstClr val="white"/>
                </a:solidFill>
              </a:rPr>
              <a:t>| </a:t>
            </a:r>
            <a:r>
              <a:rPr lang="ru-RU" sz="1400" dirty="0" smtClean="0">
                <a:solidFill>
                  <a:prstClr val="white"/>
                </a:solidFill>
              </a:rPr>
              <a:t>2016</a:t>
            </a:r>
            <a:endParaRPr lang="ru-RU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2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1926122"/>
            <a:ext cx="5472609" cy="3015046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107504" y="1124744"/>
            <a:ext cx="8782649" cy="5688632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1400" b="1" kern="0" dirty="0" smtClean="0">
                <a:solidFill>
                  <a:srgbClr val="1F497D">
                    <a:lumMod val="75000"/>
                  </a:srgbClr>
                </a:solidFill>
              </a:rPr>
              <a:t>О</a:t>
            </a:r>
            <a:r>
              <a:rPr lang="ru-RU" sz="1400" b="1" kern="0" dirty="0" smtClean="0">
                <a:solidFill>
                  <a:srgbClr val="1F497D">
                    <a:lumMod val="75000"/>
                  </a:srgbClr>
                </a:solidFill>
              </a:rPr>
              <a:t>добрен </a:t>
            </a:r>
            <a:r>
              <a:rPr lang="ru-RU" sz="1400" b="1" kern="0" dirty="0">
                <a:solidFill>
                  <a:srgbClr val="1F497D">
                    <a:lumMod val="75000"/>
                  </a:srgbClr>
                </a:solidFill>
              </a:rPr>
              <a:t>решением Наблюдательного совета </a:t>
            </a: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Автономной некоммерческой организации «Агентство стратегических инициатив по продвижению новых проектов»  </a:t>
            </a:r>
            <a:r>
              <a:rPr lang="ru-RU" sz="1400" b="1" kern="0" dirty="0">
                <a:solidFill>
                  <a:srgbClr val="1F497D">
                    <a:lumMod val="75000"/>
                  </a:srgbClr>
                </a:solidFill>
              </a:rPr>
              <a:t>14 ноября 2013 года</a:t>
            </a:r>
            <a:r>
              <a:rPr lang="ru-RU" sz="1400" kern="0" dirty="0" smtClean="0">
                <a:solidFill>
                  <a:srgbClr val="1F497D">
                    <a:lumMod val="75000"/>
                  </a:srgbClr>
                </a:solidFill>
              </a:rPr>
              <a:t>.</a:t>
            </a:r>
            <a:endParaRPr lang="ru-RU" sz="1400" b="1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456875" indent="-4568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b="1" kern="0" dirty="0" smtClean="0">
                <a:solidFill>
                  <a:srgbClr val="1F497D">
                    <a:lumMod val="75000"/>
                  </a:srgbClr>
                </a:solidFill>
              </a:rPr>
              <a:t>В </a:t>
            </a:r>
            <a:r>
              <a:rPr lang="ru-RU" sz="1400" b="1" kern="0" dirty="0">
                <a:solidFill>
                  <a:srgbClr val="1F497D">
                    <a:lumMod val="75000"/>
                  </a:srgbClr>
                </a:solidFill>
              </a:rPr>
              <a:t>реализации проекта участвуют 13 пилотных регионов</a:t>
            </a: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: 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Калужская область 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Ульяновская область 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Пермский край 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Красноярский край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Ярославская область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Свердловская область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Республика Татарстан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Волгоградская область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Московская область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Нижегородская область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Белгородская область*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Тамбовская область *</a:t>
            </a:r>
          </a:p>
          <a:p>
            <a:pPr marL="899360" indent="287795">
              <a:buBlip>
                <a:blip r:embed="rId3"/>
              </a:buBlip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Самарская область *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* присоединились к реализации проекта в 2015 году</a:t>
            </a:r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ru-RU" sz="1400" kern="0" dirty="0" smtClean="0">
                <a:solidFill>
                  <a:srgbClr val="1F497D">
                    <a:lumMod val="75000"/>
                  </a:srgbClr>
                </a:solidFill>
              </a:rPr>
              <a:t>Подробнее </a:t>
            </a: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о проекте на сайте: </a:t>
            </a:r>
            <a:r>
              <a:rPr lang="en-US" sz="1400" kern="0" dirty="0">
                <a:solidFill>
                  <a:srgbClr val="1F497D">
                    <a:lumMod val="75000"/>
                  </a:srgbClr>
                </a:solidFill>
                <a:hlinkClick r:id="rId4"/>
              </a:rPr>
              <a:t>http://asi.ru/staffing/dualeducation/</a:t>
            </a:r>
            <a:r>
              <a:rPr lang="ru-RU" sz="1400" kern="0" dirty="0">
                <a:solidFill>
                  <a:srgbClr val="1F497D">
                    <a:lumMod val="75000"/>
                  </a:srgbClr>
                </a:solidFill>
              </a:rPr>
              <a:t>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283969" y="2348880"/>
            <a:ext cx="4752528" cy="2664296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1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1" y="-75520"/>
            <a:ext cx="8856985" cy="1200264"/>
          </a:xfrm>
          <a:prstGeom prst="rect">
            <a:avLst/>
          </a:prstGeom>
          <a:noFill/>
        </p:spPr>
        <p:txBody>
          <a:bodyPr vert="horz" wrap="square" lIns="91375" tIns="45688" rIns="91375" bIns="45688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62AC"/>
                </a:solidFill>
                <a:latin typeface="+mn-lt"/>
                <a:ea typeface="+mn-ea"/>
                <a:cs typeface="+mn-cs"/>
              </a:rPr>
              <a:t>Проект «Подготовка рабочих кадров, соответствующих требованиям высокотехнологичных отраслей </a:t>
            </a:r>
            <a:endParaRPr lang="ru-RU" sz="2400" b="1" dirty="0" smtClean="0">
              <a:solidFill>
                <a:srgbClr val="0062AC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ru-RU" sz="2400" b="1" dirty="0" smtClean="0">
                <a:solidFill>
                  <a:srgbClr val="0062AC"/>
                </a:solidFill>
                <a:latin typeface="+mn-lt"/>
                <a:ea typeface="+mn-ea"/>
                <a:cs typeface="+mn-cs"/>
              </a:rPr>
              <a:t>промышленности</a:t>
            </a:r>
            <a:r>
              <a:rPr lang="ru-RU" sz="2400" b="1" dirty="0">
                <a:solidFill>
                  <a:srgbClr val="0062AC"/>
                </a:solidFill>
                <a:latin typeface="+mn-lt"/>
                <a:ea typeface="+mn-ea"/>
                <a:cs typeface="+mn-cs"/>
              </a:rPr>
              <a:t>, на основе дуального образования»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3893" y="4737403"/>
            <a:ext cx="963594" cy="707821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sz="4000" dirty="0">
                <a:solidFill>
                  <a:srgbClr val="0070C0"/>
                </a:solidFill>
              </a:rPr>
              <a:t>105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9808" y="4931940"/>
            <a:ext cx="2117756" cy="369267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kern="0" dirty="0">
                <a:solidFill>
                  <a:srgbClr val="0070C0"/>
                </a:solidFill>
              </a:rPr>
              <a:t>учебных </a:t>
            </a:r>
            <a:r>
              <a:rPr lang="ru-RU" kern="0" dirty="0" smtClean="0">
                <a:solidFill>
                  <a:srgbClr val="0070C0"/>
                </a:solidFill>
              </a:rPr>
              <a:t>заведений</a:t>
            </a:r>
            <a:endParaRPr lang="ru-RU" kern="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56954" y="5246395"/>
            <a:ext cx="1095040" cy="630877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sz="3500" dirty="0">
                <a:solidFill>
                  <a:srgbClr val="0070C0"/>
                </a:solidFill>
              </a:rPr>
              <a:t>1005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33970" y="5373282"/>
            <a:ext cx="1486173" cy="369267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kern="0" dirty="0" smtClean="0">
                <a:solidFill>
                  <a:srgbClr val="0070C0"/>
                </a:solidFill>
              </a:rPr>
              <a:t>предприятий</a:t>
            </a:r>
            <a:endParaRPr lang="ru-RU" kern="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7439" y="5750451"/>
            <a:ext cx="1322667" cy="630877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sz="3500" dirty="0">
                <a:solidFill>
                  <a:srgbClr val="0070C0"/>
                </a:solidFill>
              </a:rPr>
              <a:t>20899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42085" y="5868044"/>
            <a:ext cx="1165572" cy="369267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kern="0" dirty="0" smtClean="0">
                <a:solidFill>
                  <a:srgbClr val="0070C0"/>
                </a:solidFill>
              </a:rPr>
              <a:t>студентов</a:t>
            </a:r>
            <a:endParaRPr lang="ru-RU" kern="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0237" y="6227060"/>
            <a:ext cx="1095040" cy="630877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sz="3500" dirty="0">
                <a:solidFill>
                  <a:srgbClr val="0070C0"/>
                </a:solidFill>
              </a:rPr>
              <a:t>5602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340" y="6381329"/>
            <a:ext cx="1293813" cy="369267"/>
          </a:xfrm>
          <a:prstGeom prst="rect">
            <a:avLst/>
          </a:prstGeom>
          <a:noFill/>
        </p:spPr>
        <p:txBody>
          <a:bodyPr wrap="none" lIns="91375" tIns="45688" rIns="91375" bIns="45688" rtlCol="0">
            <a:spAutoFit/>
          </a:bodyPr>
          <a:lstStyle/>
          <a:p>
            <a:r>
              <a:rPr lang="ru-RU" kern="0" dirty="0" smtClean="0">
                <a:solidFill>
                  <a:srgbClr val="0070C0"/>
                </a:solidFill>
              </a:rPr>
              <a:t>наставника</a:t>
            </a:r>
            <a:endParaRPr lang="ru-RU" kern="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379"/>
            <a:ext cx="1438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1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251520" y="1124744"/>
            <a:ext cx="8640960" cy="54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b="1" kern="0" dirty="0" smtClean="0">
                <a:solidFill>
                  <a:srgbClr val="1F497D">
                    <a:lumMod val="75000"/>
                  </a:srgbClr>
                </a:solidFill>
              </a:rPr>
              <a:t>Методические рекомендации</a:t>
            </a:r>
          </a:p>
          <a:p>
            <a:pPr>
              <a:lnSpc>
                <a:spcPct val="150000"/>
              </a:lnSpc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На сайте Агентства: </a:t>
            </a:r>
            <a:r>
              <a:rPr lang="en-US" sz="1600" kern="0" dirty="0" smtClean="0">
                <a:solidFill>
                  <a:srgbClr val="1F497D">
                    <a:lumMod val="75000"/>
                  </a:srgbClr>
                </a:solidFill>
                <a:hlinkClick r:id="rId3"/>
              </a:rPr>
              <a:t>http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  <a:hlinkClick r:id="rId3"/>
              </a:rPr>
              <a:t>://</a:t>
            </a:r>
            <a:r>
              <a:rPr lang="en-US" sz="1600" kern="0" dirty="0" smtClean="0">
                <a:solidFill>
                  <a:srgbClr val="1F497D">
                    <a:lumMod val="75000"/>
                  </a:srgbClr>
                </a:solidFill>
                <a:hlinkClick r:id="rId3"/>
              </a:rPr>
              <a:t>asi.ru/upload/0b6/Metod_dualeducation_full.pdf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На сайте </a:t>
            </a:r>
            <a:r>
              <a:rPr lang="ru-RU" sz="1600" kern="0" dirty="0" err="1">
                <a:solidFill>
                  <a:srgbClr val="1F497D">
                    <a:lumMod val="75000"/>
                  </a:srgbClr>
                </a:solidFill>
              </a:rPr>
              <a:t>Минобрнауки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России: 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  <a:hlinkClick r:id="rId4"/>
              </a:rPr>
              <a:t>http://xn--80abucjiibhv9a.xn--p1ai/%D0%B4%D0%B5%D0%BF%D0%B0%D1%80%D1%82%D0%B0%D0%BC%D0%B5%D0%BD%D1%82%D1%8B/383/%</a:t>
            </a:r>
            <a:r>
              <a:rPr lang="en-US" sz="1600" kern="0" dirty="0" smtClean="0">
                <a:solidFill>
                  <a:srgbClr val="1F497D">
                    <a:lumMod val="75000"/>
                  </a:srgbClr>
                </a:solidFill>
                <a:hlinkClick r:id="rId4"/>
              </a:rPr>
              <a:t>D1%84%D0%B0%D0%B9%D0%BB/6898/Metodicheskie_rekomendacii.pdf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На сайте Маяк профессионального образования: 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  <a:hlinkClick r:id="rId5"/>
              </a:rPr>
              <a:t>http://prof-mayak.ru/regulations/scientific-methodical/268</a:t>
            </a:r>
            <a:r>
              <a:rPr lang="en-US" sz="1600" kern="0" dirty="0" smtClean="0">
                <a:solidFill>
                  <a:srgbClr val="1F497D">
                    <a:lumMod val="75000"/>
                  </a:srgbClr>
                </a:solidFill>
                <a:hlinkClick r:id="rId5"/>
              </a:rPr>
              <a:t>/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</a:pP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b="1" kern="0" dirty="0" smtClean="0">
                <a:solidFill>
                  <a:srgbClr val="1F497D">
                    <a:lumMod val="75000"/>
                  </a:srgbClr>
                </a:solidFill>
              </a:rPr>
              <a:t>Сборник лучших практик</a:t>
            </a:r>
          </a:p>
          <a:p>
            <a:pPr>
              <a:lnSpc>
                <a:spcPct val="150000"/>
              </a:lnSpc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На сайте Агентства: 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  <a:hlinkClick r:id="rId6"/>
              </a:rPr>
              <a:t>http://</a:t>
            </a:r>
            <a:r>
              <a:rPr lang="en-US" sz="1600" kern="0" dirty="0" smtClean="0">
                <a:solidFill>
                  <a:srgbClr val="1F497D">
                    <a:lumMod val="75000"/>
                  </a:srgbClr>
                </a:solidFill>
                <a:hlinkClick r:id="rId6"/>
              </a:rPr>
              <a:t>asi.ru/upload/0b6/Best_practices_NSPK.pdf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На сайте </a:t>
            </a:r>
            <a:r>
              <a:rPr lang="ru-RU" sz="1600" kern="0" dirty="0" err="1" smtClean="0">
                <a:solidFill>
                  <a:srgbClr val="1F497D">
                    <a:lumMod val="75000"/>
                  </a:srgbClr>
                </a:solidFill>
              </a:rPr>
              <a:t>Минобрнауки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 России: 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  <a:hlinkClick r:id="rId7"/>
              </a:rPr>
              <a:t>http://xn--80abucjiibhv9a.xn--p1ai/%D0%B4%D0%B5%D0%BF%D0%B0%D1%80%D1%82%D0%B0%D0%BC%D0%B5%D0%BD%D1%82%D1%8B/383/%</a:t>
            </a:r>
            <a:r>
              <a:rPr lang="en-US" sz="1600" kern="0" dirty="0" smtClean="0">
                <a:solidFill>
                  <a:srgbClr val="1F497D">
                    <a:lumMod val="75000"/>
                  </a:srgbClr>
                </a:solidFill>
                <a:hlinkClick r:id="rId7"/>
              </a:rPr>
              <a:t>D1%84%D0%B0%D0%B9%D0%BB/6897/Luchshie_praktiki.pdf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</a:pP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</a:pPr>
            <a:endParaRPr lang="ru-RU" sz="1600" kern="0" dirty="0">
              <a:solidFill>
                <a:srgbClr val="0070C0"/>
              </a:solidFill>
            </a:endParaRPr>
          </a:p>
          <a:p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379"/>
            <a:ext cx="1438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9512" y="1886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400"/>
            <a:r>
              <a:rPr lang="ru-RU" sz="2400" dirty="0" smtClean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Методические рекомендации и </a:t>
            </a:r>
          </a:p>
          <a:p>
            <a:pPr defTabSz="914400"/>
            <a:r>
              <a:rPr lang="ru-RU" sz="2400" dirty="0" smtClean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Сборник лучших практик</a:t>
            </a:r>
          </a:p>
        </p:txBody>
      </p:sp>
    </p:spTree>
    <p:extLst>
      <p:ext uri="{BB962C8B-B14F-4D97-AF65-F5344CB8AC3E}">
        <p14:creationId xmlns:p14="http://schemas.microsoft.com/office/powerpoint/2010/main" val="42375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251520" y="639852"/>
            <a:ext cx="8640960" cy="60295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Содействие внесению изменений в Налоговый кодекс Российской Федерации в части мотивации предприятий к участию в практико-ориентированной (дуальной) модели подготовки высококвалифицированных рабочих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кадров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На данный момент законопроект проходит оценку регулирующего воздействия на сайте </a:t>
            </a:r>
            <a:r>
              <a:rPr lang="ru-RU" sz="1600" u="sng" dirty="0">
                <a:hlinkClick r:id="rId2"/>
              </a:rPr>
              <a:t>http://</a:t>
            </a:r>
            <a:r>
              <a:rPr lang="ru-RU" sz="1600" u="sng" dirty="0" smtClean="0">
                <a:hlinkClick r:id="rId2"/>
              </a:rPr>
              <a:t>regulation.gov.ru/projects#npa=38594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Последовательное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внедрение в среднем профессиональном образовании практико-ориентированной (дуальной) модели обучения (Распоряжение Правительства 349-р Комплекс мер, направленных на совершенствование системы среднего профессионального образования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)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Разработка и внедрение регионального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стандарта кадрового обеспечения промышленного роста, включающего в себя механизмы обеспечения высокотехнологичных отраслей промышленности по сквозным рабочим профессиям на основе международных стандартов подготовки кадров, внедрение элементов системы дуального обучения и системы мониторинга качества подготовки кадров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</a:pPr>
            <a:endParaRPr lang="ru-RU" sz="1600" kern="0" dirty="0">
              <a:solidFill>
                <a:srgbClr val="0070C0"/>
              </a:solidFill>
            </a:endParaRPr>
          </a:p>
          <a:p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379"/>
            <a:ext cx="1438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9512" y="11663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400"/>
            <a:r>
              <a:rPr lang="ru-RU" sz="2800" dirty="0" smtClean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В планах на 2016 год</a:t>
            </a:r>
          </a:p>
        </p:txBody>
      </p:sp>
    </p:spTree>
    <p:extLst>
      <p:ext uri="{BB962C8B-B14F-4D97-AF65-F5344CB8AC3E}">
        <p14:creationId xmlns:p14="http://schemas.microsoft.com/office/powerpoint/2010/main" val="33149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79512" y="188640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400"/>
            <a:r>
              <a:rPr lang="ru-RU" sz="2400" dirty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Возможные варианты тиражирования </a:t>
            </a:r>
            <a:endParaRPr lang="ru-RU" sz="2400" dirty="0" smtClean="0">
              <a:solidFill>
                <a:srgbClr val="0062AC"/>
              </a:solidFill>
              <a:latin typeface="+mj-lt"/>
              <a:ea typeface="+mj-ea"/>
              <a:cs typeface="+mj-cs"/>
            </a:endParaRPr>
          </a:p>
          <a:p>
            <a:pPr defTabSz="914400"/>
            <a:r>
              <a:rPr lang="ru-RU" sz="2400" dirty="0" smtClean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дуальной </a:t>
            </a:r>
            <a:r>
              <a:rPr lang="ru-RU" sz="2400" dirty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модели в субъектах Российской Федерации. </a:t>
            </a:r>
            <a:endParaRPr lang="ru-RU" sz="2400" dirty="0" smtClean="0">
              <a:solidFill>
                <a:srgbClr val="0062AC"/>
              </a:solidFill>
              <a:latin typeface="+mj-lt"/>
              <a:ea typeface="+mj-ea"/>
              <a:cs typeface="+mj-cs"/>
            </a:endParaRPr>
          </a:p>
          <a:p>
            <a:pPr defTabSz="914400"/>
            <a:r>
              <a:rPr lang="ru-RU" sz="2400" dirty="0" smtClean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Лучшие </a:t>
            </a:r>
            <a:r>
              <a:rPr lang="ru-RU" sz="2400" dirty="0">
                <a:solidFill>
                  <a:srgbClr val="0062AC"/>
                </a:solidFill>
                <a:latin typeface="+mj-lt"/>
                <a:ea typeface="+mj-ea"/>
                <a:cs typeface="+mj-cs"/>
              </a:rPr>
              <a:t>практики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23" y="1828378"/>
            <a:ext cx="762952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379"/>
            <a:ext cx="1438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03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868958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>
                <a:solidFill>
                  <a:srgbClr val="0062AC"/>
                </a:solidFill>
              </a:rPr>
              <a:t>Поручение о разработке регионального </a:t>
            </a:r>
            <a:r>
              <a:rPr lang="ru-RU" sz="2800" b="1" dirty="0" smtClean="0">
                <a:solidFill>
                  <a:srgbClr val="0062AC"/>
                </a:solidFill>
              </a:rPr>
              <a:t/>
            </a:r>
            <a:br>
              <a:rPr lang="ru-RU" sz="2800" b="1" dirty="0" smtClean="0">
                <a:solidFill>
                  <a:srgbClr val="0062AC"/>
                </a:solidFill>
              </a:rPr>
            </a:br>
            <a:r>
              <a:rPr lang="ru-RU" sz="2800" b="1" dirty="0" smtClean="0">
                <a:solidFill>
                  <a:srgbClr val="0062AC"/>
                </a:solidFill>
              </a:rPr>
              <a:t>стандарта</a:t>
            </a:r>
            <a:endParaRPr lang="ru-RU" sz="2800" b="1" dirty="0">
              <a:solidFill>
                <a:srgbClr val="0062AC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283969" y="2348880"/>
            <a:ext cx="4752528" cy="2664296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1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51523" y="1196756"/>
            <a:ext cx="8640960" cy="5256580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Пункт 16 раздела I протокола заседания Правительственной комиссии по </a:t>
            </a:r>
            <a:r>
              <a:rPr lang="ru-RU" sz="1600" kern="0" dirty="0" err="1">
                <a:solidFill>
                  <a:srgbClr val="1F497D">
                    <a:lumMod val="75000"/>
                  </a:srgbClr>
                </a:solidFill>
              </a:rPr>
              <a:t>импортозамещению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от 3 октября 2015 г. № 2 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«Рекомендовать органам исполнительной власти субъектов Российской Федерации совместно с </a:t>
            </a:r>
            <a:r>
              <a:rPr lang="ru-RU" sz="1600" kern="0" dirty="0" err="1">
                <a:solidFill>
                  <a:srgbClr val="1F497D">
                    <a:lumMod val="75000"/>
                  </a:srgbClr>
                </a:solidFill>
              </a:rPr>
              <a:t>Минобрнауки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России, союзом «Агентство развития профессиональных сообществ и рабочих кадров «</a:t>
            </a:r>
            <a:r>
              <a:rPr lang="ru-RU" sz="1600" kern="0" dirty="0" err="1">
                <a:solidFill>
                  <a:srgbClr val="1F497D">
                    <a:lumMod val="75000"/>
                  </a:srgbClr>
                </a:solidFill>
              </a:rPr>
              <a:t>Ворлдскиллс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Россия», автономной некоммерческой организации «Агентство стратегических инициатив по продвижению новых проектов» проработать вопрос внедрения регионального стандарта кадрового обеспечения промышленного роста, включающего в себя механизмы обеспечения высокотехнологичных отраслей промышленности по сквозным рабочим профессиям на основе международных стандартов подготовки кадров, внедрение элементов системы дуального обучения и системы мониторинга качества подготовки кадров»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600" kern="0" dirty="0">
                <a:solidFill>
                  <a:srgbClr val="1F497D">
                    <a:lumMod val="75000"/>
                  </a:srgbClr>
                </a:solidFill>
                <a:hlinkClick r:id="rId2"/>
              </a:rPr>
              <a:t>http://asi.ru/news/41781/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379"/>
            <a:ext cx="1438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0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62AC"/>
                </a:solidFill>
              </a:rPr>
              <a:t>Ближайшие мероприятия</a:t>
            </a:r>
            <a:endParaRPr lang="ru-RU" sz="2800" b="1" dirty="0">
              <a:solidFill>
                <a:srgbClr val="0062AC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283969" y="2348880"/>
            <a:ext cx="4752528" cy="2664296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1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79512" y="476672"/>
            <a:ext cx="8640960" cy="5688632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ru-RU" sz="1600" u="sng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26 апреля круглый стол «Процедура выпускного экзамена при дуальной модели обучения» 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(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г. Ярославль, КЗЦ «Миллениум», ул. </a:t>
            </a:r>
            <a:r>
              <a:rPr lang="ru-RU" sz="1600" kern="0" dirty="0" err="1">
                <a:solidFill>
                  <a:srgbClr val="1F497D">
                    <a:lumMod val="75000"/>
                  </a:srgbClr>
                </a:solidFill>
              </a:rPr>
              <a:t>Которосльная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наб., д.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53; регистрация до 14 апреля на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сайте www.forum.yar.ru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) 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25 мая 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Конференция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«Региональные практики подготовки наставников в рамках дуальной модели обучения» 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Проектная сессия «Кадровое обеспечение промышленного роста регионов»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(г. Красногорск, Международный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выставочный центр «Крокус Экспо» 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</a:rPr>
              <a:t>http://2016.finalwsr.ru/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)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30 октября – 3 ноября Чемпионат </a:t>
            </a:r>
            <a:r>
              <a:rPr lang="en-US" sz="1600" kern="0" dirty="0" err="1">
                <a:solidFill>
                  <a:srgbClr val="1F497D">
                    <a:lumMod val="75000"/>
                  </a:srgbClr>
                </a:solidFill>
              </a:rPr>
              <a:t>WorldSkills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</a:rPr>
              <a:t> Hi-Tech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(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г. Екатеринбург, МВЦ «Екатеринбург-ЭКСПО», ЭКСПО-бульвар, д. 2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)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Ноябрь Пермский инженерно-промышленный форум (дата уточняется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)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24 – 25 ноября Х Международный Конгресс-выставка «</a:t>
            </a:r>
            <a:r>
              <a:rPr lang="ru-RU" sz="1600" kern="0" dirty="0" err="1">
                <a:solidFill>
                  <a:srgbClr val="1F497D">
                    <a:lumMod val="75000"/>
                  </a:srgbClr>
                </a:solidFill>
              </a:rPr>
              <a:t>Global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ru-RU" sz="1600" kern="0" dirty="0" err="1">
                <a:solidFill>
                  <a:srgbClr val="1F497D">
                    <a:lumMod val="75000"/>
                  </a:srgbClr>
                </a:solidFill>
              </a:rPr>
              <a:t>Education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 - Образование без границ-2015» </a:t>
            </a:r>
            <a:endParaRPr lang="ru-RU" sz="1600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(</a:t>
            </a:r>
            <a:r>
              <a:rPr lang="ru-RU" sz="1600" kern="0" dirty="0" err="1" smtClean="0">
                <a:solidFill>
                  <a:srgbClr val="1F497D">
                    <a:lumMod val="75000"/>
                  </a:srgbClr>
                </a:solidFill>
              </a:rPr>
              <a:t>г.Москва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, гостиница «ПРЕЗИДЕНТ-ОТЕЛЬ», ул. Б. Якиманка, 24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)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lnSpc>
                <a:spcPct val="200000"/>
              </a:lnSpc>
            </a:pP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379"/>
            <a:ext cx="1438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4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62AC"/>
                </a:solidFill>
              </a:rPr>
              <a:t>Контакты</a:t>
            </a:r>
            <a:endParaRPr lang="ru-RU" sz="2800" b="1" dirty="0">
              <a:solidFill>
                <a:srgbClr val="0062AC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283969" y="2348880"/>
            <a:ext cx="4752528" cy="2664296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1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79512" y="1124744"/>
            <a:ext cx="8640960" cy="4392488"/>
          </a:xfrm>
          <a:prstGeom prst="rect">
            <a:avLst/>
          </a:prstGeom>
        </p:spPr>
        <p:txBody>
          <a:bodyPr lIns="91375" tIns="45688" rIns="91375" bIns="45688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ru-RU" sz="1600" u="sng" kern="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ctr"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Руководитель проекта</a:t>
            </a:r>
          </a:p>
          <a:p>
            <a:pPr marL="0" indent="0" algn="ctr"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Головина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Татьяна</a:t>
            </a:r>
          </a:p>
          <a:p>
            <a:pPr marL="0" indent="0" algn="ctr"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Департамент поддержки кадрового обеспечения промышленного роста</a:t>
            </a:r>
          </a:p>
          <a:p>
            <a:pPr marL="0" indent="0" algn="ctr"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Направление «Молодые профессионалы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»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 </a:t>
            </a:r>
          </a:p>
          <a:p>
            <a:pPr marL="0" indent="0" algn="ctr">
              <a:buNone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АНО «Агентство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стратегических инициатив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по продвижению новых проектов»</a:t>
            </a: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ctr">
              <a:buNone/>
            </a:pPr>
            <a:endParaRPr lang="ru-RU" sz="1600" kern="0" dirty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ctr"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тел.: +7 (495) 690 91 29 доб. 409</a:t>
            </a:r>
          </a:p>
          <a:p>
            <a:pPr marL="0" indent="0" algn="ctr">
              <a:buNone/>
            </a:pPr>
            <a:r>
              <a:rPr lang="en-US" sz="1600" kern="0" dirty="0">
                <a:solidFill>
                  <a:srgbClr val="1F497D">
                    <a:lumMod val="75000"/>
                  </a:srgbClr>
                </a:solidFill>
              </a:rPr>
              <a:t>e-mail: </a:t>
            </a:r>
            <a:r>
              <a:rPr lang="ru-RU" sz="1600" u="sng" dirty="0">
                <a:solidFill>
                  <a:srgbClr val="0070C0"/>
                </a:solidFill>
                <a:hlinkClick r:id="rId2"/>
              </a:rPr>
              <a:t>ts.golovina@asi.ru</a:t>
            </a:r>
            <a:endParaRPr lang="ru-RU" sz="1600" dirty="0">
              <a:solidFill>
                <a:srgbClr val="0070C0"/>
              </a:solidFill>
            </a:endParaRPr>
          </a:p>
          <a:p>
            <a:pPr algn="ctr"/>
            <a:endParaRPr lang="ru-RU" sz="16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Информация о проекте:</a:t>
            </a:r>
          </a:p>
          <a:p>
            <a:pPr marL="0" indent="0" algn="ctr">
              <a:buNone/>
            </a:pP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на сайте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Агентства:  </a:t>
            </a:r>
            <a:r>
              <a:rPr lang="ru-RU" sz="1600" u="sng" dirty="0" smtClean="0">
                <a:solidFill>
                  <a:srgbClr val="0070C0"/>
                </a:solidFill>
                <a:hlinkClick r:id="rId3"/>
              </a:rPr>
              <a:t>http://asi.ru/staffing/dualeducation/</a:t>
            </a:r>
            <a:endParaRPr lang="ru-RU" sz="1600" u="sng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на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сайте Маяк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профессионального </a:t>
            </a:r>
            <a:r>
              <a:rPr lang="ru-RU" sz="1600" kern="0" dirty="0">
                <a:solidFill>
                  <a:srgbClr val="1F497D">
                    <a:lumMod val="75000"/>
                  </a:srgbClr>
                </a:solidFill>
              </a:rPr>
              <a:t>образования: </a:t>
            </a:r>
            <a:r>
              <a:rPr lang="ru-RU" sz="1600" kern="0" dirty="0" smtClean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en-US" sz="1600" u="sng" dirty="0">
                <a:solidFill>
                  <a:srgbClr val="0070C0"/>
                </a:solidFill>
                <a:hlinkClick r:id="rId4"/>
              </a:rPr>
              <a:t>http://prof-mayak.ru/</a:t>
            </a:r>
            <a:endParaRPr lang="ru-RU" sz="1600" u="sng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379"/>
            <a:ext cx="14382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3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2299</TotalTime>
  <Words>580</Words>
  <Application>Microsoft Office PowerPoint</Application>
  <PresentationFormat>Экран (4:3)</PresentationFormat>
  <Paragraphs>92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Поручение о разработке регионального  стандарта</vt:lpstr>
      <vt:lpstr>Ближайшие мероприятия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Головина Татьяна Станиславовна</dc:creator>
  <cp:lastModifiedBy>Головина Татьяна Станиславовна</cp:lastModifiedBy>
  <cp:revision>64</cp:revision>
  <cp:lastPrinted>2016-04-25T11:48:05Z</cp:lastPrinted>
  <dcterms:created xsi:type="dcterms:W3CDTF">2015-07-21T10:09:31Z</dcterms:created>
  <dcterms:modified xsi:type="dcterms:W3CDTF">2016-04-25T11:50:07Z</dcterms:modified>
</cp:coreProperties>
</file>