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C"/>
    <a:srgbClr val="1D55A2"/>
    <a:srgbClr val="A818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1" autoAdjust="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2E4B0-FE1B-449A-8B9B-4BB40D92B26D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46092-2188-495F-929E-CD89156E7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CF6A9-DEEB-45B4-A228-4617DB6A067B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01E84-89A2-4883-B369-0C5FF88BD6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89A45-A46E-4591-AA81-8640FB4125C4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51E1B-5E64-4BC2-AC65-88437AC92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E3-74FE-406C-A3EA-2C0ACD4C7871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B43AE-F293-4114-AF5E-E3E7DCF65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540D5-570C-451F-86D1-6DE74402A774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72789-B5AB-4B04-B762-89D7518FF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43B03-FD39-4E9E-B57E-21EED8176A52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9EDE7-CD9B-4F7B-A269-9C9902451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A23B3-0E0B-43BF-8F6C-64AD7C8E3A07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E6B9-118B-4DDD-954A-68529BA9C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58114-2B42-41D7-A94E-CB16833AE287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5E3BB-58CB-4501-84D1-0BDF5ED0C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DC74C-842A-4267-8A00-C09F41B59527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9FBB-9C3D-413F-BB27-85334B639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EBA60-8E29-4BF3-BECF-1046AC561C6C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0A34D-9015-46A6-B4B4-CC4DA2477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03D06-5A35-471E-AC70-C90EA724C9FF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7020D-5E28-40A8-A20A-E3C043CC7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D32D6-D98E-453D-B44D-FED8182AA66E}" type="datetimeFigureOut">
              <a:rPr lang="ru-RU"/>
              <a:pPr>
                <a:defRPr/>
              </a:pPr>
              <a:t>04.05.2016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046307-9DDE-4574-8E43-C52AC1B37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2852738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Конференция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1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472440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Болотов В.А., Карданова Е.Ю., Дудырев Ф.Ф., Орел Е.А.</a:t>
            </a:r>
          </a:p>
        </p:txBody>
      </p:sp>
      <p:pic>
        <p:nvPicPr>
          <p:cNvPr id="4" name="Picture 5" descr="X:\____Форум2016\презентации\simb_проз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679575" cy="2016125"/>
          </a:xfrm>
          <a:prstGeom prst="rect">
            <a:avLst/>
          </a:prstGeom>
          <a:noFill/>
          <a:ln>
            <a:noFill/>
          </a:ln>
          <a:effectLst>
            <a:glow rad="127000">
              <a:srgbClr val="0070C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930400" y="260350"/>
            <a:ext cx="6962775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Международный форум </a:t>
            </a:r>
            <a:r>
              <a:rPr lang="ru-RU" sz="2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/>
            </a:r>
            <a:br>
              <a:rPr lang="ru-RU" sz="2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ЕВРАЗИЙСКИЙ 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ОБРАЗОВАТЕЛЬНЫЙ ДИАЛОГ</a:t>
            </a:r>
            <a:br>
              <a:rPr lang="ru-RU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</a:b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г.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Ярославль </a:t>
            </a:r>
            <a:r>
              <a:rPr lang="en-US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| </a:t>
            </a:r>
            <a:r>
              <a:rPr lang="ru-RU" sz="2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26-27 апреля 2016  года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022350" y="274638"/>
            <a:ext cx="8229600" cy="1143000"/>
          </a:xfrm>
          <a:noFill/>
        </p:spPr>
        <p:txBody>
          <a:bodyPr/>
          <a:lstStyle/>
          <a:p>
            <a:r>
              <a:rPr lang="ru-RU" altLang="ru-RU" sz="4000" b="1" smtClean="0">
                <a:solidFill>
                  <a:schemeClr val="tx2"/>
                </a:solidFill>
              </a:rPr>
              <a:t>Основные вопросы конференции</a:t>
            </a:r>
          </a:p>
        </p:txBody>
      </p:sp>
      <p:pic>
        <p:nvPicPr>
          <p:cNvPr id="5" name="Picture 5" descr="X:\____Форум2016\презентации\simb_проз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911"/>
            <a:ext cx="1259632" cy="1567042"/>
          </a:xfrm>
          <a:effectLst>
            <a:glow rad="127000">
              <a:srgbClr val="0070C0"/>
            </a:glow>
          </a:effectLst>
        </p:spPr>
      </p:pic>
      <p:sp>
        <p:nvSpPr>
          <p:cNvPr id="3076" name="Объект 4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</p:txBody>
      </p:sp>
      <p:sp>
        <p:nvSpPr>
          <p:cNvPr id="6" name="TextBox 5"/>
          <p:cNvSpPr txBox="1"/>
          <p:nvPr/>
        </p:nvSpPr>
        <p:spPr>
          <a:xfrm>
            <a:off x="571472" y="1643051"/>
            <a:ext cx="8215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/>
              <a:t>Проблемы </a:t>
            </a:r>
            <a:r>
              <a:rPr lang="ru-RU" sz="2400" dirty="0"/>
              <a:t>и перспективы оценки образовательных достижений в сфере общего </a:t>
            </a:r>
            <a:r>
              <a:rPr lang="ru-RU" sz="2400" dirty="0" smtClean="0"/>
              <a:t>образования</a:t>
            </a:r>
          </a:p>
          <a:p>
            <a:pPr marL="450850" indent="-450850">
              <a:buFont typeface="Arial" pitchFamily="34" charset="0"/>
              <a:buChar char="•"/>
            </a:pPr>
            <a:endParaRPr lang="ru-RU" sz="2400" dirty="0"/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/>
              <a:t>Подходы </a:t>
            </a:r>
            <a:r>
              <a:rPr lang="ru-RU" sz="2400" dirty="0" smtClean="0"/>
              <a:t>и практики оценки </a:t>
            </a:r>
            <a:r>
              <a:rPr lang="ru-RU" sz="2400" dirty="0"/>
              <a:t>метапредметных и личностных </a:t>
            </a:r>
            <a:r>
              <a:rPr lang="ru-RU" sz="2400" dirty="0" smtClean="0"/>
              <a:t>образовательных результатов </a:t>
            </a:r>
          </a:p>
          <a:p>
            <a:pPr marL="450850" indent="-450850">
              <a:buFont typeface="Arial" pitchFamily="34" charset="0"/>
              <a:buChar char="•"/>
            </a:pPr>
            <a:endParaRPr lang="ru-RU" sz="2400" dirty="0"/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/>
              <a:t>Проблемы и перспективы оценки образовательных достижений в сфере профессионального </a:t>
            </a:r>
            <a:r>
              <a:rPr lang="ru-RU" sz="2400" dirty="0" smtClean="0"/>
              <a:t>образования</a:t>
            </a:r>
          </a:p>
          <a:p>
            <a:pPr marL="450850" indent="-450850">
              <a:buFont typeface="Arial" pitchFamily="34" charset="0"/>
              <a:buChar char="•"/>
            </a:pPr>
            <a:endParaRPr lang="ru-RU" sz="2400" dirty="0"/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/>
              <a:t>Подходы и практики оценки общих компетенций в профессиональном образовании</a:t>
            </a:r>
          </a:p>
          <a:p>
            <a:pPr>
              <a:buFont typeface="Arial" pitchFamily="34" charset="0"/>
              <a:buChar char="•"/>
            </a:pPr>
            <a:endParaRPr lang="ru-RU" sz="2400" dirty="0"/>
          </a:p>
          <a:p>
            <a:pPr>
              <a:buFont typeface="Arial" pitchFamily="34" charset="0"/>
              <a:buChar char="•"/>
            </a:pP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022350" y="274638"/>
            <a:ext cx="8229600" cy="1143000"/>
          </a:xfrm>
          <a:noFill/>
        </p:spPr>
        <p:txBody>
          <a:bodyPr/>
          <a:lstStyle/>
          <a:p>
            <a:r>
              <a:rPr lang="ru-RU" altLang="ru-RU" sz="4000" b="1" smtClean="0">
                <a:solidFill>
                  <a:schemeClr val="tx2"/>
                </a:solidFill>
              </a:rPr>
              <a:t>Особый интерес вызвали выступления</a:t>
            </a:r>
          </a:p>
        </p:txBody>
      </p:sp>
      <p:pic>
        <p:nvPicPr>
          <p:cNvPr id="5" name="Picture 5" descr="X:\____Форум2016\презентации\simb_проз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911"/>
            <a:ext cx="1259632" cy="1567042"/>
          </a:xfrm>
          <a:effectLst>
            <a:glow rad="127000">
              <a:srgbClr val="0070C0"/>
            </a:glow>
          </a:effectLst>
        </p:spPr>
      </p:pic>
      <p:sp>
        <p:nvSpPr>
          <p:cNvPr id="4100" name="Объект 4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</p:txBody>
      </p:sp>
      <p:sp>
        <p:nvSpPr>
          <p:cNvPr id="7" name="TextBox 6"/>
          <p:cNvSpPr txBox="1"/>
          <p:nvPr/>
        </p:nvSpPr>
        <p:spPr>
          <a:xfrm>
            <a:off x="500034" y="1643050"/>
            <a:ext cx="785818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Демидова М. Ю. (ФИПИ) «Совершенствование КИМ ОГЭ и ЕГЭ с учетом нового ФГОС»</a:t>
            </a:r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Кузнецова И.В. (ГУ ЯО Центр профессиональной ориентации и психологической поддержки "Ресурс") «Подходы к оценке личностных результатов образования в условиях перехода ко ФГОС в практике работы общеобразовательных организаций Ярославской области»</a:t>
            </a:r>
            <a:r>
              <a:rPr lang="ru-RU" dirty="0"/>
              <a:t> </a:t>
            </a:r>
            <a:endParaRPr lang="ru-RU" dirty="0" smtClean="0"/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Тарасова К. В., </a:t>
            </a:r>
            <a:r>
              <a:rPr lang="ru-RU" dirty="0"/>
              <a:t>ведущий специалист, НФПК, </a:t>
            </a:r>
            <a:r>
              <a:rPr lang="ru-RU" dirty="0" smtClean="0"/>
              <a:t>Москва «О </a:t>
            </a:r>
            <a:r>
              <a:rPr lang="ru-RU" dirty="0"/>
              <a:t>подходах к оценке информационно-коммуникационной компетентности </a:t>
            </a:r>
            <a:r>
              <a:rPr lang="ru-RU" dirty="0" smtClean="0"/>
              <a:t>учащихся» </a:t>
            </a:r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Пинская М. А. (НИУ ВШЭ) «Формирование и оценивание компетенций 21-го века в учебном процессе»</a:t>
            </a:r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Васильев К.Б. (Всемирный Банк) Подходы к измерению компетенции «Решение проблем» в сфере СПО</a:t>
            </a:r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Прокопчук Юлия (Германия) «Система </a:t>
            </a:r>
            <a:r>
              <a:rPr lang="ru-RU" dirty="0"/>
              <a:t>оценивания уровня сформированности компетенций в профессиональном </a:t>
            </a:r>
            <a:r>
              <a:rPr lang="ru-RU" dirty="0" smtClean="0"/>
              <a:t>обучении»</a:t>
            </a:r>
          </a:p>
          <a:p>
            <a:pPr marL="450850" indent="-450850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 smtClean="0"/>
              <a:t>Зуева М.Л. (ИРО, Ярославль) Экспертная оценка общих компетенций в профессиональных образовательных организациях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022350" y="414338"/>
            <a:ext cx="8013700" cy="1143000"/>
          </a:xfrm>
          <a:noFill/>
        </p:spPr>
        <p:txBody>
          <a:bodyPr/>
          <a:lstStyle/>
          <a:p>
            <a:r>
              <a:rPr lang="ru-RU" altLang="ru-RU" sz="4000" b="1" dirty="0" smtClean="0">
                <a:solidFill>
                  <a:schemeClr val="tx2"/>
                </a:solidFill>
              </a:rPr>
              <a:t>Считаем необходимым обратить внимание на следующие проблемы</a:t>
            </a:r>
          </a:p>
        </p:txBody>
      </p:sp>
      <p:pic>
        <p:nvPicPr>
          <p:cNvPr id="5" name="Picture 5" descr="X:\____Форум2016\презентации\simb_прозр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1911"/>
            <a:ext cx="1259632" cy="1567042"/>
          </a:xfrm>
          <a:effectLst>
            <a:glow rad="127000">
              <a:srgbClr val="0070C0"/>
            </a:glow>
          </a:effectLst>
        </p:spPr>
      </p:pic>
      <p:sp>
        <p:nvSpPr>
          <p:cNvPr id="5124" name="Объект 4"/>
          <p:cNvSpPr txBox="1">
            <a:spLocks/>
          </p:cNvSpPr>
          <p:nvPr/>
        </p:nvSpPr>
        <p:spPr bwMode="auto">
          <a:xfrm>
            <a:off x="457200" y="1989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ru-RU" sz="3200"/>
          </a:p>
        </p:txBody>
      </p:sp>
      <p:sp>
        <p:nvSpPr>
          <p:cNvPr id="6" name="TextBox 5"/>
          <p:cNvSpPr txBox="1"/>
          <p:nvPr/>
        </p:nvSpPr>
        <p:spPr>
          <a:xfrm>
            <a:off x="357158" y="2143116"/>
            <a:ext cx="83582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>
                <a:latin typeface="+mn-lt"/>
              </a:rPr>
              <a:t>Дефицит кадров в области разработки инструментов оценивания образовательных результатов</a:t>
            </a:r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>
                <a:latin typeface="+mn-lt"/>
              </a:rPr>
              <a:t>Отсутствие стандарта и четких правил разработки и валидизации инструментов оценивания в образовании.  </a:t>
            </a:r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>
                <a:latin typeface="+mn-lt"/>
              </a:rPr>
              <a:t>Нехватка четких теоретических рамок и традиций оценки метапредметных и личностных образовательных результатов</a:t>
            </a:r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>
                <a:latin typeface="+mn-lt"/>
              </a:rPr>
              <a:t>Слабая коммуникация между исследователями, педагогами и управленцами. </a:t>
            </a:r>
          </a:p>
          <a:p>
            <a:pPr marL="450850" indent="-450850">
              <a:buFont typeface="Arial" pitchFamily="34" charset="0"/>
              <a:buChar char="•"/>
            </a:pPr>
            <a:r>
              <a:rPr lang="ru-RU" sz="2400" dirty="0" smtClean="0">
                <a:latin typeface="+mn-lt"/>
              </a:rPr>
              <a:t>Неполнота законодательства в сфере профессионально-общественной аккредитации</a:t>
            </a:r>
          </a:p>
          <a:p>
            <a:endParaRPr lang="ru-RU" sz="24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022350" y="620713"/>
            <a:ext cx="8229600" cy="1143000"/>
          </a:xfrm>
        </p:spPr>
        <p:txBody>
          <a:bodyPr/>
          <a:lstStyle/>
          <a:p>
            <a:r>
              <a:rPr lang="ru-RU" altLang="ru-RU" b="1" dirty="0" smtClean="0">
                <a:solidFill>
                  <a:schemeClr val="tx2"/>
                </a:solidFill>
              </a:rPr>
              <a:t>Считаем необходимым принять управленческие решения </a:t>
            </a:r>
            <a:br>
              <a:rPr lang="ru-RU" altLang="ru-RU" b="1" dirty="0" smtClean="0">
                <a:solidFill>
                  <a:schemeClr val="tx2"/>
                </a:solidFill>
              </a:rPr>
            </a:br>
            <a:endParaRPr lang="ru-RU" dirty="0" smtClean="0">
              <a:solidFill>
                <a:schemeClr val="tx2"/>
              </a:solidFill>
            </a:endParaRPr>
          </a:p>
        </p:txBody>
      </p:sp>
      <p:sp>
        <p:nvSpPr>
          <p:cNvPr id="6147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Разработать национальный стандарт разработки инструментов оценивания образовательных результатов (включая предметные, метапредметные и личностные)</a:t>
            </a:r>
          </a:p>
          <a:p>
            <a:r>
              <a:rPr lang="ru-RU" sz="2800" dirty="0" smtClean="0"/>
              <a:t>Организовать программы обучения и повышения квалификации педагогов и сотрудников ЦОКО в области </a:t>
            </a:r>
            <a:r>
              <a:rPr lang="ru-RU" sz="2800" dirty="0" err="1" smtClean="0"/>
              <a:t>психометрики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Организовать апробацию оценочных инструментов, направленных на оценку </a:t>
            </a:r>
            <a:r>
              <a:rPr lang="ru-RU" sz="2800" dirty="0" err="1" smtClean="0"/>
              <a:t>метапредментых</a:t>
            </a:r>
            <a:r>
              <a:rPr lang="ru-RU" sz="2800" dirty="0" smtClean="0"/>
              <a:t> образовательных результатов в профессиональном образовании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 smtClean="0"/>
          </a:p>
        </p:txBody>
      </p:sp>
      <p:pic>
        <p:nvPicPr>
          <p:cNvPr id="6" name="Picture 5" descr="X:\____Форум2016\презентации\simb_прозр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11"/>
            <a:ext cx="1259632" cy="1567042"/>
          </a:xfrm>
          <a:prstGeom prst="rect">
            <a:avLst/>
          </a:prstGeom>
          <a:noFill/>
          <a:ln>
            <a:noFill/>
          </a:ln>
          <a:effectLst>
            <a:glow rad="127000">
              <a:srgbClr val="0070C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308</Words>
  <Application>Microsoft Office PowerPoint</Application>
  <PresentationFormat>Экран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Конференция 1</vt:lpstr>
      <vt:lpstr>Основные вопросы конференции</vt:lpstr>
      <vt:lpstr>Особый интерес вызвали выступления</vt:lpstr>
      <vt:lpstr>Считаем необходимым обратить внимание на следующие проблемы</vt:lpstr>
      <vt:lpstr>Считаем необходимым принять управленческие решения 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Николаевна Новикова</dc:creator>
  <cp:lastModifiedBy>Марина Леоновна Зуева</cp:lastModifiedBy>
  <cp:revision>70</cp:revision>
  <dcterms:created xsi:type="dcterms:W3CDTF">2013-04-15T07:02:54Z</dcterms:created>
  <dcterms:modified xsi:type="dcterms:W3CDTF">2016-05-04T09:59:58Z</dcterms:modified>
</cp:coreProperties>
</file>