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D85F-36A5-44A6-9358-61627B57664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3305-132A-48B4-9623-D4E326C216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D85F-36A5-44A6-9358-61627B57664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3305-132A-48B4-9623-D4E326C216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D85F-36A5-44A6-9358-61627B57664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3305-132A-48B4-9623-D4E326C216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D85F-36A5-44A6-9358-61627B57664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3305-132A-48B4-9623-D4E326C216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D85F-36A5-44A6-9358-61627B57664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3305-132A-48B4-9623-D4E326C216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D85F-36A5-44A6-9358-61627B57664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3305-132A-48B4-9623-D4E326C216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D85F-36A5-44A6-9358-61627B57664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3305-132A-48B4-9623-D4E326C216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D85F-36A5-44A6-9358-61627B57664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3305-132A-48B4-9623-D4E326C216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D85F-36A5-44A6-9358-61627B57664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3305-132A-48B4-9623-D4E326C216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D85F-36A5-44A6-9358-61627B57664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3305-132A-48B4-9623-D4E326C216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D85F-36A5-44A6-9358-61627B57664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3305-132A-48B4-9623-D4E326C216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6D85F-36A5-44A6-9358-61627B57664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C3305-132A-48B4-9623-D4E326C216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324328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Общественный контроль в образовании: законодательное обеспечение и перспективы практики.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643314"/>
            <a:ext cx="8501122" cy="300039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А.А. Седельников</a:t>
            </a:r>
            <a:r>
              <a:rPr lang="ru-RU" dirty="0" smtClean="0"/>
              <a:t>, к.п.н</a:t>
            </a:r>
            <a:r>
              <a:rPr lang="ru-RU" dirty="0"/>
              <a:t>., </a:t>
            </a:r>
            <a:endParaRPr lang="ru-RU" dirty="0" smtClean="0"/>
          </a:p>
          <a:p>
            <a:r>
              <a:rPr lang="ru-RU" dirty="0"/>
              <a:t>ведущий научный сотрудник Красноярского ИПК,</a:t>
            </a:r>
            <a:endParaRPr lang="ru-RU" dirty="0" smtClean="0"/>
          </a:p>
          <a:p>
            <a:r>
              <a:rPr lang="ru-RU" dirty="0"/>
              <a:t> член общественного совета при министерстве</a:t>
            </a:r>
            <a:endParaRPr lang="ru-RU" dirty="0" smtClean="0"/>
          </a:p>
          <a:p>
            <a:r>
              <a:rPr lang="ru-RU" dirty="0"/>
              <a:t> образования Красноярского края, </a:t>
            </a:r>
            <a:endParaRPr lang="ru-RU" dirty="0" smtClean="0"/>
          </a:p>
          <a:p>
            <a:r>
              <a:rPr lang="ru-RU" dirty="0"/>
              <a:t>председатель общественной палаты</a:t>
            </a:r>
            <a:endParaRPr lang="ru-RU" dirty="0" smtClean="0"/>
          </a:p>
          <a:p>
            <a:r>
              <a:rPr lang="ru-RU" dirty="0"/>
              <a:t> по образованию и просвещению</a:t>
            </a:r>
            <a:endParaRPr lang="ru-RU" dirty="0" smtClean="0"/>
          </a:p>
          <a:p>
            <a:r>
              <a:rPr lang="ru-RU" dirty="0"/>
              <a:t> Гражданской ассамблеи </a:t>
            </a:r>
            <a:endParaRPr lang="ru-RU" dirty="0" smtClean="0"/>
          </a:p>
          <a:p>
            <a:r>
              <a:rPr lang="ru-RU" dirty="0"/>
              <a:t>(региональной общественной палаты)</a:t>
            </a:r>
            <a:endParaRPr lang="ru-RU" dirty="0" smtClean="0"/>
          </a:p>
          <a:p>
            <a:r>
              <a:rPr lang="ru-RU" dirty="0"/>
              <a:t>Красноярского края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Общественное обсуждение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5"/>
            <a:ext cx="8229600" cy="32147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Среди инициаторов и организаторов не указаны субъекты общественного контроля</a:t>
            </a:r>
            <a:endParaRPr lang="ru-RU" sz="4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Общественный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Правила проведения процедур (реализации форм) общественного контроля для субъектов общественного контроля пишут объекты общественного контроля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Часть форм общественного контроля реализуются исключительно по инициативе органов государственной власти/МСУ с привлечением общественности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Общественный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Обрел законодательно обеспеченные перспективы практической реализации</a:t>
            </a:r>
          </a:p>
          <a:p>
            <a:pPr algn="ctr">
              <a:buNone/>
            </a:pPr>
            <a:r>
              <a:rPr lang="ru-RU" b="1" dirty="0" smtClean="0"/>
              <a:t>НО перспективы эти сильно зависят от:</a:t>
            </a:r>
          </a:p>
          <a:p>
            <a:r>
              <a:rPr lang="ru-RU" dirty="0" smtClean="0"/>
              <a:t>- развития федерального уровня законодательного и иного нормативного регулирования</a:t>
            </a:r>
          </a:p>
          <a:p>
            <a:r>
              <a:rPr lang="ru-RU" dirty="0" smtClean="0"/>
              <a:t>- развития регионального уровня законодательного и нормативного регулирования</a:t>
            </a:r>
          </a:p>
          <a:p>
            <a:r>
              <a:rPr lang="ru-RU" dirty="0" smtClean="0"/>
              <a:t>- нормативного регулирования на уровне местного самоуправления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Красноярский край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Законодательно определена региональная общественная палата в качестве субъекта ОК по большинству форм ОК</a:t>
            </a:r>
          </a:p>
          <a:p>
            <a:r>
              <a:rPr lang="ru-RU" dirty="0" smtClean="0"/>
              <a:t>Нормативно установлена </a:t>
            </a:r>
            <a:r>
              <a:rPr lang="ru-RU" dirty="0" err="1" smtClean="0"/>
              <a:t>субъектность</a:t>
            </a:r>
            <a:r>
              <a:rPr lang="ru-RU" dirty="0" smtClean="0"/>
              <a:t> в области ОК общественных советов при органах исполнительной власти</a:t>
            </a:r>
          </a:p>
          <a:p>
            <a:r>
              <a:rPr lang="ru-RU" dirty="0" smtClean="0"/>
              <a:t>В МО создаются местные общественные палаты с нормативно закрепленными функциями общественного контроля на местном уровне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Красноярский край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Законодательно определил нормы и процедуры формирования региональной общественной палаты, установил ее структурный состав, максимально вовлекающий общественные объединения</a:t>
            </a:r>
          </a:p>
          <a:p>
            <a:r>
              <a:rPr lang="ru-RU" dirty="0" smtClean="0"/>
              <a:t>Нормативно установил порядок и процедуры формирования персонального состава общественных советов, включающий обязательность согласование кандидатур региональной общественной палатой и губернатором края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dirty="0"/>
              <a:t>«Об основах общественного контроля в Российской Федерации» №212-ФЗ от 21.07.2014 г.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5004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системы </a:t>
            </a:r>
            <a:r>
              <a:rPr lang="ru-RU" sz="3600" dirty="0"/>
              <a:t>независимой оценки качества образования </a:t>
            </a:r>
            <a:r>
              <a:rPr lang="ru-RU" sz="3600" dirty="0" smtClean="0"/>
              <a:t>на федеральном, региональном и местном уровнях могут </a:t>
            </a:r>
            <a:r>
              <a:rPr lang="ru-RU" sz="3600" dirty="0"/>
              <a:t>быть </a:t>
            </a:r>
            <a:r>
              <a:rPr lang="ru-RU" sz="3600" dirty="0" smtClean="0"/>
              <a:t>достроены </a:t>
            </a:r>
            <a:r>
              <a:rPr lang="ru-RU" sz="3600" dirty="0"/>
              <a:t>подсистемами  общественного контроля в сфере </a:t>
            </a:r>
            <a:r>
              <a:rPr lang="ru-RU" sz="3600" dirty="0" smtClean="0"/>
              <a:t>образования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dirty="0"/>
              <a:t>Объекты независимой (общественной) оценки качества образования за счет №212-ФЗ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42915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Кроме качества деятельности образовательных организаций и качества ее результатов в более широком смысле и содержании, чем на основаниях ст.ст.95,95,1,95.2 </a:t>
            </a:r>
            <a:r>
              <a:rPr lang="ru-RU" dirty="0" smtClean="0"/>
              <a:t>№273-ФЗ </a:t>
            </a:r>
          </a:p>
          <a:p>
            <a:pPr algn="ctr">
              <a:buNone/>
            </a:pPr>
            <a:r>
              <a:rPr lang="ru-RU" dirty="0" smtClean="0"/>
              <a:t>ТАКЖЕ И:</a:t>
            </a:r>
          </a:p>
          <a:p>
            <a:r>
              <a:rPr lang="ru-RU" dirty="0"/>
              <a:t>качество </a:t>
            </a:r>
            <a:r>
              <a:rPr lang="ru-RU" dirty="0" smtClean="0"/>
              <a:t>управленческой деятельности </a:t>
            </a:r>
            <a:r>
              <a:rPr lang="ru-RU" dirty="0"/>
              <a:t>и </a:t>
            </a:r>
            <a:r>
              <a:rPr lang="ru-RU" dirty="0" smtClean="0"/>
              <a:t>результатов деятельности </a:t>
            </a:r>
            <a:r>
              <a:rPr lang="ru-RU" dirty="0"/>
              <a:t>исполнительных органов государственной власти субъектов РФ, органов местного самоуправления, осуществляющих управление в сфере </a:t>
            </a:r>
            <a:r>
              <a:rPr lang="ru-RU" dirty="0" smtClean="0"/>
              <a:t>образования,</a:t>
            </a:r>
          </a:p>
          <a:p>
            <a:r>
              <a:rPr lang="ru-RU" dirty="0" smtClean="0"/>
              <a:t> </a:t>
            </a:r>
            <a:r>
              <a:rPr lang="ru-RU" dirty="0"/>
              <a:t>издаваемые ими нормативные и иные правовые акты и принимаемые другие управленческие решения в сфере образования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Общественный контроль, согласно №212-ФЗ, осуществляется в формах: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-     общественного </a:t>
            </a:r>
            <a:r>
              <a:rPr lang="ru-RU" dirty="0"/>
              <a:t>мониторинга, </a:t>
            </a:r>
            <a:endParaRPr lang="ru-RU" dirty="0" smtClean="0"/>
          </a:p>
          <a:p>
            <a:r>
              <a:rPr lang="ru-RU" dirty="0"/>
              <a:t>-	общественной проверки, </a:t>
            </a:r>
            <a:endParaRPr lang="ru-RU" dirty="0" smtClean="0"/>
          </a:p>
          <a:p>
            <a:r>
              <a:rPr lang="ru-RU" dirty="0"/>
              <a:t>-	общественной экспертизы,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и </a:t>
            </a:r>
            <a:r>
              <a:rPr lang="ru-RU" dirty="0" smtClean="0"/>
              <a:t>в таких формах взаимодействия институтов гражданского общества с государственными органами и органами местного самоуправления, как:</a:t>
            </a:r>
            <a:r>
              <a:rPr lang="ru-RU" dirty="0" smtClean="0"/>
              <a:t> </a:t>
            </a:r>
          </a:p>
          <a:p>
            <a:r>
              <a:rPr lang="ru-RU" dirty="0" smtClean="0"/>
              <a:t>-</a:t>
            </a:r>
            <a:r>
              <a:rPr lang="ru-RU" dirty="0"/>
              <a:t>	общественные обсуждения, </a:t>
            </a:r>
            <a:endParaRPr lang="ru-RU" dirty="0" smtClean="0"/>
          </a:p>
          <a:p>
            <a:r>
              <a:rPr lang="ru-RU" dirty="0"/>
              <a:t>-	общественные (публичные) </a:t>
            </a:r>
            <a:r>
              <a:rPr lang="ru-RU" dirty="0" smtClean="0"/>
              <a:t>слушания, </a:t>
            </a:r>
            <a:r>
              <a:rPr lang="ru-RU" dirty="0" smtClean="0"/>
              <a:t>и другие формы взаимодействия </a:t>
            </a:r>
            <a:endParaRPr lang="ru-RU" dirty="0" smtClean="0"/>
          </a:p>
          <a:p>
            <a:r>
              <a:rPr lang="ru-RU" dirty="0"/>
              <a:t>-	</a:t>
            </a:r>
            <a:r>
              <a:rPr lang="ru-RU" dirty="0" smtClean="0"/>
              <a:t>в иных формах, не противоречащих законодательству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Субъекты общественного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- </a:t>
            </a:r>
            <a:r>
              <a:rPr lang="ru-RU" dirty="0" smtClean="0"/>
              <a:t>Общественная палата </a:t>
            </a:r>
            <a:r>
              <a:rPr lang="ru-RU" dirty="0"/>
              <a:t>РФ;</a:t>
            </a:r>
            <a:endParaRPr lang="ru-RU" dirty="0" smtClean="0"/>
          </a:p>
          <a:p>
            <a:r>
              <a:rPr lang="ru-RU" dirty="0"/>
              <a:t>- региональные общественные палаты;</a:t>
            </a:r>
            <a:endParaRPr lang="ru-RU" dirty="0" smtClean="0"/>
          </a:p>
          <a:p>
            <a:r>
              <a:rPr lang="ru-RU" dirty="0"/>
              <a:t>- общественные палаты (советы) муниципальных образований;</a:t>
            </a:r>
            <a:endParaRPr lang="ru-RU" dirty="0" smtClean="0"/>
          </a:p>
          <a:p>
            <a:r>
              <a:rPr lang="ru-RU" dirty="0"/>
              <a:t>- общественные советы при федеральных органах исполнительной власти, общественные советы при законодательных (представительных) и исполнительных органах государственной власти субъектов Российской Федерации.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Общественный мониторинг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972072"/>
          </a:xfrm>
        </p:spPr>
        <p:txBody>
          <a:bodyPr>
            <a:normAutofit/>
          </a:bodyPr>
          <a:lstStyle/>
          <a:p>
            <a:r>
              <a:rPr lang="ru-RU" dirty="0" smtClean="0"/>
              <a:t>Общественная палата РФ</a:t>
            </a:r>
          </a:p>
          <a:p>
            <a:r>
              <a:rPr lang="ru-RU" dirty="0" smtClean="0"/>
              <a:t>Региональные общественные палаты</a:t>
            </a:r>
          </a:p>
          <a:p>
            <a:r>
              <a:rPr lang="ru-RU" dirty="0" smtClean="0"/>
              <a:t>Общественные </a:t>
            </a:r>
            <a:r>
              <a:rPr lang="ru-RU" dirty="0"/>
              <a:t>палаты (советы) муниципальных </a:t>
            </a:r>
            <a:r>
              <a:rPr lang="ru-RU" dirty="0" smtClean="0"/>
              <a:t>образований</a:t>
            </a:r>
          </a:p>
          <a:p>
            <a:r>
              <a:rPr lang="ru-RU" dirty="0" smtClean="0"/>
              <a:t>Общественные </a:t>
            </a:r>
            <a:r>
              <a:rPr lang="ru-RU" dirty="0"/>
              <a:t>объединения и иные негосударственные некоммерческие организации.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Общественные (публичные)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Организуются субъектами общественного контроля: </a:t>
            </a:r>
          </a:p>
          <a:p>
            <a:r>
              <a:rPr lang="ru-RU" dirty="0" smtClean="0"/>
              <a:t>Общественная палата РФ</a:t>
            </a:r>
          </a:p>
          <a:p>
            <a:r>
              <a:rPr lang="ru-RU" dirty="0" smtClean="0"/>
              <a:t>Региональные общественные палаты</a:t>
            </a:r>
          </a:p>
          <a:p>
            <a:r>
              <a:rPr lang="ru-RU" dirty="0" smtClean="0"/>
              <a:t>Общественные советы при федеральных органах исполнительной власти, общественные советы при законодательных (представительных) и исполнительных органах государственной власти субъектов Российской Федерации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Общественная экспертиза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в случаях, предусмотренных законодательством Российской </a:t>
            </a:r>
            <a:r>
              <a:rPr lang="ru-RU" b="1" dirty="0" smtClean="0"/>
              <a:t>Федерации: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Общественная </a:t>
            </a:r>
            <a:r>
              <a:rPr lang="ru-RU" dirty="0"/>
              <a:t>палата </a:t>
            </a:r>
            <a:r>
              <a:rPr lang="ru-RU" dirty="0" smtClean="0"/>
              <a:t>РФ, </a:t>
            </a:r>
          </a:p>
          <a:p>
            <a:r>
              <a:rPr lang="ru-RU" dirty="0" smtClean="0"/>
              <a:t>общественные </a:t>
            </a:r>
            <a:r>
              <a:rPr lang="ru-RU" dirty="0"/>
              <a:t>палаты субъектов </a:t>
            </a:r>
            <a:r>
              <a:rPr lang="ru-RU" dirty="0" smtClean="0"/>
              <a:t>РФ,</a:t>
            </a:r>
          </a:p>
          <a:p>
            <a:r>
              <a:rPr lang="ru-RU" dirty="0" smtClean="0"/>
              <a:t>общественные </a:t>
            </a:r>
            <a:r>
              <a:rPr lang="ru-RU" dirty="0"/>
              <a:t>палаты (советы) муниципальных образований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иные субъекты общественного контроля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Общественная 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Общественная палата РФ</a:t>
            </a:r>
          </a:p>
          <a:p>
            <a:pPr algn="ctr">
              <a:buNone/>
            </a:pPr>
            <a:r>
              <a:rPr lang="ru-RU" b="1" dirty="0" smtClean="0"/>
              <a:t>и в </a:t>
            </a:r>
            <a:r>
              <a:rPr lang="ru-RU" b="1" dirty="0"/>
              <a:t>случаях, предусмотренных законодательством Российской Федерации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общественные </a:t>
            </a:r>
            <a:r>
              <a:rPr lang="ru-RU" dirty="0"/>
              <a:t>палаты субъектов Российской Федерации, </a:t>
            </a:r>
            <a:endParaRPr lang="ru-RU" dirty="0" smtClean="0"/>
          </a:p>
          <a:p>
            <a:r>
              <a:rPr lang="ru-RU" dirty="0" smtClean="0"/>
              <a:t>общественные </a:t>
            </a:r>
            <a:r>
              <a:rPr lang="ru-RU" dirty="0"/>
              <a:t>палаты (советы) муниципальных образований и иные субъекты общественного контроля.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520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Общественный контроль в образовании: законодательное обеспечение и перспективы практики.</vt:lpstr>
      <vt:lpstr>«Об основах общественного контроля в Российской Федерации» №212-ФЗ от 21.07.2014 г.</vt:lpstr>
      <vt:lpstr>Объекты независимой (общественной) оценки качества образования за счет №212-ФЗ </vt:lpstr>
      <vt:lpstr>Общественный контроль, согласно №212-ФЗ, осуществляется в формах:</vt:lpstr>
      <vt:lpstr>Субъекты общественного контроля</vt:lpstr>
      <vt:lpstr>Общественный мониторинг</vt:lpstr>
      <vt:lpstr>Общественные (публичные)</vt:lpstr>
      <vt:lpstr>Общественная экспертиза</vt:lpstr>
      <vt:lpstr>Общественная проверка</vt:lpstr>
      <vt:lpstr>Общественное обсуждение</vt:lpstr>
      <vt:lpstr>Общественный контроль</vt:lpstr>
      <vt:lpstr>Общественный контроль</vt:lpstr>
      <vt:lpstr>Красноярский край</vt:lpstr>
      <vt:lpstr>Красноярский край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Общественный контроль в образовании: законодательное обеспечение и перспективы практики.</dc:title>
  <dc:creator>ноу</dc:creator>
  <cp:lastModifiedBy>ноу</cp:lastModifiedBy>
  <cp:revision>13</cp:revision>
  <dcterms:created xsi:type="dcterms:W3CDTF">2016-04-25T08:31:31Z</dcterms:created>
  <dcterms:modified xsi:type="dcterms:W3CDTF">2016-04-25T10:39:58Z</dcterms:modified>
</cp:coreProperties>
</file>