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6" r:id="rId1"/>
    <p:sldMasterId id="2147484428" r:id="rId2"/>
    <p:sldMasterId id="2147484440" r:id="rId3"/>
    <p:sldMasterId id="2147484453" r:id="rId4"/>
    <p:sldMasterId id="2147484465" r:id="rId5"/>
  </p:sldMasterIdLst>
  <p:notesMasterIdLst>
    <p:notesMasterId r:id="rId29"/>
  </p:notesMasterIdLst>
  <p:handoutMasterIdLst>
    <p:handoutMasterId r:id="rId30"/>
  </p:handoutMasterIdLst>
  <p:sldIdLst>
    <p:sldId id="257" r:id="rId6"/>
    <p:sldId id="668" r:id="rId7"/>
    <p:sldId id="669" r:id="rId8"/>
    <p:sldId id="670" r:id="rId9"/>
    <p:sldId id="671" r:id="rId10"/>
    <p:sldId id="691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92" r:id="rId19"/>
    <p:sldId id="682" r:id="rId20"/>
    <p:sldId id="693" r:id="rId21"/>
    <p:sldId id="684" r:id="rId22"/>
    <p:sldId id="685" r:id="rId23"/>
    <p:sldId id="686" r:id="rId24"/>
    <p:sldId id="687" r:id="rId25"/>
    <p:sldId id="688" r:id="rId26"/>
    <p:sldId id="690" r:id="rId27"/>
    <p:sldId id="571" r:id="rId28"/>
  </p:sldIdLst>
  <p:sldSz cx="9144000" cy="6858000" type="screen4x3"/>
  <p:notesSz cx="6761163" cy="994251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F3EE"/>
    <a:srgbClr val="99FFCC"/>
    <a:srgbClr val="0000CC"/>
    <a:srgbClr val="003399"/>
    <a:srgbClr val="0000FF"/>
    <a:srgbClr val="006699"/>
    <a:srgbClr val="DACDE9"/>
    <a:srgbClr val="7D1114"/>
    <a:srgbClr val="FFCCFF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7359" autoAdjust="0"/>
  </p:normalViewPr>
  <p:slideViewPr>
    <p:cSldViewPr>
      <p:cViewPr>
        <p:scale>
          <a:sx n="60" d="100"/>
          <a:sy n="60" d="100"/>
        </p:scale>
        <p:origin x="-1877" y="-5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90" y="-90"/>
      </p:cViewPr>
      <p:guideLst>
        <p:guide orient="horz" pos="3130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E69DD7-710C-48F7-9703-FA8F9D10952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4F87D-B20B-4F13-93D4-9A6B7B0000F1}">
      <dgm:prSet phldrT="[Текст]" custT="1"/>
      <dgm:spPr>
        <a:solidFill>
          <a:schemeClr val="bg1">
            <a:lumMod val="95000"/>
          </a:schemeClr>
        </a:solidFill>
        <a:effectLst>
          <a:innerShdw blurRad="304800">
            <a:prstClr val="black"/>
          </a:inn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Совещание при Министре образования Тверской области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F3D00FF-1C4C-456F-8DB4-CC535255BE65}" type="parTrans" cxnId="{A0852BB7-CEED-4A88-93F7-253CBD5538C3}">
      <dgm:prSet/>
      <dgm:spPr/>
      <dgm:t>
        <a:bodyPr/>
        <a:lstStyle/>
        <a:p>
          <a:endParaRPr lang="ru-RU"/>
        </a:p>
      </dgm:t>
    </dgm:pt>
    <dgm:pt modelId="{DAEFB31D-429E-426A-8CE0-B6377B3707BA}" type="sibTrans" cxnId="{A0852BB7-CEED-4A88-93F7-253CBD5538C3}">
      <dgm:prSet/>
      <dgm:spPr/>
      <dgm:t>
        <a:bodyPr/>
        <a:lstStyle/>
        <a:p>
          <a:endParaRPr lang="ru-RU"/>
        </a:p>
      </dgm:t>
    </dgm:pt>
    <dgm:pt modelId="{646FCC61-C92D-44DC-A569-13DCD8042DF2}">
      <dgm:prSet phldrT="[Текст]" custT="1"/>
      <dgm:spPr>
        <a:solidFill>
          <a:schemeClr val="bg1"/>
        </a:solidFill>
        <a:effectLst>
          <a:innerShdw blurRad="203200">
            <a:prstClr val="black"/>
          </a:innerShdw>
        </a:effectLst>
      </dgm:spPr>
      <dgm:t>
        <a:bodyPr/>
        <a:lstStyle/>
        <a:p>
          <a:r>
            <a: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руководители МОУО</a:t>
          </a:r>
        </a:p>
      </dgm:t>
    </dgm:pt>
    <dgm:pt modelId="{7AA4E8F7-58B7-4ECD-A9F6-B6089F07CA4F}" type="parTrans" cxnId="{2D8BDF6F-D6F3-40A0-AAC9-1AC5CD7FB30E}">
      <dgm:prSet/>
      <dgm:spPr/>
      <dgm:t>
        <a:bodyPr/>
        <a:lstStyle/>
        <a:p>
          <a:endParaRPr lang="ru-RU"/>
        </a:p>
      </dgm:t>
    </dgm:pt>
    <dgm:pt modelId="{BF991D14-5CFC-4240-83AE-189E4E26750E}" type="sibTrans" cxnId="{2D8BDF6F-D6F3-40A0-AAC9-1AC5CD7FB30E}">
      <dgm:prSet/>
      <dgm:spPr/>
      <dgm:t>
        <a:bodyPr/>
        <a:lstStyle/>
        <a:p>
          <a:endParaRPr lang="ru-RU"/>
        </a:p>
      </dgm:t>
    </dgm:pt>
    <dgm:pt modelId="{EC5A9608-E3E2-44A6-8A10-00C16034D759}">
      <dgm:prSet phldrT="[Текст]" custT="1"/>
      <dgm:spPr>
        <a:solidFill>
          <a:schemeClr val="bg1"/>
        </a:solidFill>
        <a:effectLst>
          <a:innerShdw blurRad="203200">
            <a:prstClr val="black"/>
          </a:innerShdw>
        </a:effectLst>
      </dgm:spPr>
      <dgm:t>
        <a:bodyPr/>
        <a:lstStyle/>
        <a:p>
          <a:r>
            <a: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руководители ОО</a:t>
          </a:r>
        </a:p>
      </dgm:t>
    </dgm:pt>
    <dgm:pt modelId="{89AF3037-A2B5-4E2A-BD0D-9CB06A35BF54}" type="parTrans" cxnId="{A8002976-76A7-41BF-BB82-3847C8CAEB21}">
      <dgm:prSet/>
      <dgm:spPr/>
      <dgm:t>
        <a:bodyPr/>
        <a:lstStyle/>
        <a:p>
          <a:endParaRPr lang="ru-RU"/>
        </a:p>
      </dgm:t>
    </dgm:pt>
    <dgm:pt modelId="{78B15054-67A4-452A-A52F-A345E299194E}" type="sibTrans" cxnId="{A8002976-76A7-41BF-BB82-3847C8CAEB21}">
      <dgm:prSet/>
      <dgm:spPr/>
      <dgm:t>
        <a:bodyPr/>
        <a:lstStyle/>
        <a:p>
          <a:endParaRPr lang="ru-RU"/>
        </a:p>
      </dgm:t>
    </dgm:pt>
    <dgm:pt modelId="{2D0ACC9B-AE89-46C4-BF54-C92C69E22659}" type="pres">
      <dgm:prSet presAssocID="{7FE69DD7-710C-48F7-9703-FA8F9D10952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034CB1-E7DE-42EF-8490-418BCF887848}" type="pres">
      <dgm:prSet presAssocID="{DCF4F87D-B20B-4F13-93D4-9A6B7B0000F1}" presName="roof" presStyleLbl="dkBgShp" presStyleIdx="0" presStyleCnt="2" custScaleY="313333" custLinFactNeighborY="66667"/>
      <dgm:spPr/>
      <dgm:t>
        <a:bodyPr/>
        <a:lstStyle/>
        <a:p>
          <a:endParaRPr lang="ru-RU"/>
        </a:p>
      </dgm:t>
    </dgm:pt>
    <dgm:pt modelId="{E844E6CC-3B47-4AFC-8010-280F21E81D70}" type="pres">
      <dgm:prSet presAssocID="{DCF4F87D-B20B-4F13-93D4-9A6B7B0000F1}" presName="pillars" presStyleCnt="0"/>
      <dgm:spPr/>
    </dgm:pt>
    <dgm:pt modelId="{F4A52C42-2430-4B10-B8F4-A61251A285BB}" type="pres">
      <dgm:prSet presAssocID="{DCF4F87D-B20B-4F13-93D4-9A6B7B0000F1}" presName="pillar1" presStyleLbl="node1" presStyleIdx="0" presStyleCnt="2" custScaleX="109357" custScaleY="51869" custLinFactNeighborX="-25" custLinFactNeighborY="23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19440-6FC5-4E1D-B282-8356D15C9BB5}" type="pres">
      <dgm:prSet presAssocID="{EC5A9608-E3E2-44A6-8A10-00C16034D759}" presName="pillarX" presStyleLbl="node1" presStyleIdx="1" presStyleCnt="2" custScaleY="51869" custLinFactNeighborX="2302" custLinFactNeighborY="23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D8E91-B6B9-4E17-84F6-45EAE3BD53EE}" type="pres">
      <dgm:prSet presAssocID="{DCF4F87D-B20B-4F13-93D4-9A6B7B0000F1}" presName="base" presStyleLbl="dkBgShp" presStyleIdx="1" presStyleCnt="2" custFlipVert="0" custScaleX="95349" custLinFactNeighborX="0" custLinFactNeighborY="-4347"/>
      <dgm:spPr>
        <a:solidFill>
          <a:schemeClr val="accent1">
            <a:lumMod val="20000"/>
            <a:lumOff val="80000"/>
          </a:schemeClr>
        </a:solidFill>
      </dgm:spPr>
    </dgm:pt>
  </dgm:ptLst>
  <dgm:cxnLst>
    <dgm:cxn modelId="{681EA199-B38A-4F31-AF38-0DFBA06A6177}" type="presOf" srcId="{646FCC61-C92D-44DC-A569-13DCD8042DF2}" destId="{F4A52C42-2430-4B10-B8F4-A61251A285BB}" srcOrd="0" destOrd="0" presId="urn:microsoft.com/office/officeart/2005/8/layout/hList3"/>
    <dgm:cxn modelId="{3B9E8ACE-6E54-47D1-B95D-01EF384EF999}" type="presOf" srcId="{EC5A9608-E3E2-44A6-8A10-00C16034D759}" destId="{F0F19440-6FC5-4E1D-B282-8356D15C9BB5}" srcOrd="0" destOrd="0" presId="urn:microsoft.com/office/officeart/2005/8/layout/hList3"/>
    <dgm:cxn modelId="{2D8BDF6F-D6F3-40A0-AAC9-1AC5CD7FB30E}" srcId="{DCF4F87D-B20B-4F13-93D4-9A6B7B0000F1}" destId="{646FCC61-C92D-44DC-A569-13DCD8042DF2}" srcOrd="0" destOrd="0" parTransId="{7AA4E8F7-58B7-4ECD-A9F6-B6089F07CA4F}" sibTransId="{BF991D14-5CFC-4240-83AE-189E4E26750E}"/>
    <dgm:cxn modelId="{F27CC95B-9440-45BC-BD75-5A88400ABF03}" type="presOf" srcId="{DCF4F87D-B20B-4F13-93D4-9A6B7B0000F1}" destId="{36034CB1-E7DE-42EF-8490-418BCF887848}" srcOrd="0" destOrd="0" presId="urn:microsoft.com/office/officeart/2005/8/layout/hList3"/>
    <dgm:cxn modelId="{3ABF94BE-2628-4671-BC2E-D84277EE5D7F}" type="presOf" srcId="{7FE69DD7-710C-48F7-9703-FA8F9D109526}" destId="{2D0ACC9B-AE89-46C4-BF54-C92C69E22659}" srcOrd="0" destOrd="0" presId="urn:microsoft.com/office/officeart/2005/8/layout/hList3"/>
    <dgm:cxn modelId="{A8002976-76A7-41BF-BB82-3847C8CAEB21}" srcId="{DCF4F87D-B20B-4F13-93D4-9A6B7B0000F1}" destId="{EC5A9608-E3E2-44A6-8A10-00C16034D759}" srcOrd="1" destOrd="0" parTransId="{89AF3037-A2B5-4E2A-BD0D-9CB06A35BF54}" sibTransId="{78B15054-67A4-452A-A52F-A345E299194E}"/>
    <dgm:cxn modelId="{A0852BB7-CEED-4A88-93F7-253CBD5538C3}" srcId="{7FE69DD7-710C-48F7-9703-FA8F9D109526}" destId="{DCF4F87D-B20B-4F13-93D4-9A6B7B0000F1}" srcOrd="0" destOrd="0" parTransId="{2F3D00FF-1C4C-456F-8DB4-CC535255BE65}" sibTransId="{DAEFB31D-429E-426A-8CE0-B6377B3707BA}"/>
    <dgm:cxn modelId="{7DD46216-C286-4335-B6B2-29942E17AB18}" type="presParOf" srcId="{2D0ACC9B-AE89-46C4-BF54-C92C69E22659}" destId="{36034CB1-E7DE-42EF-8490-418BCF887848}" srcOrd="0" destOrd="0" presId="urn:microsoft.com/office/officeart/2005/8/layout/hList3"/>
    <dgm:cxn modelId="{A8CFF222-7584-4545-A588-947AC23EC42C}" type="presParOf" srcId="{2D0ACC9B-AE89-46C4-BF54-C92C69E22659}" destId="{E844E6CC-3B47-4AFC-8010-280F21E81D70}" srcOrd="1" destOrd="0" presId="urn:microsoft.com/office/officeart/2005/8/layout/hList3"/>
    <dgm:cxn modelId="{92E7384A-28CB-468E-A52D-538C16FE7C8E}" type="presParOf" srcId="{E844E6CC-3B47-4AFC-8010-280F21E81D70}" destId="{F4A52C42-2430-4B10-B8F4-A61251A285BB}" srcOrd="0" destOrd="0" presId="urn:microsoft.com/office/officeart/2005/8/layout/hList3"/>
    <dgm:cxn modelId="{417A85C0-59C3-4B1D-9BFA-CAD4158ABB6C}" type="presParOf" srcId="{E844E6CC-3B47-4AFC-8010-280F21E81D70}" destId="{F0F19440-6FC5-4E1D-B282-8356D15C9BB5}" srcOrd="1" destOrd="0" presId="urn:microsoft.com/office/officeart/2005/8/layout/hList3"/>
    <dgm:cxn modelId="{26291E6B-C5D1-421E-9193-4693E5574439}" type="presParOf" srcId="{2D0ACC9B-AE89-46C4-BF54-C92C69E22659}" destId="{436D8E91-B6B9-4E17-84F6-45EAE3BD53EE}" srcOrd="2" destOrd="0" presId="urn:microsoft.com/office/officeart/2005/8/layout/hList3"/>
  </dgm:cxnLst>
  <dgm:bg/>
  <dgm:whole>
    <a:ln>
      <a:solidFill>
        <a:schemeClr val="tx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34CB1-E7DE-42EF-8490-418BCF887848}">
      <dsp:nvSpPr>
        <dsp:cNvPr id="0" name=""/>
        <dsp:cNvSpPr/>
      </dsp:nvSpPr>
      <dsp:spPr>
        <a:xfrm>
          <a:off x="0" y="66249"/>
          <a:ext cx="3096344" cy="1556811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innerShdw blurRad="304800">
            <a:prstClr val="black"/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Совещание при Министре образования Тверской области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66249"/>
        <a:ext cx="3096344" cy="1556811"/>
      </dsp:txXfrm>
    </dsp:sp>
    <dsp:sp modelId="{F4A52C42-2430-4B10-B8F4-A61251A285BB}">
      <dsp:nvSpPr>
        <dsp:cNvPr id="0" name=""/>
        <dsp:cNvSpPr/>
      </dsp:nvSpPr>
      <dsp:spPr>
        <a:xfrm>
          <a:off x="0" y="1114984"/>
          <a:ext cx="1616980" cy="54119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032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руководители МОУО</a:t>
          </a:r>
        </a:p>
      </dsp:txBody>
      <dsp:txXfrm>
        <a:off x="0" y="1114984"/>
        <a:ext cx="1616980" cy="541199"/>
      </dsp:txXfrm>
    </dsp:sp>
    <dsp:sp modelId="{F0F19440-6FC5-4E1D-B282-8356D15C9BB5}">
      <dsp:nvSpPr>
        <dsp:cNvPr id="0" name=""/>
        <dsp:cNvSpPr/>
      </dsp:nvSpPr>
      <dsp:spPr>
        <a:xfrm>
          <a:off x="1617718" y="1114984"/>
          <a:ext cx="1478625" cy="54119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032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руководители ОО</a:t>
          </a:r>
        </a:p>
      </dsp:txBody>
      <dsp:txXfrm>
        <a:off x="1617718" y="1114984"/>
        <a:ext cx="1478625" cy="541199"/>
      </dsp:txXfrm>
    </dsp:sp>
    <dsp:sp modelId="{436D8E91-B6B9-4E17-84F6-45EAE3BD53EE}">
      <dsp:nvSpPr>
        <dsp:cNvPr id="0" name=""/>
        <dsp:cNvSpPr/>
      </dsp:nvSpPr>
      <dsp:spPr>
        <a:xfrm>
          <a:off x="72005" y="1800200"/>
          <a:ext cx="2952333" cy="11593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30525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7213"/>
            <a:ext cx="2930525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95D28E-06DA-4173-A2E8-11E28DAF20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6756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8963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48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1225"/>
            <a:ext cx="5408613" cy="447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168966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8967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EDFFD96-1DB2-4253-A159-18AB5DE60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664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0DA826-95E4-4DDB-89D1-F77DD21263BE}" type="slidenum">
              <a:rPr lang="ru-RU" altLang="ru-RU" smtClean="0"/>
              <a:pPr/>
              <a:t>23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5.bin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9.bin"/><Relationship Id="rId2" Type="http://schemas.openxmlformats.org/officeDocument/2006/relationships/slideMaster" Target="../slideMasters/slideMaster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8.bin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jpe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Точечный рисунок" r:id="rId4" imgW="762106" imgH="1104762" progId="PBrush">
                  <p:embed/>
                </p:oleObj>
              </mc:Choice>
              <mc:Fallback>
                <p:oleObj name="Точечный рисунок" r:id="rId4" imgW="762106" imgH="1104762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111_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1031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Точечный рисунок" r:id="rId7" imgW="762106" imgH="1104762" progId="PBrush">
                  <p:embed/>
                </p:oleObj>
              </mc:Choice>
              <mc:Fallback>
                <p:oleObj name="Точечный рисунок" r:id="rId7" imgW="762106" imgH="1104762" progId="PBrush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410D-1DEA-4971-98F3-F6458B0A0120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EFCC-583A-4653-AF60-1F78E8F546EF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D7A29-95BF-4D0B-937F-7F225BECFC6A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852738"/>
            <a:ext cx="8002588" cy="32734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Точечный рисунок" r:id="rId4" imgW="762106" imgH="1104762" progId="PBrush">
                  <p:embed/>
                </p:oleObj>
              </mc:Choice>
              <mc:Fallback>
                <p:oleObj name="Точечный рисунок" r:id="rId4" imgW="762106" imgH="1104762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111_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1031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Точечный рисунок" r:id="rId7" imgW="762106" imgH="1104762" progId="PBrush">
                  <p:embed/>
                </p:oleObj>
              </mc:Choice>
              <mc:Fallback>
                <p:oleObj name="Точечный рисунок" r:id="rId7" imgW="762106" imgH="1104762" progId="PBrush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410D-1DEA-4971-98F3-F6458B0A0120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4E04B-F669-4C52-A910-8B2EE930ADF7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6597-1C8C-4F20-844D-863A0580FC6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2852739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33900" y="2852739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570C-B25A-4549-80C3-A700D3FD7829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0E2E-5C75-4476-B2A6-D302CCA1308B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2B9-89E1-4AF6-8C84-9086684FA548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DDDE-3158-4298-A2C1-781BA6E74C33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4E04B-F669-4C52-A910-8B2EE930ADF7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52AA-376D-4090-9794-85D9391AA3F1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4CFA-4FFA-4798-AED4-DA86237CA00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EFCC-583A-4653-AF60-1F78E8F546EF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D7A29-95BF-4D0B-937F-7F225BECFC6A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111_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410D-1DEA-4971-98F3-F6458B0A0120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4E04B-F669-4C52-A910-8B2EE930ADF7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6597-1C8C-4F20-844D-863A0580FC6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570C-B25A-4549-80C3-A700D3FD7829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0E2E-5C75-4476-B2A6-D302CCA1308B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2B9-89E1-4AF6-8C84-9086684FA548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6597-1C8C-4F20-844D-863A0580FC6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DDDE-3158-4298-A2C1-781BA6E74C33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52AA-376D-4090-9794-85D9391AA3F1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4CFA-4FFA-4798-AED4-DA86237CA00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EFCC-583A-4653-AF60-1F78E8F546EF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D7A29-95BF-4D0B-937F-7F225BECFC6A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852738"/>
            <a:ext cx="8002588" cy="32734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Точечный рисунок" r:id="rId4" imgW="762106" imgH="1104762" progId="PBrush">
                  <p:embed/>
                </p:oleObj>
              </mc:Choice>
              <mc:Fallback>
                <p:oleObj name="Точечный рисунок" r:id="rId4" imgW="762106" imgH="1104762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111_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1031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Точечный рисунок" r:id="rId7" imgW="762106" imgH="1104762" progId="PBrush">
                  <p:embed/>
                </p:oleObj>
              </mc:Choice>
              <mc:Fallback>
                <p:oleObj name="Точечный рисунок" r:id="rId7" imgW="762106" imgH="1104762" progId="PBrush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410D-1DEA-4971-98F3-F6458B0A0120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4E04B-F669-4C52-A910-8B2EE930ADF7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6597-1C8C-4F20-844D-863A0580FC6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2852739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33900" y="2852739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570C-B25A-4549-80C3-A700D3FD7829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2852739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33900" y="2852739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570C-B25A-4549-80C3-A700D3FD7829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0E2E-5C75-4476-B2A6-D302CCA1308B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2B9-89E1-4AF6-8C84-9086684FA548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DDDE-3158-4298-A2C1-781BA6E74C33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52AA-376D-4090-9794-85D9391AA3F1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4CFA-4FFA-4798-AED4-DA86237CA00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EFCC-583A-4653-AF60-1F78E8F546EF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D7A29-95BF-4D0B-937F-7F225BECFC6A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111_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410D-1DEA-4971-98F3-F6458B0A0120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4E04B-F669-4C52-A910-8B2EE930ADF7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6597-1C8C-4F20-844D-863A0580FC6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0E2E-5C75-4476-B2A6-D302CCA1308B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570C-B25A-4549-80C3-A700D3FD7829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0E2E-5C75-4476-B2A6-D302CCA1308B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2B9-89E1-4AF6-8C84-9086684FA548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DDDE-3158-4298-A2C1-781BA6E74C33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52AA-376D-4090-9794-85D9391AA3F1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4CFA-4FFA-4798-AED4-DA86237CA00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EFCC-583A-4653-AF60-1F78E8F546EF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D7A29-95BF-4D0B-937F-7F225BECFC6A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852738"/>
            <a:ext cx="8002588" cy="327342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2B9-89E1-4AF6-8C84-9086684FA548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DDDE-3158-4298-A2C1-781BA6E74C33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52AA-376D-4090-9794-85D9391AA3F1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4CFA-4FFA-4798-AED4-DA86237CA004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4.bin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oleObject" Target="../embeddings/oleObject7.bin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chemeClr val="accent1">
                <a:lumMod val="35000"/>
              </a:schemeClr>
            </a:gs>
            <a:gs pos="34172">
              <a:srgbClr val="E0EBEC"/>
            </a:gs>
            <a:gs pos="90000">
              <a:srgbClr val="D8E6E8"/>
            </a:gs>
            <a:gs pos="22000">
              <a:schemeClr val="accent1">
                <a:shade val="67500"/>
                <a:satMod val="115000"/>
                <a:alpha val="67000"/>
              </a:schemeClr>
            </a:gs>
            <a:gs pos="78000">
              <a:srgbClr val="EEF5F6">
                <a:alpha val="78000"/>
              </a:srgbClr>
            </a:gs>
            <a:gs pos="53328">
              <a:srgbClr val="F9FBFC"/>
            </a:gs>
            <a:gs pos="46000">
              <a:srgbClr val="F3FAFB">
                <a:lumMod val="18000"/>
                <a:lumOff val="82000"/>
                <a:alpha val="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8" descr="prava_ru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1" name="Object 14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Точечный рисунок" r:id="rId16" imgW="762106" imgH="1104762" progId="PBrush">
                  <p:embed/>
                </p:oleObj>
              </mc:Choice>
              <mc:Fallback>
                <p:oleObj name="Точечный рисунок" r:id="rId16" imgW="762106" imgH="1104762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  <p:sldLayoutId id="2147484401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chemeClr val="accent1">
                <a:lumMod val="35000"/>
              </a:schemeClr>
            </a:gs>
            <a:gs pos="34172">
              <a:srgbClr val="E0EBEC"/>
            </a:gs>
            <a:gs pos="90000">
              <a:srgbClr val="D8E6E8"/>
            </a:gs>
            <a:gs pos="22000">
              <a:schemeClr val="accent1">
                <a:shade val="67500"/>
                <a:satMod val="115000"/>
                <a:alpha val="67000"/>
              </a:schemeClr>
            </a:gs>
            <a:gs pos="78000">
              <a:srgbClr val="EEF5F6">
                <a:alpha val="78000"/>
              </a:srgbClr>
            </a:gs>
            <a:gs pos="53328">
              <a:srgbClr val="F9FBFC"/>
            </a:gs>
            <a:gs pos="46000">
              <a:srgbClr val="F3FAFB">
                <a:lumMod val="18000"/>
                <a:lumOff val="82000"/>
                <a:alpha val="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8" descr="prava_ru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1" name="Object 14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Точечный рисунок" r:id="rId15" imgW="762106" imgH="1104762" progId="PBrush">
                  <p:embed/>
                </p:oleObj>
              </mc:Choice>
              <mc:Fallback>
                <p:oleObj name="Точечный рисунок" r:id="rId15" imgW="762106" imgH="1104762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chemeClr val="accent1">
                <a:lumMod val="35000"/>
              </a:schemeClr>
            </a:gs>
            <a:gs pos="34172">
              <a:srgbClr val="E0EBEC"/>
            </a:gs>
            <a:gs pos="90000">
              <a:srgbClr val="D8E6E8"/>
            </a:gs>
            <a:gs pos="22000">
              <a:schemeClr val="accent1">
                <a:shade val="67500"/>
                <a:satMod val="115000"/>
                <a:alpha val="67000"/>
              </a:schemeClr>
            </a:gs>
            <a:gs pos="78000">
              <a:srgbClr val="EEF5F6">
                <a:alpha val="78000"/>
              </a:srgbClr>
            </a:gs>
            <a:gs pos="53328">
              <a:srgbClr val="F9FBFC"/>
            </a:gs>
            <a:gs pos="46000">
              <a:srgbClr val="F3FAFB">
                <a:lumMod val="18000"/>
                <a:lumOff val="82000"/>
                <a:alpha val="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7" descr="logo_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prava_ru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logo_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  <p:sldLayoutId id="2147484452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chemeClr val="accent1">
                <a:lumMod val="35000"/>
              </a:schemeClr>
            </a:gs>
            <a:gs pos="34172">
              <a:srgbClr val="E0EBEC"/>
            </a:gs>
            <a:gs pos="90000">
              <a:srgbClr val="D8E6E8"/>
            </a:gs>
            <a:gs pos="22000">
              <a:schemeClr val="accent1">
                <a:shade val="67500"/>
                <a:satMod val="115000"/>
                <a:alpha val="67000"/>
              </a:schemeClr>
            </a:gs>
            <a:gs pos="78000">
              <a:srgbClr val="EEF5F6">
                <a:alpha val="78000"/>
              </a:srgbClr>
            </a:gs>
            <a:gs pos="53328">
              <a:srgbClr val="F9FBFC"/>
            </a:gs>
            <a:gs pos="46000">
              <a:srgbClr val="F3FAFB">
                <a:lumMod val="18000"/>
                <a:lumOff val="82000"/>
                <a:alpha val="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8" descr="prava_ru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1" name="Object 14"/>
          <p:cNvGraphicFramePr>
            <a:graphicFrameLocks noChangeAspect="1"/>
          </p:cNvGraphicFramePr>
          <p:nvPr/>
        </p:nvGraphicFramePr>
        <p:xfrm>
          <a:off x="166688" y="188913"/>
          <a:ext cx="762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Точечный рисунок" r:id="rId15" imgW="762106" imgH="1104762" progId="PBrush">
                  <p:embed/>
                </p:oleObj>
              </mc:Choice>
              <mc:Fallback>
                <p:oleObj name="Точечный рисунок" r:id="rId15" imgW="762106" imgH="1104762" progId="PBrush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88913"/>
                        <a:ext cx="7620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454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chemeClr val="accent1">
                <a:lumMod val="35000"/>
              </a:schemeClr>
            </a:gs>
            <a:gs pos="34172">
              <a:srgbClr val="E0EBEC"/>
            </a:gs>
            <a:gs pos="90000">
              <a:srgbClr val="D8E6E8"/>
            </a:gs>
            <a:gs pos="22000">
              <a:schemeClr val="accent1">
                <a:shade val="67500"/>
                <a:satMod val="115000"/>
                <a:alpha val="67000"/>
              </a:schemeClr>
            </a:gs>
            <a:gs pos="78000">
              <a:srgbClr val="EEF5F6">
                <a:alpha val="78000"/>
              </a:srgbClr>
            </a:gs>
            <a:gs pos="53328">
              <a:srgbClr val="F9FBFC"/>
            </a:gs>
            <a:gs pos="46000">
              <a:srgbClr val="F3FAFB">
                <a:lumMod val="18000"/>
                <a:lumOff val="82000"/>
                <a:alpha val="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9667EF4-9722-4CC0-98F7-43309CAFE152}" type="datetime1">
              <a:rPr lang="ru-RU" altLang="ru-RU" smtClean="0"/>
              <a:pPr>
                <a:defRPr/>
              </a:pPr>
              <a:t>25.04.2016</a:t>
            </a:fld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7" descr="logo_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prava_ru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logo_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67" r:id="rId2"/>
    <p:sldLayoutId id="2147484468" r:id="rId3"/>
    <p:sldLayoutId id="2147484469" r:id="rId4"/>
    <p:sldLayoutId id="2147484470" r:id="rId5"/>
    <p:sldLayoutId id="2147484471" r:id="rId6"/>
    <p:sldLayoutId id="2147484472" r:id="rId7"/>
    <p:sldLayoutId id="2147484473" r:id="rId8"/>
    <p:sldLayoutId id="2147484474" r:id="rId9"/>
    <p:sldLayoutId id="2147484475" r:id="rId10"/>
    <p:sldLayoutId id="2147484476" r:id="rId11"/>
    <p:sldLayoutId id="2147484477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609600" y="38608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altLang="ru-RU" sz="1800">
              <a:solidFill>
                <a:schemeClr val="tx1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547813" y="115888"/>
            <a:ext cx="5976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>
                <a:solidFill>
                  <a:schemeClr val="accent1"/>
                </a:solidFill>
                <a:latin typeface="Tahoma" pitchFamily="34" charset="0"/>
              </a:rPr>
              <a:t>Федеральная служба по надзору в сфере образования и науки РФ </a:t>
            </a:r>
            <a:br>
              <a:rPr lang="ru-RU" altLang="ru-RU" sz="1200" b="1">
                <a:solidFill>
                  <a:schemeClr val="accent1"/>
                </a:solidFill>
                <a:latin typeface="Tahoma" pitchFamily="34" charset="0"/>
              </a:rPr>
            </a:br>
            <a:endParaRPr lang="ru-RU" altLang="ru-RU" sz="1200" b="1">
              <a:solidFill>
                <a:schemeClr val="accent1"/>
              </a:solidFill>
              <a:latin typeface="Tahoma" pitchFamily="34" charset="0"/>
            </a:endParaRPr>
          </a:p>
        </p:txBody>
      </p:sp>
      <p:pic>
        <p:nvPicPr>
          <p:cNvPr id="307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-26988"/>
            <a:ext cx="11160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2093654"/>
            <a:ext cx="9144000" cy="26314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sz="3200" b="1" i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Проблемы и перспективы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sz="3200" b="1" i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использования результатов государственной итоговой аттестации в управлении развитием </a:t>
            </a:r>
            <a:br>
              <a:rPr lang="ru-RU" altLang="ru-RU" sz="3200" b="1" i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altLang="ru-RU" sz="3200" b="1" i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региональных систем образования</a:t>
            </a:r>
            <a:endParaRPr lang="ru-RU" altLang="ru-RU" sz="3200" b="1" i="1" dirty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467544" y="5537349"/>
            <a:ext cx="82296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altLang="ru-RU" sz="1800" b="1" dirty="0">
                <a:solidFill>
                  <a:srgbClr val="0C1C1D"/>
                </a:solidFill>
              </a:rPr>
              <a:t>Решетникова Оксана Александровна</a:t>
            </a:r>
          </a:p>
          <a:p>
            <a:pPr algn="l"/>
            <a:r>
              <a:rPr lang="ru-RU" altLang="ru-RU" sz="1800" b="1" dirty="0">
                <a:solidFill>
                  <a:srgbClr val="0C1C1D"/>
                </a:solidFill>
              </a:rPr>
              <a:t>к.п.н., директор ФГБНУ «ФИПИ»</a:t>
            </a:r>
          </a:p>
          <a:p>
            <a:pPr algn="l"/>
            <a:r>
              <a:rPr lang="ru-RU" altLang="ru-RU" sz="1800" b="1" dirty="0" err="1">
                <a:solidFill>
                  <a:srgbClr val="0C1C1D"/>
                </a:solidFill>
              </a:rPr>
              <a:t>r</a:t>
            </a:r>
            <a:r>
              <a:rPr lang="en-US" altLang="ru-RU" sz="1800" b="1" dirty="0" err="1" smtClean="0">
                <a:solidFill>
                  <a:srgbClr val="0C1C1D"/>
                </a:solidFill>
              </a:rPr>
              <a:t>ec</a:t>
            </a:r>
            <a:r>
              <a:rPr lang="en-US" altLang="ru-RU" sz="1800" b="1" dirty="0" err="1">
                <a:solidFill>
                  <a:srgbClr val="0C1C1D"/>
                </a:solidFill>
              </a:rPr>
              <a:t>e</a:t>
            </a:r>
            <a:r>
              <a:rPr lang="en-US" altLang="ru-RU" sz="1800" b="1" dirty="0" err="1" smtClean="0">
                <a:solidFill>
                  <a:srgbClr val="0C1C1D"/>
                </a:solidFill>
              </a:rPr>
              <a:t>ption</a:t>
            </a:r>
            <a:r>
              <a:rPr lang="ru-RU" altLang="ru-RU" sz="1800" b="1" dirty="0">
                <a:solidFill>
                  <a:srgbClr val="0C1C1D"/>
                </a:solidFill>
              </a:rPr>
              <a:t>@</a:t>
            </a:r>
            <a:r>
              <a:rPr lang="ru-RU" altLang="ru-RU" sz="1800" b="1" dirty="0" err="1">
                <a:solidFill>
                  <a:srgbClr val="0C1C1D"/>
                </a:solidFill>
              </a:rPr>
              <a:t>fipi.org</a:t>
            </a:r>
            <a:endParaRPr lang="ru-RU" altLang="ru-RU" sz="1800" b="1" dirty="0">
              <a:solidFill>
                <a:srgbClr val="0C1C1D"/>
              </a:solidFill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36104" y="987405"/>
            <a:ext cx="7380312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Международный форум «Евразийский образовательный диалог»</a:t>
            </a:r>
          </a:p>
          <a:p>
            <a:r>
              <a:rPr lang="ru-RU" sz="1500" b="1" i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26-27 апреля 2016 г., Ярославль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112" y="116632"/>
            <a:ext cx="81724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Направления использования </a:t>
            </a:r>
            <a:b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результатов ГИА в регионе</a:t>
            </a:r>
          </a:p>
        </p:txBody>
      </p:sp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2" y="1484784"/>
          <a:ext cx="8784976" cy="52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608512"/>
              </a:tblGrid>
              <a:tr h="8450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Критерий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ru-RU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Выявление проблем и тенденций по границе ТБ2 </a:t>
                      </a:r>
                      <a:r>
                        <a:rPr kumimoji="0" 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(высокий уровень подготовки)</a:t>
                      </a:r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Направления</a:t>
                      </a:r>
                      <a:r>
                        <a:rPr lang="ru-RU" sz="2000" b="1" baseline="0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 использования</a:t>
                      </a:r>
                      <a:endParaRPr lang="ru-RU" sz="2000" b="1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82391">
                <a:tc rowSpan="4">
                  <a:txBody>
                    <a:bodyPr/>
                    <a:lstStyle/>
                    <a:p>
                      <a:r>
                        <a:rPr lang="ru-RU" sz="2000" dirty="0" smtClean="0"/>
                        <a:t>Доля  выпускников, обучающихся</a:t>
                      </a:r>
                      <a:r>
                        <a:rPr lang="ru-RU" sz="2000" baseline="0" dirty="0" smtClean="0"/>
                        <a:t> в профильном классе и набравших результат  </a:t>
                      </a:r>
                      <a:r>
                        <a:rPr lang="en-US" sz="2000" baseline="0" dirty="0" smtClean="0"/>
                        <a:t>&gt; </a:t>
                      </a:r>
                      <a:r>
                        <a:rPr lang="ru-RU" sz="2000" baseline="0" dirty="0" smtClean="0"/>
                        <a:t>ТБ2 </a:t>
                      </a:r>
                      <a:br>
                        <a:rPr lang="ru-RU" sz="2000" baseline="0" dirty="0" smtClean="0"/>
                      </a:br>
                      <a:r>
                        <a:rPr lang="ru-RU" sz="2000" baseline="0" dirty="0" smtClean="0"/>
                        <a:t>по профильным предметам </a:t>
                      </a:r>
                      <a:br>
                        <a:rPr lang="ru-RU" sz="2000" baseline="0" dirty="0" smtClean="0"/>
                      </a:br>
                      <a:r>
                        <a:rPr lang="ru-RU" sz="2000" baseline="0" dirty="0" smtClean="0"/>
                        <a:t>(в сумме)</a:t>
                      </a:r>
                    </a:p>
                    <a:p>
                      <a:endParaRPr lang="ru-RU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Доля  выпускников, обучающихся</a:t>
                      </a:r>
                      <a:r>
                        <a:rPr lang="ru-RU" sz="2000" baseline="0" dirty="0" smtClean="0"/>
                        <a:t> в профильном классе и набравших результат  </a:t>
                      </a:r>
                      <a:r>
                        <a:rPr lang="en-US" sz="2000" baseline="0" dirty="0" smtClean="0"/>
                        <a:t>&gt; </a:t>
                      </a:r>
                      <a:r>
                        <a:rPr lang="ru-RU" sz="2000" baseline="0" dirty="0" smtClean="0"/>
                        <a:t>ТБ2 только по одному профильному предмету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соотнесение с текущей успеваемостью и результатами</a:t>
                      </a:r>
                      <a:r>
                        <a:rPr lang="ru-RU" sz="1900" baseline="0" dirty="0" smtClean="0"/>
                        <a:t> других оценочных процедур</a:t>
                      </a:r>
                      <a:r>
                        <a:rPr lang="en-US" sz="1900" baseline="0" dirty="0" smtClean="0"/>
                        <a:t> (</a:t>
                      </a:r>
                      <a:r>
                        <a:rPr lang="ru-RU" sz="1900" baseline="0" dirty="0" smtClean="0"/>
                        <a:t>соответствие прогнозу)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выводы об эффективности</a:t>
                      </a:r>
                      <a:r>
                        <a:rPr lang="ru-RU" sz="1900" baseline="0" dirty="0" smtClean="0"/>
                        <a:t> профильного обучения в конкретной ОО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выводы об успешности /</a:t>
                      </a:r>
                      <a:r>
                        <a:rPr lang="ru-RU" sz="1900" baseline="0" dirty="0" smtClean="0"/>
                        <a:t> не успешности преподавания конкретного предмета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</a:t>
                      </a:r>
                      <a:r>
                        <a:rPr lang="ru-RU" sz="1900" baseline="0" dirty="0" smtClean="0"/>
                        <a:t> пересмотр структуры профильных классов, ротация </a:t>
                      </a:r>
                      <a:r>
                        <a:rPr lang="ru-RU" sz="1900" baseline="0" dirty="0" err="1" smtClean="0"/>
                        <a:t>пед</a:t>
                      </a:r>
                      <a:r>
                        <a:rPr lang="ru-RU" sz="1900" baseline="0" dirty="0" smtClean="0"/>
                        <a:t>. кадров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112" y="116632"/>
            <a:ext cx="81724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Направления использования </a:t>
            </a:r>
            <a:b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результатов ГИА в регионе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08912" cy="45688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 b="1" i="1" u="sng" dirty="0" smtClean="0">
                <a:solidFill>
                  <a:schemeClr val="accent1">
                    <a:lumMod val="25000"/>
                  </a:schemeClr>
                </a:solidFill>
              </a:rPr>
              <a:t>Показатели: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/>
              <a:t>  Достижение требований стандарта  для аттестации по программам основного/среднего общего образования</a:t>
            </a:r>
            <a:r>
              <a:rPr lang="ru-RU" sz="2000" dirty="0" smtClean="0"/>
              <a:t> (доля выпускников, преодолевших минимальную границы по русскому языку и математике)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/>
              <a:t>  Достижение требований стандарта для поступления в вузы  </a:t>
            </a:r>
            <a:r>
              <a:rPr lang="ru-RU" sz="2000" dirty="0" smtClean="0"/>
              <a:t>(доля выпускников, преодолевших минимальную границу по предметам по выбору)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/>
              <a:t>  Доступность качественного образования </a:t>
            </a:r>
            <a:r>
              <a:rPr lang="ru-RU" sz="2000" dirty="0" smtClean="0"/>
              <a:t>(отношение среднего балла 10% ОО с наиболее высокими результатами с среднему баллу 10% ОО с наиболее низкими результатами)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smtClean="0"/>
              <a:t>  Качество  образовательных достижений в профильном обучении </a:t>
            </a:r>
            <a:r>
              <a:rPr lang="ru-RU" sz="2000" dirty="0" smtClean="0"/>
              <a:t>(процент обучающихся по предмету, получивших результат выше значения ТБ2 по профильным предметам)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112" y="116632"/>
            <a:ext cx="81724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Направления использования </a:t>
            </a:r>
            <a:b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результатов ГИА в регионе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457200" y="1557338"/>
            <a:ext cx="807524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i="1" u="sng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Ограничения на использование показателей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C8C9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Для предметов по выбору показатели используются только 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учетом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репрезентативности числа участников ЕГЭ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ОО.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Показатели определяются по каждому предмету отдельно.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Не сравниваются средние баллы и диапазоны баллов 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разным предметам.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При необходимости сравнения предметов возможно использование процентильных рангов с учетом значений ТБ1 и ТБ2 по разным предметам.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Сравнение показателей ЕГЭ и ОГЭ с результатами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внутришкольного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оценивания и иных процедур оценки – отдельно по каждой ОО.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8313" y="116632"/>
            <a:ext cx="86756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Методическая работа </a:t>
            </a:r>
            <a:b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на основе анализа  результатов ГИА</a:t>
            </a: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8678" y="2990104"/>
            <a:ext cx="5915322" cy="195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0" y="3573016"/>
            <a:ext cx="3203848" cy="5032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ru-RU" sz="2600" b="1" dirty="0" smtClean="0">
                <a:solidFill>
                  <a:srgbClr val="7D11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СПЕЦИФИКАЦИЯ</a:t>
            </a:r>
            <a:endParaRPr lang="ru-RU" sz="2600" dirty="0" smtClean="0">
              <a:solidFill>
                <a:srgbClr val="7D1114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7887" y="1052736"/>
            <a:ext cx="5256113" cy="1731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827584" y="1772816"/>
            <a:ext cx="3024336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defRPr/>
            </a:pPr>
            <a:r>
              <a:rPr lang="ru-RU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КОДИФИКАТОР</a:t>
            </a:r>
          </a:p>
        </p:txBody>
      </p:sp>
      <p:sp>
        <p:nvSpPr>
          <p:cNvPr id="15" name="Овал 8"/>
          <p:cNvSpPr>
            <a:spLocks noChangeArrowheads="1"/>
          </p:cNvSpPr>
          <p:nvPr/>
        </p:nvSpPr>
        <p:spPr bwMode="auto">
          <a:xfrm>
            <a:off x="6300192" y="4293096"/>
            <a:ext cx="864096" cy="360040"/>
          </a:xfrm>
          <a:prstGeom prst="ellips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cxnSp>
        <p:nvCxnSpPr>
          <p:cNvPr id="16" name="Прямая со стрелкой 10"/>
          <p:cNvCxnSpPr>
            <a:cxnSpLocks noChangeShapeType="1"/>
            <a:stCxn id="15" idx="0"/>
          </p:cNvCxnSpPr>
          <p:nvPr/>
        </p:nvCxnSpPr>
        <p:spPr bwMode="auto">
          <a:xfrm flipH="1" flipV="1">
            <a:off x="4427984" y="1700810"/>
            <a:ext cx="2304256" cy="2592286"/>
          </a:xfrm>
          <a:prstGeom prst="straightConnector1">
            <a:avLst/>
          </a:prstGeom>
          <a:noFill/>
          <a:ln w="50800">
            <a:solidFill>
              <a:srgbClr val="7030A0"/>
            </a:solidFill>
            <a:round/>
            <a:headEnd/>
            <a:tailEnd type="arrow" w="med" len="med"/>
          </a:ln>
        </p:spPr>
      </p:cxn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0" y="5661248"/>
            <a:ext cx="2987824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defRPr/>
            </a:pPr>
            <a:r>
              <a:rPr lang="ru-RU" sz="2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Протокол</a:t>
            </a:r>
            <a:endParaRPr lang="ru-RU" sz="2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8950" y="5085184"/>
            <a:ext cx="6115050" cy="17049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/>
            <a:tailEnd/>
          </a:ln>
        </p:spPr>
      </p:pic>
      <p:cxnSp>
        <p:nvCxnSpPr>
          <p:cNvPr id="19" name="Прямая со стрелкой 10"/>
          <p:cNvCxnSpPr>
            <a:cxnSpLocks noChangeShapeType="1"/>
            <a:stCxn id="15" idx="0"/>
          </p:cNvCxnSpPr>
          <p:nvPr/>
        </p:nvCxnSpPr>
        <p:spPr bwMode="auto">
          <a:xfrm flipH="1" flipV="1">
            <a:off x="4283968" y="2132856"/>
            <a:ext cx="2448272" cy="2160240"/>
          </a:xfrm>
          <a:prstGeom prst="straightConnector1">
            <a:avLst/>
          </a:prstGeom>
          <a:noFill/>
          <a:ln w="50800">
            <a:solidFill>
              <a:srgbClr val="7030A0"/>
            </a:solidFill>
            <a:round/>
            <a:headEnd/>
            <a:tailEnd type="arrow" w="med" len="med"/>
          </a:ln>
        </p:spPr>
      </p:cxnSp>
      <p:sp>
        <p:nvSpPr>
          <p:cNvPr id="20" name="Овал 8"/>
          <p:cNvSpPr>
            <a:spLocks noChangeArrowheads="1"/>
          </p:cNvSpPr>
          <p:nvPr/>
        </p:nvSpPr>
        <p:spPr bwMode="auto">
          <a:xfrm>
            <a:off x="3347864" y="4365104"/>
            <a:ext cx="360040" cy="360040"/>
          </a:xfrm>
          <a:prstGeom prst="ellips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cxnSp>
        <p:nvCxnSpPr>
          <p:cNvPr id="21" name="Прямая со стрелкой 10"/>
          <p:cNvCxnSpPr>
            <a:cxnSpLocks noChangeShapeType="1"/>
            <a:stCxn id="20" idx="5"/>
          </p:cNvCxnSpPr>
          <p:nvPr/>
        </p:nvCxnSpPr>
        <p:spPr bwMode="auto">
          <a:xfrm>
            <a:off x="3655177" y="4672417"/>
            <a:ext cx="3005055" cy="988831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22" name="Прямая со стрелкой 10"/>
          <p:cNvCxnSpPr>
            <a:cxnSpLocks noChangeShapeType="1"/>
            <a:stCxn id="20" idx="5"/>
          </p:cNvCxnSpPr>
          <p:nvPr/>
        </p:nvCxnSpPr>
        <p:spPr bwMode="auto">
          <a:xfrm>
            <a:off x="3655177" y="4672417"/>
            <a:ext cx="3005055" cy="1996943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8313" y="116632"/>
            <a:ext cx="86756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Методическая работа </a:t>
            </a:r>
            <a:b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на основе анализа  результатов ГИА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2" y="1628800"/>
          <a:ext cx="8642350" cy="4311744"/>
        </p:xfrm>
        <a:graphic>
          <a:graphicData uri="http://schemas.openxmlformats.org/drawingml/2006/table">
            <a:tbl>
              <a:tblPr/>
              <a:tblGrid>
                <a:gridCol w="3816424"/>
                <a:gridCol w="4825926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Раздел методических рекомендаций ФИПИ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Использование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127328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Результаты выполнения экзаменационной работы </a:t>
                      </a:r>
                      <a:b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направлениям (в соответствии </a:t>
                      </a:r>
                      <a:b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 особенностями предмета) 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Разработка дидактических материалов и других форм методической поддержки </a:t>
                      </a:r>
                      <a:r>
                        <a:rPr kumimoji="0" lang="ru-RU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 базе используемых в регионе УМК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3190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Результаты выполнения работы экзаменуемыми с различным </a:t>
                      </a:r>
                      <a:b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уровнем подготовки (низкий, базовый, средний, высокий)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«Адресная» помощь ОО из разных групп по результатам ЕГЭ.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Особое внимание ОО с высоким % не достигших минимальной границы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9993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Рекомендации по совершенствованию методики обучения по предмету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Формирование программ ПК ДПО, различные активные формы методической работы на уровне региона и ОО</a:t>
                      </a:r>
                    </a:p>
                  </a:txBody>
                  <a:tcPr marL="91455" marR="91455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6021288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003399"/>
                </a:solidFill>
              </a:rPr>
              <a:t>http://www.fipi.ru/ege-i-gve-11/analiticheskie-i-metodicheskie-materialy</a:t>
            </a:r>
            <a:endParaRPr lang="ru-RU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8313" y="116632"/>
            <a:ext cx="86756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Методическая работа </a:t>
            </a:r>
            <a:b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на основе анализа  результатов ГИА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50825" y="1557338"/>
            <a:ext cx="8713788" cy="5040312"/>
          </a:xfrm>
        </p:spPr>
        <p:txBody>
          <a:bodyPr/>
          <a:lstStyle/>
          <a:p>
            <a:pPr marL="15875" indent="0">
              <a:spcBef>
                <a:spcPts val="600"/>
              </a:spcBef>
              <a:buFontTx/>
              <a:buNone/>
            </a:pPr>
            <a:r>
              <a:rPr lang="ru-RU" altLang="ru-RU" sz="2000" dirty="0" smtClean="0">
                <a:solidFill>
                  <a:srgbClr val="1E4649"/>
                </a:solidFill>
              </a:rPr>
              <a:t>1. </a:t>
            </a:r>
            <a:r>
              <a:rPr lang="ru-RU" altLang="ru-RU" sz="2100" dirty="0" smtClean="0"/>
              <a:t>Анализ выполнения групп заданий или отдельных заданий </a:t>
            </a:r>
            <a:br>
              <a:rPr lang="ru-RU" altLang="ru-RU" sz="2100" dirty="0" smtClean="0"/>
            </a:br>
            <a:r>
              <a:rPr lang="ru-RU" altLang="ru-RU" sz="2100" dirty="0" smtClean="0"/>
              <a:t>    в текущем году: </a:t>
            </a:r>
          </a:p>
          <a:p>
            <a:pPr marL="758825" lvl="1">
              <a:spcBef>
                <a:spcPts val="600"/>
              </a:spcBef>
              <a:buFont typeface="Courier New" pitchFamily="49" charset="0"/>
              <a:buChar char="o"/>
            </a:pPr>
            <a:r>
              <a:rPr lang="ru-RU" altLang="ru-RU" sz="2100" dirty="0" smtClean="0"/>
              <a:t>по видам деятельности</a:t>
            </a:r>
          </a:p>
          <a:p>
            <a:pPr marL="758825" lvl="1">
              <a:spcBef>
                <a:spcPts val="600"/>
              </a:spcBef>
              <a:buFont typeface="Courier New" pitchFamily="49" charset="0"/>
              <a:buChar char="o"/>
            </a:pPr>
            <a:r>
              <a:rPr lang="ru-RU" altLang="ru-RU" sz="2100" dirty="0" smtClean="0"/>
              <a:t>по тематическим разделам</a:t>
            </a:r>
          </a:p>
          <a:p>
            <a:pPr marL="758825" lvl="1">
              <a:spcBef>
                <a:spcPts val="600"/>
              </a:spcBef>
              <a:buFont typeface="Courier New" pitchFamily="49" charset="0"/>
              <a:buChar char="o"/>
            </a:pPr>
            <a:r>
              <a:rPr lang="ru-RU" altLang="ru-RU" sz="2100" dirty="0" smtClean="0"/>
              <a:t>по группам заданий разного уровня сложности</a:t>
            </a:r>
          </a:p>
          <a:p>
            <a:pPr marL="758825" lvl="1">
              <a:spcBef>
                <a:spcPts val="600"/>
              </a:spcBef>
              <a:buFont typeface="Courier New" pitchFamily="49" charset="0"/>
              <a:buChar char="o"/>
            </a:pPr>
            <a:r>
              <a:rPr lang="ru-RU" altLang="ru-RU" sz="2100" dirty="0" smtClean="0"/>
              <a:t>ответов экзаменуемых на заданий с развернутым ответом</a:t>
            </a:r>
          </a:p>
          <a:p>
            <a:pPr marL="15875" indent="0">
              <a:spcBef>
                <a:spcPts val="1800"/>
              </a:spcBef>
              <a:buFontTx/>
              <a:buNone/>
            </a:pPr>
            <a:r>
              <a:rPr lang="ru-RU" altLang="ru-RU" sz="2100" dirty="0" smtClean="0"/>
              <a:t>2. Анализ динамики выполнения групп заданий </a:t>
            </a:r>
            <a:br>
              <a:rPr lang="ru-RU" altLang="ru-RU" sz="2100" dirty="0" smtClean="0"/>
            </a:br>
            <a:r>
              <a:rPr lang="ru-RU" altLang="ru-RU" sz="2100" dirty="0" smtClean="0"/>
              <a:t>    по результатам нескольких лет</a:t>
            </a:r>
          </a:p>
          <a:p>
            <a:pPr marL="15875" indent="0">
              <a:spcBef>
                <a:spcPct val="0"/>
              </a:spcBef>
              <a:buFontTx/>
              <a:buNone/>
            </a:pPr>
            <a:endParaRPr lang="ru-RU" altLang="ru-RU" sz="800" dirty="0" smtClean="0">
              <a:solidFill>
                <a:srgbClr val="1E4649"/>
              </a:solidFill>
            </a:endParaRPr>
          </a:p>
        </p:txBody>
      </p:sp>
      <p:pic>
        <p:nvPicPr>
          <p:cNvPr id="7" name="Рисунок 6" descr="ProfitChartCurve-Simpletutorials.n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509120"/>
            <a:ext cx="2555776" cy="172727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516632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9592" y="116632"/>
            <a:ext cx="824440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Выявление тенденций по ряду аспектов, характеризующих качество образования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755576" y="1156592"/>
            <a:ext cx="8388424" cy="576064"/>
          </a:xfrm>
        </p:spPr>
        <p:txBody>
          <a:bodyPr/>
          <a:lstStyle/>
          <a:p>
            <a:pPr marL="15875" indent="0" algn="ctr">
              <a:spcBef>
                <a:spcPts val="600"/>
              </a:spcBef>
              <a:buFontTx/>
              <a:buNone/>
            </a:pPr>
            <a:r>
              <a:rPr lang="ru-RU" altLang="ru-RU" sz="2000" b="1" dirty="0" smtClean="0"/>
              <a:t>Вклад заданий с развернутым ответом в итоговый балл</a:t>
            </a:r>
            <a:endParaRPr lang="ru-RU" altLang="ru-RU" sz="2000" b="1" dirty="0" smtClean="0">
              <a:solidFill>
                <a:srgbClr val="1E4649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588640"/>
          <a:ext cx="9144000" cy="5248208"/>
        </p:xfrm>
        <a:graphic>
          <a:graphicData uri="http://schemas.openxmlformats.org/drawingml/2006/table">
            <a:tbl>
              <a:tblPr/>
              <a:tblGrid>
                <a:gridCol w="2267744"/>
                <a:gridCol w="1656184"/>
                <a:gridCol w="1728192"/>
                <a:gridCol w="1512168"/>
                <a:gridCol w="1979712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ПРЕДМЕТЫ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Количество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заданий в варианте КИМ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Количество заданий с развернутым ответом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Максимальный первичный балл 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 всю работу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 баллов за задания с развернутым ответом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F3EE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42,1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Математика (базовая)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Математика (проф.)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62,5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31,3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32,8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История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45,3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29,8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43,5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Иностранные языки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71,4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DFF"/>
                    </a:solidFill>
                  </a:tcPr>
                </a:tc>
              </a:tr>
              <a:tr h="375388"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Информатика и ИКТ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34,3</a:t>
                      </a:r>
                    </a:p>
                  </a:txBody>
                  <a:tcPr marL="61877" marR="61877" marT="30938" marB="309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9592" y="116632"/>
            <a:ext cx="824440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Выявление тенденций по ряду аспектов, характеризующих качество образования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864096"/>
          </a:xfrm>
        </p:spPr>
        <p:txBody>
          <a:bodyPr/>
          <a:lstStyle/>
          <a:p>
            <a:pPr marL="15875" indent="0" algn="ctr">
              <a:spcBef>
                <a:spcPts val="600"/>
              </a:spcBef>
              <a:buFontTx/>
              <a:buNone/>
            </a:pPr>
            <a:r>
              <a:rPr lang="ru-RU" altLang="ru-RU" sz="2000" b="1" dirty="0" smtClean="0"/>
              <a:t>Анализ динамики доли участников, 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приступивших к выполнению заданий с развернутым ответом</a:t>
            </a:r>
          </a:p>
          <a:p>
            <a:pPr marL="15875" indent="0">
              <a:spcBef>
                <a:spcPct val="0"/>
              </a:spcBef>
              <a:buFontTx/>
              <a:buNone/>
            </a:pPr>
            <a:endParaRPr lang="ru-RU" altLang="ru-RU" sz="2000" b="1" dirty="0" smtClean="0">
              <a:solidFill>
                <a:srgbClr val="1E4649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5" y="1916832"/>
          <a:ext cx="8964485" cy="1134992"/>
        </p:xfrm>
        <a:graphic>
          <a:graphicData uri="http://schemas.openxmlformats.org/drawingml/2006/table">
            <a:tbl>
              <a:tblPr/>
              <a:tblGrid>
                <a:gridCol w="1512166"/>
                <a:gridCol w="1656184"/>
                <a:gridCol w="1728191"/>
                <a:gridCol w="2160240"/>
                <a:gridCol w="1907704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Учебный предмет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приступали (в </a:t>
                      </a: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Получили более </a:t>
                      </a: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баллов (в 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2015 г.</a:t>
                      </a:r>
                      <a:endParaRPr lang="ru-RU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2014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2015 г.</a:t>
                      </a:r>
                      <a:endParaRPr lang="ru-RU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82,6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86,4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Выгнутая вниз стрелка 8"/>
          <p:cNvSpPr/>
          <p:nvPr/>
        </p:nvSpPr>
        <p:spPr bwMode="auto">
          <a:xfrm>
            <a:off x="2339752" y="2924944"/>
            <a:ext cx="2088232" cy="504056"/>
          </a:xfrm>
          <a:prstGeom prst="curvedUpArrow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rgbClr val="7D1114"/>
              </a:gs>
            </a:gsLst>
            <a:lin ang="0" scaled="1"/>
            <a:tileRect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1" name="Выгнутая вниз стрелка 10"/>
          <p:cNvSpPr/>
          <p:nvPr/>
        </p:nvSpPr>
        <p:spPr bwMode="auto">
          <a:xfrm>
            <a:off x="6084168" y="2924944"/>
            <a:ext cx="2088232" cy="432048"/>
          </a:xfrm>
          <a:prstGeom prst="curvedUpArrow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rgbClr val="7D1114"/>
              </a:gs>
            </a:gsLst>
            <a:lin ang="0" scaled="1"/>
            <a:tileRect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323528" y="3501008"/>
            <a:ext cx="8424936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Наблюдение за динамикой:</a:t>
            </a:r>
          </a:p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altLang="ru-RU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altLang="ru-RU" kern="0" dirty="0" err="1" smtClean="0">
                <a:solidFill>
                  <a:schemeClr val="tx1"/>
                </a:solidFill>
                <a:latin typeface="+mn-lt"/>
              </a:rPr>
              <a:t>метапредметные</a:t>
            </a:r>
            <a:r>
              <a:rPr lang="ru-RU" altLang="ru-RU" kern="0" dirty="0" smtClean="0">
                <a:solidFill>
                  <a:schemeClr val="tx1"/>
                </a:solidFill>
                <a:latin typeface="+mn-lt"/>
              </a:rPr>
              <a:t> навыки: </a:t>
            </a:r>
            <a:br>
              <a:rPr lang="ru-RU" altLang="ru-RU" kern="0" dirty="0" smtClean="0">
                <a:solidFill>
                  <a:schemeClr val="tx1"/>
                </a:solidFill>
                <a:latin typeface="+mn-lt"/>
              </a:rPr>
            </a:br>
            <a: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  <a:t>    - понимание текста;</a:t>
            </a:r>
            <a:b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</a:br>
            <a: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  <a:t>    - поиск необходимой информации в тексте</a:t>
            </a:r>
            <a:b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</a:br>
            <a: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  <a:t>    - работа с источниками информации</a:t>
            </a:r>
          </a:p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  <a:t>    - др.</a:t>
            </a:r>
          </a:p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altLang="ru-RU" kern="0" dirty="0" smtClean="0">
                <a:solidFill>
                  <a:schemeClr val="tx1"/>
                </a:solidFill>
                <a:latin typeface="+mn-lt"/>
              </a:rPr>
              <a:t> практические умения:</a:t>
            </a:r>
          </a:p>
          <a:p>
            <a:pPr marL="15875" lvl="0" algn="l">
              <a:spcBef>
                <a:spcPts val="0"/>
              </a:spcBef>
              <a:defRPr/>
            </a:pPr>
            <a:r>
              <a:rPr lang="ru-RU" altLang="ru-RU" sz="1900" i="1" kern="0" dirty="0" smtClean="0">
                <a:solidFill>
                  <a:schemeClr val="tx1"/>
                </a:solidFill>
              </a:rPr>
              <a:t>    - использование теоретических знаний в практической ситуации</a:t>
            </a:r>
          </a:p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900" i="1" kern="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900" i="1" kern="0" dirty="0" smtClean="0">
              <a:solidFill>
                <a:schemeClr val="tx1"/>
              </a:solidFill>
              <a:latin typeface="+mn-lt"/>
            </a:endParaRPr>
          </a:p>
          <a:p>
            <a:pPr marL="15875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5536" y="116632"/>
            <a:ext cx="874846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+mj-ea"/>
                <a:cs typeface="+mj-cs"/>
              </a:rPr>
              <a:t>Влияние изменений в моделях КИМ</a:t>
            </a:r>
            <a:endParaRPr kumimoji="0" lang="ru-RU" alt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028384" cy="1080120"/>
          </a:xfrm>
        </p:spPr>
        <p:txBody>
          <a:bodyPr/>
          <a:lstStyle/>
          <a:p>
            <a:pPr marL="473075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sz="24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</a:t>
            </a:r>
          </a:p>
          <a:p>
            <a:pPr marL="473075" indent="-457200" algn="ctr">
              <a:spcBef>
                <a:spcPts val="0"/>
              </a:spcBef>
              <a:buNone/>
            </a:pPr>
            <a:r>
              <a:rPr lang="ru-RU" altLang="ru-RU" sz="2000" b="1" dirty="0" smtClean="0">
                <a:solidFill>
                  <a:srgbClr val="1E4649"/>
                </a:solidFill>
              </a:rPr>
              <a:t> </a:t>
            </a:r>
            <a:r>
              <a:rPr lang="ru-RU" altLang="ru-RU" sz="2000" b="1" dirty="0" smtClean="0"/>
              <a:t>дифференциация результатов группы 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участников с разным уровнем подготовки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2943522"/>
            <a:ext cx="2376264" cy="2462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2032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altLang="ru-RU" b="1" u="sng" dirty="0" smtClean="0">
                <a:solidFill>
                  <a:schemeClr val="tx1"/>
                </a:solidFill>
              </a:rPr>
              <a:t>Вся выборка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</a:rPr>
              <a:t>Сдали оба уровня математики </a:t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>с результатами </a:t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>выше 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ru-RU" sz="1900" dirty="0" smtClean="0">
                <a:solidFill>
                  <a:schemeClr val="tx1"/>
                </a:solidFill>
              </a:rPr>
              <a:t>мин. балла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7,9 %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(ср. ТБ 43,7)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99792" y="3173487"/>
            <a:ext cx="3816424" cy="2877711"/>
          </a:xfrm>
          <a:prstGeom prst="rect">
            <a:avLst/>
          </a:prstGeom>
          <a:solidFill>
            <a:srgbClr val="C3F3EE"/>
          </a:solidFill>
          <a:effectLst>
            <a:outerShdw blurRad="1778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altLang="ru-RU" b="1" u="sng" dirty="0" smtClean="0">
                <a:solidFill>
                  <a:schemeClr val="tx1"/>
                </a:solidFill>
              </a:rPr>
              <a:t>«целевая выборка»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</a:rPr>
              <a:t>только профильная математика</a:t>
            </a:r>
          </a:p>
          <a:p>
            <a:pPr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 результаты 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r>
              <a:rPr lang="ru-RU" dirty="0" smtClean="0">
                <a:solidFill>
                  <a:schemeClr val="tx1"/>
                </a:solidFill>
              </a:rPr>
              <a:t> мин. балла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88</a:t>
            </a:r>
            <a:r>
              <a:rPr lang="ru-RU" sz="2400" b="1" dirty="0" smtClean="0">
                <a:solidFill>
                  <a:schemeClr val="tx1"/>
                </a:solidFill>
              </a:rPr>
              <a:t> %  </a:t>
            </a:r>
            <a:r>
              <a:rPr lang="ru-RU" dirty="0" smtClean="0">
                <a:solidFill>
                  <a:schemeClr val="tx1"/>
                </a:solidFill>
              </a:rPr>
              <a:t>(ср. ТБ </a:t>
            </a:r>
            <a:r>
              <a:rPr lang="en-US" dirty="0" smtClean="0">
                <a:solidFill>
                  <a:schemeClr val="tx1"/>
                </a:solidFill>
              </a:rPr>
              <a:t>50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AutoNum type="arabicParenR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ru-RU" dirty="0" smtClean="0">
                <a:solidFill>
                  <a:schemeClr val="tx1"/>
                </a:solidFill>
              </a:rPr>
              <a:t>2) в диапазоне от ТБ2 до 100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68-100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smtClean="0">
                <a:solidFill>
                  <a:schemeClr val="tx1"/>
                </a:solidFill>
              </a:rPr>
              <a:t>40%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      </a:t>
            </a:r>
            <a:r>
              <a:rPr lang="ru-RU" i="1" dirty="0" smtClean="0">
                <a:solidFill>
                  <a:schemeClr val="tx1"/>
                </a:solidFill>
              </a:rPr>
              <a:t>81-100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smtClean="0">
                <a:solidFill>
                  <a:schemeClr val="tx1"/>
                </a:solidFill>
              </a:rPr>
              <a:t>2,8%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876256" y="2872675"/>
            <a:ext cx="2088232" cy="3508653"/>
          </a:xfrm>
          <a:prstGeom prst="rect">
            <a:avLst/>
          </a:prstGeom>
          <a:solidFill>
            <a:srgbClr val="DACDE9"/>
          </a:solidFill>
          <a:effectLst>
            <a:outerShdw blurRad="152400" dist="381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altLang="ru-RU" b="1" u="sng" dirty="0" smtClean="0">
                <a:solidFill>
                  <a:schemeClr val="tx1"/>
                </a:solidFill>
              </a:rPr>
              <a:t>НО: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У 30% </a:t>
            </a:r>
            <a:r>
              <a:rPr lang="ru-RU" sz="1900" dirty="0" smtClean="0">
                <a:solidFill>
                  <a:schemeClr val="tx1"/>
                </a:solidFill>
              </a:rPr>
              <a:t>участников ЕГЭ по математике (профильный уровень) -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результаты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диапазоне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u="sng" dirty="0" smtClean="0">
                <a:solidFill>
                  <a:schemeClr val="tx1"/>
                </a:solidFill>
              </a:rPr>
              <a:t>27</a:t>
            </a:r>
            <a:r>
              <a:rPr lang="ru-RU" dirty="0" smtClean="0">
                <a:solidFill>
                  <a:schemeClr val="tx1"/>
                </a:solidFill>
              </a:rPr>
              <a:t> - 45 ТБ! 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(граница мин.балла)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 flipH="1">
            <a:off x="1691680" y="2276872"/>
            <a:ext cx="1512168" cy="432048"/>
          </a:xfrm>
          <a:prstGeom prst="straightConnector1">
            <a:avLst/>
          </a:prstGeom>
          <a:noFill/>
          <a:ln w="79375" cap="sq">
            <a:solidFill>
              <a:srgbClr val="006699"/>
            </a:solidFill>
            <a:bevel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 стрелкой 20"/>
          <p:cNvCxnSpPr/>
          <p:nvPr/>
        </p:nvCxnSpPr>
        <p:spPr bwMode="auto">
          <a:xfrm>
            <a:off x="4427984" y="2348880"/>
            <a:ext cx="0" cy="720080"/>
          </a:xfrm>
          <a:prstGeom prst="straightConnector1">
            <a:avLst/>
          </a:prstGeom>
          <a:noFill/>
          <a:ln w="79375" cap="sq">
            <a:solidFill>
              <a:srgbClr val="006699"/>
            </a:solidFill>
            <a:bevel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 стрелкой 22"/>
          <p:cNvCxnSpPr/>
          <p:nvPr/>
        </p:nvCxnSpPr>
        <p:spPr bwMode="auto">
          <a:xfrm>
            <a:off x="6372200" y="2348880"/>
            <a:ext cx="1440160" cy="360040"/>
          </a:xfrm>
          <a:prstGeom prst="straightConnector1">
            <a:avLst/>
          </a:prstGeom>
          <a:noFill/>
          <a:ln w="79375" cap="sq">
            <a:solidFill>
              <a:srgbClr val="006699"/>
            </a:solidFill>
            <a:bevel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179512" y="6341258"/>
            <a:ext cx="46035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на «решение проблем»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899592" y="116632"/>
            <a:ext cx="824440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6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+mj-ea"/>
                <a:cs typeface="+mj-cs"/>
              </a:rPr>
              <a:t>Пример региональной практики по решению «проблемы низких результатов» (Тверская область)</a:t>
            </a:r>
            <a:endParaRPr kumimoji="0" lang="ru-RU" altLang="ru-RU" sz="2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483768" y="6021288"/>
            <a:ext cx="936104" cy="288032"/>
          </a:xfrm>
          <a:prstGeom prst="rightArrow">
            <a:avLst/>
          </a:prstGeom>
          <a:solidFill>
            <a:srgbClr val="C3F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7059213">
            <a:off x="3433258" y="3788614"/>
            <a:ext cx="299551" cy="1152128"/>
          </a:xfrm>
          <a:prstGeom prst="downArrow">
            <a:avLst/>
          </a:prstGeom>
          <a:solidFill>
            <a:srgbClr val="C3F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5566507">
            <a:off x="3359721" y="2966600"/>
            <a:ext cx="331233" cy="1178300"/>
          </a:xfrm>
          <a:prstGeom prst="downArrow">
            <a:avLst/>
          </a:prstGeom>
          <a:solidFill>
            <a:srgbClr val="C3F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Схема 20"/>
          <p:cNvGraphicFramePr/>
          <p:nvPr/>
        </p:nvGraphicFramePr>
        <p:xfrm>
          <a:off x="179512" y="3140968"/>
          <a:ext cx="309634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4211960" y="4149080"/>
            <a:ext cx="1800200" cy="936104"/>
          </a:xfrm>
          <a:prstGeom prst="roundRect">
            <a:avLst/>
          </a:prstGeom>
          <a:solidFill>
            <a:schemeClr val="bg1"/>
          </a:solidFill>
          <a:effectLst>
            <a:innerShdw blurRad="279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Курсы повышения квалификации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139952" y="2996952"/>
            <a:ext cx="1872208" cy="936104"/>
          </a:xfrm>
          <a:prstGeom prst="roundRect">
            <a:avLst/>
          </a:prstGeom>
          <a:solidFill>
            <a:schemeClr val="bg1"/>
          </a:solidFill>
          <a:effectLst>
            <a:innerShdw blurRad="292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«дорожных карт»</a:t>
            </a: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1979712" y="2636912"/>
            <a:ext cx="864096" cy="288032"/>
          </a:xfrm>
          <a:prstGeom prst="rightArrow">
            <a:avLst/>
          </a:prstGeom>
          <a:solidFill>
            <a:srgbClr val="C3F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0" y="1052736"/>
            <a:ext cx="9144000" cy="1656184"/>
          </a:xfrm>
          <a:prstGeom prst="roundRect">
            <a:avLst/>
          </a:prstGeom>
          <a:solidFill>
            <a:schemeClr val="bg1"/>
          </a:solidFill>
          <a:effectLst>
            <a:innerShdw blurRad="406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Выявить школы с низкими результатами</a:t>
            </a:r>
          </a:p>
          <a:p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Определить проблемные разделы, темы</a:t>
            </a:r>
          </a:p>
          <a:p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Анализ контекстной информации:</a:t>
            </a:r>
          </a:p>
          <a:p>
            <a:pPr>
              <a:buFont typeface="Wingdings" pitchFamily="2" charset="2"/>
              <a:buChar char="§"/>
            </a:pP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корреляция </a:t>
            </a: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результатов с текущей </a:t>
            </a: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успеваемостью, </a:t>
            </a: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результатами других внешних оценочных процедур;</a:t>
            </a:r>
          </a:p>
          <a:p>
            <a:pPr>
              <a:buFont typeface="Wingdings" pitchFamily="2" charset="2"/>
              <a:buChar char="§"/>
            </a:pP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педагогические </a:t>
            </a: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кадры;</a:t>
            </a:r>
          </a:p>
          <a:p>
            <a:pPr>
              <a:buFont typeface="Wingdings" pitchFamily="2" charset="2"/>
              <a:buChar char="§"/>
            </a:pP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условия </a:t>
            </a: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формирования познавательной активности обучающихся и др.</a:t>
            </a:r>
          </a:p>
          <a:p>
            <a:pPr>
              <a:buFont typeface="Wingdings" pitchFamily="2" charset="2"/>
              <a:buChar char="§"/>
            </a:pP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83568" y="5589240"/>
            <a:ext cx="2088232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effectLst>
            <a:innerShdw blurRad="254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региональных проверочных работ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56176" y="2780928"/>
            <a:ext cx="2736304" cy="864096"/>
          </a:xfrm>
          <a:prstGeom prst="roundRect">
            <a:avLst/>
          </a:prstGeom>
          <a:solidFill>
            <a:schemeClr val="bg1"/>
          </a:solidFill>
          <a:effectLst>
            <a:innerShdw blurRad="279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Ассоциации учителей математики</a:t>
            </a: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1331640" y="5085184"/>
            <a:ext cx="648072" cy="216024"/>
          </a:xfrm>
          <a:prstGeom prst="rightArrow">
            <a:avLst/>
          </a:prstGeom>
          <a:solidFill>
            <a:srgbClr val="C3F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228184" y="5489848"/>
            <a:ext cx="2772816" cy="1368152"/>
          </a:xfrm>
          <a:prstGeom prst="roundRect">
            <a:avLst/>
          </a:prstGeom>
          <a:solidFill>
            <a:schemeClr val="bg1"/>
          </a:solidFill>
          <a:effectLst>
            <a:innerShdw blurRad="279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Рабочее совещание  при заместителе Председателя Правительства Тверской области по оценке динамики результатов школ, входящих в группу риска</a:t>
            </a:r>
          </a:p>
        </p:txBody>
      </p:sp>
      <p:sp>
        <p:nvSpPr>
          <p:cNvPr id="30" name="Стрелка вправо 29"/>
          <p:cNvSpPr/>
          <p:nvPr/>
        </p:nvSpPr>
        <p:spPr>
          <a:xfrm>
            <a:off x="5292080" y="6021288"/>
            <a:ext cx="936104" cy="288032"/>
          </a:xfrm>
          <a:prstGeom prst="rightArrow">
            <a:avLst/>
          </a:prstGeom>
          <a:solidFill>
            <a:srgbClr val="C3F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419872" y="5489848"/>
            <a:ext cx="2448272" cy="1368152"/>
          </a:xfrm>
          <a:prstGeom prst="roundRect">
            <a:avLst/>
          </a:prstGeom>
          <a:solidFill>
            <a:schemeClr val="bg1"/>
          </a:solidFill>
          <a:effectLst>
            <a:innerShdw blurRad="279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-выявление проблем,</a:t>
            </a:r>
          </a:p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-обсуждение результатов, </a:t>
            </a:r>
          </a:p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разработка методических рекомендаций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156176" y="3717032"/>
            <a:ext cx="2808312" cy="1656184"/>
          </a:xfrm>
          <a:prstGeom prst="roundRect">
            <a:avLst/>
          </a:prstGeom>
          <a:solidFill>
            <a:schemeClr val="bg1"/>
          </a:solidFill>
          <a:effectLst>
            <a:innerShdw blurRad="279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плана мероприятий по реализации Концепции математического образования в Тверской области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112" y="188913"/>
            <a:ext cx="81724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Проблемы использования результатов ГИА в управлении развитием региональных систем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268760"/>
            <a:ext cx="8604448" cy="20005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мы имеем</a:t>
            </a:r>
            <a:r>
              <a:rPr lang="en-US" sz="24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2200" b="1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900" dirty="0" smtClean="0"/>
              <a:t>  </a:t>
            </a:r>
            <a:r>
              <a:rPr lang="ru-RU" dirty="0" smtClean="0"/>
              <a:t>две процедуры ГИА:  на выходе из основной школы (ОГЭ)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ru-RU" dirty="0" smtClean="0"/>
              <a:t>и средней школы (ЕГЭ)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dirty="0" smtClean="0"/>
              <a:t>  разные условия проведения ОГЭ и ЕГЭ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dirty="0" smtClean="0"/>
              <a:t>  разный уровень контроля за проведением и проверкой результатов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dirty="0" smtClean="0"/>
              <a:t>  разные выборки участников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3923928" y="3212976"/>
            <a:ext cx="1368152" cy="648072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2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  <a:alpha val="3000"/>
                </a:schemeClr>
              </a:gs>
            </a:gsLst>
            <a:lin ang="16200000" scaled="1"/>
            <a:tileRect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3356992"/>
            <a:ext cx="9144000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1900" dirty="0" smtClean="0"/>
              <a:t>  </a:t>
            </a:r>
            <a:r>
              <a:rPr lang="ru-RU" dirty="0" smtClean="0"/>
              <a:t>отсутствие возможности прямого сопоставления</a:t>
            </a:r>
            <a:r>
              <a:rPr lang="en-US" dirty="0" smtClean="0"/>
              <a:t> </a:t>
            </a:r>
            <a:r>
              <a:rPr lang="ru-RU" dirty="0" smtClean="0"/>
              <a:t>результатов ОГЭ и ЕГЭ</a:t>
            </a:r>
          </a:p>
          <a:p>
            <a:pPr algn="l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dirty="0" smtClean="0"/>
              <a:t>  возможность анализа результатов с выходом на тенденции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27584" y="4869160"/>
            <a:ext cx="3888432" cy="18928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ru-RU" u="sng" dirty="0" smtClean="0"/>
              <a:t>по результатам </a:t>
            </a:r>
            <a:r>
              <a:rPr lang="ru-RU" sz="2400" b="1" u="sng" dirty="0" smtClean="0">
                <a:solidFill>
                  <a:schemeClr val="accent1">
                    <a:lumMod val="25000"/>
                  </a:schemeClr>
                </a:solidFill>
              </a:rPr>
              <a:t>ЕГЭ</a:t>
            </a:r>
          </a:p>
          <a:p>
            <a:pPr algn="l"/>
            <a:r>
              <a:rPr lang="ru-RU" sz="1700" b="1" dirty="0" smtClean="0"/>
              <a:t>  -  на федеральном уровне</a:t>
            </a:r>
          </a:p>
          <a:p>
            <a:pPr algn="l"/>
            <a:r>
              <a:rPr lang="ru-RU" sz="1700" b="1" dirty="0" smtClean="0"/>
              <a:t>  -  на региональном уровне</a:t>
            </a:r>
          </a:p>
          <a:p>
            <a:pPr algn="l">
              <a:spcBef>
                <a:spcPts val="300"/>
              </a:spcBef>
            </a:pPr>
            <a:r>
              <a:rPr lang="ru-RU" sz="1700" b="1" dirty="0" smtClean="0"/>
              <a:t>НО </a:t>
            </a:r>
            <a:r>
              <a:rPr lang="ru-RU" sz="1800" dirty="0" smtClean="0"/>
              <a:t>без возможности принятия «компенсационных мер» </a:t>
            </a:r>
            <a:br>
              <a:rPr lang="ru-RU" sz="1800" dirty="0" smtClean="0"/>
            </a:br>
            <a:r>
              <a:rPr lang="ru-RU" sz="1800" dirty="0" smtClean="0"/>
              <a:t>к данной выборке</a:t>
            </a:r>
            <a:endParaRPr lang="ru-RU" sz="1700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5076056" y="4869160"/>
            <a:ext cx="3816424" cy="166968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ru-RU" u="sng" dirty="0" smtClean="0"/>
              <a:t>по результатам </a:t>
            </a:r>
            <a:r>
              <a:rPr lang="ru-RU" sz="2400" b="1" u="sng" dirty="0" smtClean="0">
                <a:solidFill>
                  <a:schemeClr val="accent1">
                    <a:lumMod val="25000"/>
                  </a:schemeClr>
                </a:solidFill>
              </a:rPr>
              <a:t>ОГЭ</a:t>
            </a:r>
          </a:p>
          <a:p>
            <a:pPr algn="l"/>
            <a:r>
              <a:rPr lang="ru-RU" sz="1700" b="1" dirty="0" smtClean="0"/>
              <a:t>-  на региональном уровне</a:t>
            </a:r>
          </a:p>
          <a:p>
            <a:pPr algn="l">
              <a:spcBef>
                <a:spcPts val="300"/>
              </a:spcBef>
            </a:pPr>
            <a:r>
              <a:rPr lang="ru-RU" sz="1700" dirty="0" smtClean="0"/>
              <a:t>с</a:t>
            </a:r>
            <a:r>
              <a:rPr lang="ru-RU" sz="1700" b="1" dirty="0" smtClean="0"/>
              <a:t> </a:t>
            </a:r>
            <a:r>
              <a:rPr lang="ru-RU" sz="1800" dirty="0" smtClean="0"/>
              <a:t>возможностью  принятия «компенсационных мер» </a:t>
            </a:r>
            <a:br>
              <a:rPr lang="ru-RU" sz="1800" dirty="0" smtClean="0"/>
            </a:br>
            <a:r>
              <a:rPr lang="ru-RU" sz="1800" dirty="0" smtClean="0"/>
              <a:t>к данной выборке до ЕГЭ</a:t>
            </a:r>
            <a:endParaRPr lang="ru-RU" sz="1700" b="1" dirty="0" smtClean="0"/>
          </a:p>
        </p:txBody>
      </p:sp>
      <p:cxnSp>
        <p:nvCxnSpPr>
          <p:cNvPr id="20" name="Прямая со стрелкой 19"/>
          <p:cNvCxnSpPr/>
          <p:nvPr/>
        </p:nvCxnSpPr>
        <p:spPr bwMode="auto">
          <a:xfrm flipH="1">
            <a:off x="2483768" y="4509120"/>
            <a:ext cx="792088" cy="360040"/>
          </a:xfrm>
          <a:prstGeom prst="straightConnector1">
            <a:avLst/>
          </a:prstGeom>
          <a:noFill/>
          <a:ln w="76200">
            <a:gradFill flip="none" rotWithShape="1">
              <a:gsLst>
                <a:gs pos="0">
                  <a:schemeClr val="accent1">
                    <a:lumMod val="25000"/>
                  </a:schemeClr>
                </a:gs>
                <a:gs pos="50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6200000" scaled="1"/>
              <a:tileRect/>
            </a:gradFill>
            <a:tailEnd type="arrow"/>
          </a:ln>
          <a:effectLst/>
          <a:scene3d>
            <a:camera prst="orthographicFront"/>
            <a:lightRig rig="threePt" dir="t"/>
          </a:scene3d>
          <a:sp3d prstMaterial="plastic">
            <a:bevelT w="0" h="0"/>
            <a:bevelB w="254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Стрелка вниз 23"/>
          <p:cNvSpPr/>
          <p:nvPr/>
        </p:nvSpPr>
        <p:spPr bwMode="auto">
          <a:xfrm>
            <a:off x="2987824" y="5013176"/>
            <a:ext cx="484632" cy="978408"/>
          </a:xfrm>
          <a:prstGeom prst="down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>
            <a:off x="5580112" y="4509120"/>
            <a:ext cx="720080" cy="360040"/>
          </a:xfrm>
          <a:prstGeom prst="straightConnector1">
            <a:avLst/>
          </a:prstGeom>
          <a:noFill/>
          <a:ln w="76200">
            <a:gradFill flip="none" rotWithShape="1">
              <a:gsLst>
                <a:gs pos="0">
                  <a:schemeClr val="accent1">
                    <a:lumMod val="25000"/>
                  </a:schemeClr>
                </a:gs>
                <a:gs pos="50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6200000" scaled="1"/>
              <a:tileRect/>
            </a:gradFill>
            <a:tailEnd type="arrow"/>
          </a:ln>
          <a:effectLst/>
          <a:scene3d>
            <a:camera prst="orthographicFront"/>
            <a:lightRig rig="threePt" dir="t"/>
          </a:scene3d>
          <a:sp3d prstMaterial="plastic">
            <a:bevelT w="0" h="0"/>
            <a:bevelB w="254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445224"/>
          </a:xfrm>
        </p:spPr>
        <p:txBody>
          <a:bodyPr/>
          <a:lstStyle/>
          <a:p>
            <a:pPr algn="ctr">
              <a:buNone/>
            </a:pP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      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тенденции качества подготовки участников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естественнонаучным предметам: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знание отдельных фактов, понятий, законов, формул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умение решать типовые учебные задания, воспроизводить стандартные алгоритмы учебной деятельности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НО: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ru-RU" sz="1900" dirty="0" smtClean="0"/>
              <a:t>недостаточная </a:t>
            </a:r>
            <a:r>
              <a:rPr lang="ru-RU" sz="1900" dirty="0" err="1" smtClean="0"/>
              <a:t>сформированность</a:t>
            </a:r>
            <a:r>
              <a:rPr lang="ru-RU" sz="1900" dirty="0" smtClean="0"/>
              <a:t> умений, связанных с анализом природных и социальных реалий и практических жизненных ситуаций</a:t>
            </a:r>
            <a:br>
              <a:rPr lang="ru-RU" sz="1900" dirty="0" smtClean="0"/>
            </a:br>
            <a:r>
              <a:rPr lang="ru-RU" sz="1900" b="1" i="1" dirty="0" smtClean="0">
                <a:solidFill>
                  <a:schemeClr val="accent1">
                    <a:lumMod val="25000"/>
                  </a:schemeClr>
                </a:solidFill>
              </a:rPr>
              <a:t>пример:</a:t>
            </a:r>
            <a:r>
              <a:rPr lang="ru-RU" sz="1900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900" i="1" u="sng" dirty="0" smtClean="0"/>
              <a:t>химия</a:t>
            </a:r>
            <a:r>
              <a:rPr lang="ru-RU" sz="1900" i="1" dirty="0" smtClean="0"/>
              <a:t> – знание химических реакций, электронного баланса химического процесса и пр., </a:t>
            </a:r>
            <a:r>
              <a:rPr lang="ru-RU" sz="1900" b="1" i="1" dirty="0" smtClean="0"/>
              <a:t>НО </a:t>
            </a:r>
            <a:r>
              <a:rPr lang="ru-RU" sz="1900" i="1" dirty="0" smtClean="0"/>
              <a:t>затруднения с применением знаний о качественных реакциях и т.д.</a:t>
            </a:r>
          </a:p>
          <a:p>
            <a:pPr>
              <a:spcBef>
                <a:spcPts val="12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ОБЩЕЕ: </a:t>
            </a: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слабая </a:t>
            </a:r>
            <a:r>
              <a:rPr lang="ru-RU" sz="1900" dirty="0" err="1" smtClean="0">
                <a:solidFill>
                  <a:schemeClr val="accent1">
                    <a:lumMod val="10000"/>
                  </a:schemeClr>
                </a:solidFill>
              </a:rPr>
              <a:t>сформированность</a:t>
            </a: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 экспериментальных умений выпускников =</a:t>
            </a:r>
            <a:r>
              <a:rPr lang="en-US" sz="1900" dirty="0" smtClean="0">
                <a:solidFill>
                  <a:schemeClr val="accent1">
                    <a:lumMod val="10000"/>
                  </a:schemeClr>
                </a:solidFill>
              </a:rPr>
              <a:t>&gt;</a:t>
            </a: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 недостаточный опыт проведения экспериментов</a:t>
            </a:r>
          </a:p>
          <a:p>
            <a:pPr>
              <a:spcBef>
                <a:spcPts val="12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Программа, направленная на: </a:t>
            </a:r>
            <a:br>
              <a:rPr lang="ru-RU" sz="1900" b="1" dirty="0" smtClean="0">
                <a:solidFill>
                  <a:srgbClr val="C00000"/>
                </a:solidFill>
              </a:rPr>
            </a:b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наращивание потенциала экспериментальных лабораторий, </a:t>
            </a:r>
            <a:b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приобретение оборудования, </a:t>
            </a:r>
            <a:b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мастер-классы, практикум, кружки (</a:t>
            </a:r>
            <a:r>
              <a:rPr lang="ru-RU" sz="1900" dirty="0" err="1" smtClean="0">
                <a:solidFill>
                  <a:schemeClr val="accent1">
                    <a:lumMod val="10000"/>
                  </a:schemeClr>
                </a:solidFill>
              </a:rPr>
              <a:t>элективы</a:t>
            </a: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)</a:t>
            </a:r>
          </a:p>
          <a:p>
            <a:pPr algn="ctr">
              <a:buNone/>
            </a:pPr>
            <a:endParaRPr lang="ru-RU" sz="2200" dirty="0" smtClean="0">
              <a:solidFill>
                <a:schemeClr val="accent1">
                  <a:lumMod val="10000"/>
                </a:schemeClr>
              </a:solidFill>
            </a:endParaRPr>
          </a:p>
          <a:p>
            <a:pPr algn="ctr">
              <a:buNone/>
            </a:pPr>
            <a:endParaRPr lang="ru-RU" sz="2200" dirty="0" smtClean="0">
              <a:solidFill>
                <a:schemeClr val="accent1">
                  <a:lumMod val="10000"/>
                </a:schemeClr>
              </a:solidFill>
            </a:endParaRPr>
          </a:p>
          <a:p>
            <a:pPr algn="ctr">
              <a:buNone/>
            </a:pPr>
            <a:endParaRPr lang="ru-RU" sz="2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536" y="116632"/>
            <a:ext cx="874846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+mj-ea"/>
                <a:cs typeface="+mj-cs"/>
              </a:rPr>
              <a:t>Влияние изменений в моделях КИМ</a:t>
            </a:r>
            <a:endParaRPr kumimoji="0" lang="ru-RU" alt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733256"/>
          </a:xfrm>
        </p:spPr>
        <p:txBody>
          <a:bodyPr/>
          <a:lstStyle/>
          <a:p>
            <a:pPr algn="ctr">
              <a:buNone/>
            </a:pP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900" dirty="0" smtClean="0"/>
              <a:t>неплохое знание событий и процессов истории России </a:t>
            </a:r>
            <a:r>
              <a:rPr lang="en-US" sz="1900" dirty="0" smtClean="0"/>
              <a:t>VIII-XVII</a:t>
            </a:r>
            <a:r>
              <a:rPr lang="ru-RU" sz="1900" dirty="0" smtClean="0"/>
              <a:t>, </a:t>
            </a:r>
            <a:r>
              <a:rPr lang="en-US" sz="1900" dirty="0" smtClean="0"/>
              <a:t>  </a:t>
            </a: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en-US" sz="1900" dirty="0" smtClean="0"/>
              <a:t>XVIII –</a:t>
            </a:r>
            <a:r>
              <a:rPr lang="ru-RU" sz="1900" dirty="0" smtClean="0"/>
              <a:t> сер.</a:t>
            </a:r>
            <a:r>
              <a:rPr lang="en-US" sz="1900" dirty="0" smtClean="0"/>
              <a:t> XIX </a:t>
            </a:r>
            <a:r>
              <a:rPr lang="ru-RU" sz="1900" dirty="0" smtClean="0"/>
              <a:t>веков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900" dirty="0" smtClean="0"/>
              <a:t>умение проводить атрибуцию текстовых исторических источников </a:t>
            </a:r>
            <a:br>
              <a:rPr lang="ru-RU" sz="1900" dirty="0" smtClean="0"/>
            </a:br>
            <a:r>
              <a:rPr lang="ru-RU" sz="1900" dirty="0" smtClean="0"/>
              <a:t>и выявлять информацию в явном виде</a:t>
            </a:r>
          </a:p>
          <a:p>
            <a:pPr>
              <a:spcBef>
                <a:spcPts val="6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НО:  </a:t>
            </a:r>
            <a:r>
              <a:rPr lang="ru-RU" sz="1900" dirty="0" smtClean="0"/>
              <a:t>слабое знание истории ВОВ, исторической культуры РФ</a:t>
            </a:r>
            <a:endParaRPr lang="ru-RU" sz="200" dirty="0" smtClean="0"/>
          </a:p>
          <a:p>
            <a:pPr algn="ctr">
              <a:spcBef>
                <a:spcPts val="1200"/>
              </a:spcBef>
              <a:buNone/>
            </a:pP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ОБЩЕСТВОЗНАНИЕ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900" dirty="0" smtClean="0"/>
              <a:t>успешность в выполнении заданий базового уровня на умение характеризовать социальные объекты, их место и значение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1900" dirty="0" smtClean="0"/>
              <a:t>умение анализировать и устанавливать соответствия между терминами </a:t>
            </a:r>
            <a:br>
              <a:rPr lang="ru-RU" sz="1900" dirty="0" smtClean="0"/>
            </a:br>
            <a:r>
              <a:rPr lang="ru-RU" sz="1900" dirty="0" smtClean="0"/>
              <a:t>и понятиями, их чертами и признаками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НО: </a:t>
            </a:r>
            <a:r>
              <a:rPr lang="ru-RU" sz="1900" dirty="0" smtClean="0"/>
              <a:t>слабое понимание основ конституционного строя РФ, устройства государства, системы разделения властей, прав и обязанностей гражданина</a:t>
            </a:r>
          </a:p>
          <a:p>
            <a:pPr>
              <a:spcBef>
                <a:spcPts val="600"/>
              </a:spcBef>
              <a:buNone/>
            </a:pPr>
            <a:r>
              <a:rPr lang="ru-RU" sz="1900" i="1" u="sng" dirty="0" smtClean="0"/>
              <a:t>Проявившаяся проблема</a:t>
            </a:r>
            <a:r>
              <a:rPr lang="ru-RU" sz="1900" dirty="0" smtClean="0"/>
              <a:t>  – социализация выпускников как граждан РФ</a:t>
            </a:r>
          </a:p>
          <a:p>
            <a:pPr>
              <a:spcBef>
                <a:spcPts val="12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Программа, направленная на компенсацию «дефицитов»: </a:t>
            </a:r>
            <a:br>
              <a:rPr lang="ru-RU" sz="1900" b="1" dirty="0" smtClean="0">
                <a:solidFill>
                  <a:srgbClr val="C00000"/>
                </a:solidFill>
              </a:rPr>
            </a:b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уроки ВОВ, мастер-классы, деловые игры, экскурсии,</a:t>
            </a:r>
            <a:b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1900" dirty="0" smtClean="0">
                <a:solidFill>
                  <a:schemeClr val="accent1">
                    <a:lumMod val="10000"/>
                  </a:schemeClr>
                </a:solidFill>
              </a:rPr>
              <a:t>активное вовлечение института семьи</a:t>
            </a:r>
          </a:p>
          <a:p>
            <a:pPr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endParaRPr lang="ru-RU" sz="20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536" y="116632"/>
            <a:ext cx="874846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+mj-ea"/>
                <a:cs typeface="+mj-cs"/>
              </a:rPr>
              <a:t>Влияние изменений в моделях КИМ</a:t>
            </a:r>
            <a:endParaRPr kumimoji="0" lang="ru-RU" alt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556792"/>
            <a:ext cx="8820472" cy="5040560"/>
          </a:xfrm>
        </p:spPr>
        <p:txBody>
          <a:bodyPr/>
          <a:lstStyle/>
          <a:p>
            <a:pPr marL="365125" indent="-365125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Исключение прямого </a:t>
            </a:r>
            <a:r>
              <a:rPr lang="ru-RU" sz="2000" dirty="0" err="1" smtClean="0"/>
              <a:t>рейтингования</a:t>
            </a:r>
            <a:r>
              <a:rPr lang="ru-RU" sz="2000" dirty="0" smtClean="0"/>
              <a:t> ОО по результатам ГИА</a:t>
            </a:r>
          </a:p>
          <a:p>
            <a:pPr marL="365125" indent="-365125" algn="just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Разработка кластерного подхода во всех субъектах РФ с учетом контекстных условий</a:t>
            </a:r>
          </a:p>
          <a:p>
            <a:pPr marL="365125" indent="-365125" algn="just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Мораторий на прямое влияние результатов ЕГЭ на оценку работы учителя, ОО, системы образования региона</a:t>
            </a:r>
          </a:p>
          <a:p>
            <a:pPr marL="365125" indent="-365125" algn="just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Тщательный анализ результатов ЕГЭ и ОГЭ для выявления конкретных тенденций в динамике</a:t>
            </a:r>
          </a:p>
          <a:p>
            <a:pPr marL="365125" indent="-365125" algn="just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Дополнение информации о результатах ОГЭ и ЕГЭ информацией о результатах иных оценочных процедур; в т.ч. с </a:t>
            </a:r>
            <a:r>
              <a:rPr lang="ru-RU" sz="2000" dirty="0" err="1" smtClean="0"/>
              <a:t>внутриклассным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 err="1" smtClean="0"/>
              <a:t>внутришкольным</a:t>
            </a:r>
            <a:r>
              <a:rPr lang="ru-RU" sz="2000" dirty="0" smtClean="0"/>
              <a:t> оцениванием</a:t>
            </a:r>
          </a:p>
          <a:p>
            <a:pPr marL="365125" indent="-365125" algn="just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Выход на </a:t>
            </a:r>
            <a:r>
              <a:rPr lang="ru-RU" sz="2000" b="1" dirty="0" smtClean="0"/>
              <a:t>конкретные</a:t>
            </a:r>
            <a:r>
              <a:rPr lang="ru-RU" sz="2000" dirty="0" smtClean="0"/>
              <a:t> решения и меры по преодолению выявленных проблем</a:t>
            </a:r>
          </a:p>
          <a:p>
            <a:pPr marL="365125" indent="-365125" algn="just">
              <a:spcBef>
                <a:spcPts val="600"/>
              </a:spcBef>
              <a:spcAft>
                <a:spcPts val="400"/>
              </a:spcAft>
              <a:buAutoNum type="arabicParenR"/>
            </a:pPr>
            <a:r>
              <a:rPr lang="ru-RU" sz="2000" dirty="0" smtClean="0"/>
              <a:t>Преобразование действующей системы ПК в </a:t>
            </a:r>
            <a:r>
              <a:rPr lang="ru-RU" sz="2000" b="1" dirty="0" smtClean="0"/>
              <a:t>гибкую</a:t>
            </a:r>
            <a:r>
              <a:rPr lang="ru-RU" sz="2000" dirty="0" smtClean="0"/>
              <a:t> систему, реагирующую на конкретные потребности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99592" y="187995"/>
            <a:ext cx="824440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ea typeface="+mj-ea"/>
                <a:cs typeface="+mj-cs"/>
              </a:rPr>
              <a:t>Ограничения и возможности корректного использования результатов ГИА</a:t>
            </a:r>
            <a:endParaRPr kumimoji="0" lang="ru-RU" alt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81000" y="38862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1800">
              <a:solidFill>
                <a:schemeClr val="tx1"/>
              </a:solidFill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971550" y="2852738"/>
            <a:ext cx="7315200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 b="1" dirty="0">
                <a:solidFill>
                  <a:srgbClr val="1E4649"/>
                </a:solidFill>
                <a:latin typeface="Garamond" pitchFamily="18" charset="0"/>
              </a:rPr>
              <a:t>СПАСИБО ЗА ВНИМАНИЕ!</a:t>
            </a:r>
            <a:endParaRPr lang="en-US" altLang="ru-RU" sz="3600" b="1" dirty="0">
              <a:solidFill>
                <a:srgbClr val="1E4649"/>
              </a:solidFill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endParaRPr lang="en-US" altLang="ru-RU" sz="4000" b="1" dirty="0">
              <a:solidFill>
                <a:srgbClr val="1E4649"/>
              </a:solidFill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endParaRPr lang="ru-RU" altLang="ru-RU" sz="4000" b="1" dirty="0">
              <a:solidFill>
                <a:srgbClr val="1E4649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2200" b="1" i="1" dirty="0" smtClean="0">
                <a:solidFill>
                  <a:schemeClr val="accent1">
                    <a:lumMod val="10000"/>
                  </a:schemeClr>
                </a:solidFill>
              </a:rPr>
              <a:t>Среднее значение тестовых баллов </a:t>
            </a:r>
            <a:r>
              <a:rPr lang="en-US" sz="2200" b="1" i="1" dirty="0" smtClean="0">
                <a:solidFill>
                  <a:schemeClr val="accent1">
                    <a:lumMod val="10000"/>
                  </a:schemeClr>
                </a:solidFill>
              </a:rPr>
              <a:t/>
            </a:r>
            <a:br>
              <a:rPr lang="en-US" sz="2200" b="1" i="1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2200" b="1" i="1" dirty="0" smtClean="0">
                <a:solidFill>
                  <a:schemeClr val="accent1">
                    <a:lumMod val="10000"/>
                  </a:schemeClr>
                </a:solidFill>
              </a:rPr>
              <a:t>в образовательной организации</a:t>
            </a:r>
            <a:r>
              <a:rPr lang="en-US" sz="2200" b="1" i="1" dirty="0" smtClean="0">
                <a:solidFill>
                  <a:schemeClr val="accent1">
                    <a:lumMod val="10000"/>
                  </a:schemeClr>
                </a:solidFill>
              </a:rPr>
              <a:t> N</a:t>
            </a:r>
            <a:endParaRPr lang="ru-RU" sz="2200" b="1" i="1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 bwMode="auto">
          <a:xfrm>
            <a:off x="144016" y="4221088"/>
            <a:ext cx="88924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условиях:</a:t>
            </a:r>
            <a:endParaRPr kumimoji="0" lang="ru-RU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kern="0" baseline="0" dirty="0" smtClean="0">
                <a:solidFill>
                  <a:schemeClr val="tx1"/>
                </a:solidFill>
                <a:latin typeface="+mn-lt"/>
              </a:rPr>
              <a:t>изменения экзаменационных</a:t>
            </a:r>
            <a:r>
              <a:rPr lang="ru-RU" kern="0" dirty="0" smtClean="0">
                <a:solidFill>
                  <a:schemeClr val="tx1"/>
                </a:solidFill>
                <a:latin typeface="+mn-lt"/>
              </a:rPr>
              <a:t> моделей  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kern="0" dirty="0" smtClean="0">
                <a:solidFill>
                  <a:schemeClr val="tx1"/>
                </a:solidFill>
                <a:latin typeface="+mn-lt"/>
              </a:rPr>
              <a:t>изменения минимального балла и шкалы перевода баллов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kern="0" dirty="0" smtClean="0">
                <a:solidFill>
                  <a:schemeClr val="tx1"/>
                </a:solidFill>
                <a:latin typeface="+mn-lt"/>
              </a:rPr>
              <a:t>разных выборок участников по предмету из школы </a:t>
            </a:r>
            <a:r>
              <a:rPr lang="en-US" kern="0" dirty="0" smtClean="0">
                <a:solidFill>
                  <a:schemeClr val="tx1"/>
                </a:solidFill>
                <a:latin typeface="+mn-lt"/>
              </a:rPr>
              <a:t>N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ru-RU" kern="0" dirty="0" smtClean="0">
              <a:solidFill>
                <a:schemeClr val="tx1"/>
              </a:solidFill>
              <a:latin typeface="+mn-lt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b="1" u="sng" kern="0" dirty="0" smtClean="0">
                <a:solidFill>
                  <a:schemeClr val="tx1"/>
                </a:solidFill>
                <a:latin typeface="+mn-lt"/>
              </a:rPr>
              <a:t>показатель мало информативен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2431532"/>
          <a:ext cx="8640960" cy="1717548"/>
        </p:xfrm>
        <a:graphic>
          <a:graphicData uri="http://schemas.openxmlformats.org/drawingml/2006/table">
            <a:tbl>
              <a:tblPr/>
              <a:tblGrid>
                <a:gridCol w="4785763"/>
                <a:gridCol w="1994067"/>
                <a:gridCol w="1861130"/>
              </a:tblGrid>
              <a:tr h="14401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Учебный предмет ЕГЭ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Средний тестовый балл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CC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r>
                        <a:rPr lang="ru-RU" sz="2000" b="1" baseline="0" dirty="0" smtClean="0">
                          <a:solidFill>
                            <a:srgbClr val="0033CC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2000" b="1" dirty="0">
                        <a:solidFill>
                          <a:srgbClr val="0033CC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7D111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2015 г.</a:t>
                      </a:r>
                      <a:endParaRPr lang="ru-RU" sz="2000" b="1" dirty="0">
                        <a:solidFill>
                          <a:srgbClr val="7D1114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70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,5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,9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,1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,9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47,2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57,1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 bwMode="auto">
          <a:xfrm>
            <a:off x="4067944" y="5517232"/>
            <a:ext cx="1152128" cy="432048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2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  <a:alpha val="3000"/>
                </a:schemeClr>
              </a:gs>
            </a:gsLst>
            <a:lin ang="16200000" scaled="1"/>
            <a:tileRect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008112" y="188913"/>
            <a:ext cx="8172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Проблемы использования результатов ГИА в управлении развитием региональных систем образования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412776"/>
            <a:ext cx="9071992" cy="522920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b="1" u="sng" dirty="0" smtClean="0">
                <a:solidFill>
                  <a:schemeClr val="accent1">
                    <a:lumMod val="10000"/>
                  </a:schemeClr>
                </a:solidFill>
              </a:rPr>
              <a:t>Использование результатов ЕГЭ в </a:t>
            </a:r>
            <a:r>
              <a:rPr lang="ru-RU" sz="2400" b="1" u="sng" dirty="0" err="1" smtClean="0">
                <a:solidFill>
                  <a:schemeClr val="accent1">
                    <a:lumMod val="10000"/>
                  </a:schemeClr>
                </a:solidFill>
              </a:rPr>
              <a:t>рейтинговании</a:t>
            </a:r>
            <a:r>
              <a:rPr lang="ru-RU" sz="2400" b="1" u="sng" dirty="0" smtClean="0">
                <a:solidFill>
                  <a:schemeClr val="accent1">
                    <a:lumMod val="10000"/>
                  </a:schemeClr>
                </a:solidFill>
              </a:rPr>
              <a:t> школ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Средний тестовый балл – не корректный показатель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200" dirty="0" smtClean="0"/>
              <a:t>Разная трактовка одного и того же балла для разных ОО</a:t>
            </a:r>
            <a:endParaRPr lang="ru-RU" sz="2200" dirty="0" smtClean="0">
              <a:solidFill>
                <a:schemeClr val="accent1">
                  <a:lumMod val="10000"/>
                </a:schemeClr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Количество 100-балльников – единичные случаи, </a:t>
            </a:r>
            <a:b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увеличение или уменьшение количества не говорит </a:t>
            </a:r>
            <a:b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о «плюсах» и «минусах» в работе школы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Количество участников в диапазоне высоких баллов:</a:t>
            </a:r>
            <a:b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</a:rPr>
              <a:t>    - влияние не только школы</a:t>
            </a:r>
            <a:br>
              <a:rPr lang="ru-RU" sz="20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</a:rPr>
              <a:t>    - разные выборки участников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Искажение информации при применении линейного подхода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10000"/>
                  </a:schemeClr>
                </a:solidFill>
              </a:rPr>
              <a:t>Возможность использования только при кластерном подходе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endParaRPr lang="ru-RU" sz="2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008112" y="188913"/>
            <a:ext cx="8172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Проблемы использования результатов ГИА в управлении развитием региональных систем образования</a:t>
            </a:r>
          </a:p>
        </p:txBody>
      </p:sp>
      <p:pic>
        <p:nvPicPr>
          <p:cNvPr id="9" name="Рисунок 8" descr="jetxee-check-sign-and-cross-sig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94484" y="1844824"/>
            <a:ext cx="442012" cy="449885"/>
          </a:xfrm>
          <a:prstGeom prst="rect">
            <a:avLst/>
          </a:prstGeom>
        </p:spPr>
      </p:pic>
      <p:pic>
        <p:nvPicPr>
          <p:cNvPr id="11" name="Рисунок 10" descr="jetxee-check-sign-and-cross-sig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94484" y="2979115"/>
            <a:ext cx="442012" cy="449885"/>
          </a:xfrm>
          <a:prstGeom prst="rect">
            <a:avLst/>
          </a:prstGeom>
        </p:spPr>
      </p:pic>
      <p:pic>
        <p:nvPicPr>
          <p:cNvPr id="12" name="Рисунок 11" descr="jetxee-check-sign-and-cross-sig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94484" y="4059235"/>
            <a:ext cx="442012" cy="449885"/>
          </a:xfrm>
          <a:prstGeom prst="rect">
            <a:avLst/>
          </a:prstGeom>
        </p:spPr>
      </p:pic>
      <p:pic>
        <p:nvPicPr>
          <p:cNvPr id="8" name="Рисунок 7" descr="jetxee-check-sign-and-cross-sig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4448" y="2475059"/>
            <a:ext cx="442012" cy="449885"/>
          </a:xfrm>
          <a:prstGeom prst="rect">
            <a:avLst/>
          </a:prstGeom>
        </p:spPr>
      </p:pic>
      <p:pic>
        <p:nvPicPr>
          <p:cNvPr id="13" name="Рисунок 12" descr="jetxee-check-sign-and-cross-sig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4448" y="5301208"/>
            <a:ext cx="442012" cy="449885"/>
          </a:xfrm>
          <a:prstGeom prst="rect">
            <a:avLst/>
          </a:prstGeom>
        </p:spPr>
      </p:pic>
      <p:pic>
        <p:nvPicPr>
          <p:cNvPr id="14" name="Рисунок 13" descr="jetxee-check-sign-and-cross-sign-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4514" y="5877272"/>
            <a:ext cx="441982" cy="44985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179512" y="2492896"/>
            <a:ext cx="8964488" cy="3273425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100" dirty="0" smtClean="0"/>
              <a:t>Одинаковы ли условия проведения?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100" dirty="0" smtClean="0"/>
              <a:t>Уместность при соблюдении </a:t>
            </a:r>
            <a:r>
              <a:rPr lang="ru-RU" sz="2100" b="1" dirty="0" smtClean="0"/>
              <a:t>п.1 </a:t>
            </a:r>
            <a:r>
              <a:rPr lang="ru-RU" sz="2100" dirty="0" smtClean="0"/>
              <a:t>сопоставления </a:t>
            </a:r>
            <a:br>
              <a:rPr lang="ru-RU" sz="2100" dirty="0" smtClean="0"/>
            </a:br>
            <a:r>
              <a:rPr lang="ru-RU" sz="2100" dirty="0" smtClean="0"/>
              <a:t>результатов одних и тех же участников</a:t>
            </a:r>
            <a:br>
              <a:rPr lang="ru-RU" sz="2100" dirty="0" smtClean="0"/>
            </a:b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НО: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1900" dirty="0" smtClean="0"/>
              <a:t>- разные шкалы, разные инструменты</a:t>
            </a:r>
            <a:br>
              <a:rPr lang="ru-RU" sz="1900" dirty="0" smtClean="0"/>
            </a:br>
            <a:r>
              <a:rPr lang="ru-RU" sz="1900" dirty="0" smtClean="0"/>
              <a:t>- необходимость применения специальных подходов для сопоставления</a:t>
            </a:r>
            <a:br>
              <a:rPr lang="ru-RU" sz="1900" dirty="0" smtClean="0"/>
            </a:br>
            <a:r>
              <a:rPr lang="ru-RU" sz="1900" dirty="0" smtClean="0"/>
              <a:t>(например, подход с определением  практической функциональной зависимости, – </a:t>
            </a:r>
            <a:r>
              <a:rPr lang="ru-RU" sz="1900" i="1" dirty="0" err="1" smtClean="0"/>
              <a:t>Агранович</a:t>
            </a:r>
            <a:r>
              <a:rPr lang="ru-RU" sz="1900" i="1" dirty="0" smtClean="0"/>
              <a:t> М.Л.</a:t>
            </a:r>
            <a:r>
              <a:rPr lang="ru-RU" sz="1900" dirty="0" smtClean="0"/>
              <a:t>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100" dirty="0" smtClean="0"/>
              <a:t>Выход на выводы о снижении/приросте с выявлением причин </a:t>
            </a:r>
            <a:r>
              <a:rPr lang="ru-RU" sz="1900" dirty="0" smtClean="0"/>
              <a:t>(отсев после основной школы, усиление роли курсов по подготовке к конкретному предмету, институт репетиторства, др.)</a:t>
            </a:r>
            <a:endParaRPr lang="ru-RU" sz="1900" dirty="0"/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899592" y="188913"/>
            <a:ext cx="835292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9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Сопоставление результатов ЕГЭ и ОГЭ</a:t>
            </a:r>
            <a:endParaRPr kumimoji="0" lang="ru-RU" altLang="ru-RU" sz="29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1835696" y="1268760"/>
            <a:ext cx="7200800" cy="936104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Прикладной характер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: соотношение полученных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 знаний за курс основной школы с результатами ЕГЭ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19" name="Рисунок 18" descr="primary-te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2924944"/>
            <a:ext cx="1152128" cy="11521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19064" y="1340768"/>
            <a:ext cx="8424936" cy="576064"/>
          </a:xfrm>
        </p:spPr>
        <p:txBody>
          <a:bodyPr/>
          <a:lstStyle/>
          <a:p>
            <a:pPr algn="ctr">
              <a:buNone/>
            </a:pPr>
            <a:r>
              <a:rPr lang="ru-RU" sz="2400" b="1" dirty="0" err="1" smtClean="0"/>
              <a:t>Востребованность</a:t>
            </a:r>
            <a:r>
              <a:rPr lang="ru-RU" sz="2400" b="1" dirty="0" smtClean="0"/>
              <a:t> предметов по выбору</a:t>
            </a:r>
          </a:p>
          <a:p>
            <a:pPr algn="ctr">
              <a:buNone/>
            </a:pP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-1" y="6177498"/>
            <a:ext cx="9144001" cy="707886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l"/>
            <a:r>
              <a:rPr lang="ru-RU" b="1" dirty="0" smtClean="0"/>
              <a:t>   различных направлений профильного обучения в средней школе </a:t>
            </a:r>
            <a:br>
              <a:rPr lang="ru-RU" b="1" dirty="0" smtClean="0"/>
            </a:br>
            <a:r>
              <a:rPr lang="ru-RU" b="1" dirty="0" smtClean="0"/>
              <a:t>   и специальностей профессионального образования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44016" y="1929026"/>
          <a:ext cx="4355976" cy="3508751"/>
        </p:xfrm>
        <a:graphic>
          <a:graphicData uri="http://schemas.openxmlformats.org/drawingml/2006/table">
            <a:tbl>
              <a:tblPr/>
              <a:tblGrid>
                <a:gridCol w="2339752"/>
                <a:gridCol w="2016224"/>
              </a:tblGrid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                  Учебный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                  предмет</a:t>
                      </a:r>
                      <a:endParaRPr lang="ru-RU" sz="1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  <a:cs typeface="Times New Roman"/>
                        </a:rPr>
                        <a:t>% от общего числа участников </a:t>
                      </a:r>
                      <a:endParaRPr lang="ru-RU" sz="1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56,2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24,3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19,6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18,2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Информатика и ИКТ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7,3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8,1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644008" y="1916832"/>
          <a:ext cx="4392488" cy="3522855"/>
        </p:xfrm>
        <a:graphic>
          <a:graphicData uri="http://schemas.openxmlformats.org/drawingml/2006/table">
            <a:tbl>
              <a:tblPr/>
              <a:tblGrid>
                <a:gridCol w="2376264"/>
                <a:gridCol w="2016224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      Учебный            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      предмет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макс.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числа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участников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Информатика и</a:t>
                      </a:r>
                      <a:r>
                        <a:rPr lang="ru-RU" sz="18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ИКТ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5909210"/>
            <a:ext cx="4644008" cy="400110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l"/>
            <a:r>
              <a:rPr lang="ru-RU" b="1" dirty="0" smtClean="0"/>
              <a:t>   Выводы о </a:t>
            </a:r>
            <a:r>
              <a:rPr lang="ru-RU" b="1" dirty="0" err="1" smtClean="0"/>
              <a:t>востребованности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08112" y="187995"/>
            <a:ext cx="8172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Возможности и перспективы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использования результатов ГИА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959223"/>
            <a:ext cx="82758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ЕГЭ</a:t>
            </a:r>
            <a:r>
              <a:rPr lang="ru-RU" sz="1900" dirty="0" smtClean="0"/>
              <a:t> </a:t>
            </a:r>
            <a:endParaRPr lang="ru-RU" sz="19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959223"/>
            <a:ext cx="93610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ОГЭ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14"/>
          <p:cNvSpPr>
            <a:spLocks noGrp="1"/>
          </p:cNvSpPr>
          <p:nvPr>
            <p:ph idx="1"/>
          </p:nvPr>
        </p:nvSpPr>
        <p:spPr>
          <a:xfrm>
            <a:off x="179512" y="1916832"/>
            <a:ext cx="8280920" cy="4536504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200" dirty="0" smtClean="0"/>
              <a:t>Отбор в классы с профильным обучением (ОГЭ)</a:t>
            </a:r>
          </a:p>
          <a:p>
            <a:pPr marL="514350" indent="-5143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200" dirty="0" smtClean="0"/>
              <a:t>Оценка эффективности профильного обучения (ЕГЭ)</a:t>
            </a:r>
          </a:p>
          <a:p>
            <a:pPr marL="514350" indent="-5143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200" dirty="0" smtClean="0"/>
              <a:t>Оценка </a:t>
            </a:r>
            <a:r>
              <a:rPr lang="ru-RU" sz="2200" dirty="0" err="1" smtClean="0"/>
              <a:t>востребованности</a:t>
            </a:r>
            <a:r>
              <a:rPr lang="ru-RU" sz="2200" dirty="0" smtClean="0"/>
              <a:t> различных </a:t>
            </a:r>
            <a:br>
              <a:rPr lang="ru-RU" sz="2200" dirty="0" smtClean="0"/>
            </a:br>
            <a:r>
              <a:rPr lang="ru-RU" sz="2200" dirty="0" smtClean="0"/>
              <a:t>специальностей проф. образования (ЕГЭ)</a:t>
            </a:r>
          </a:p>
          <a:p>
            <a:pPr marL="514350" indent="-514350">
              <a:spcBef>
                <a:spcPts val="1200"/>
              </a:spcBef>
              <a:buFont typeface="Wingdings" pitchFamily="2" charset="2"/>
              <a:buChar char="ü"/>
            </a:pPr>
            <a:endParaRPr lang="ru-RU" sz="1400" dirty="0" smtClean="0"/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200" b="1" dirty="0" smtClean="0"/>
              <a:t>Выводы: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 smtClean="0"/>
              <a:t> - об обеспечении разными ОО качества подготовки </a:t>
            </a:r>
            <a:br>
              <a:rPr lang="ru-RU" sz="2200" dirty="0" smtClean="0"/>
            </a:br>
            <a:r>
              <a:rPr lang="ru-RU" sz="2200" dirty="0" smtClean="0"/>
              <a:t>по предметам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 smtClean="0"/>
              <a:t> - о соответствии профильного обучения в ОО выбираемым специальностям</a:t>
            </a:r>
          </a:p>
        </p:txBody>
      </p:sp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268760"/>
            <a:ext cx="88924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Востребованность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предметов по выбору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трелка вниз 4"/>
          <p:cNvSpPr/>
          <p:nvPr/>
        </p:nvSpPr>
        <p:spPr bwMode="auto">
          <a:xfrm>
            <a:off x="3707904" y="3645024"/>
            <a:ext cx="1152128" cy="432048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2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  <a:alpha val="3000"/>
                </a:schemeClr>
              </a:gs>
            </a:gsLst>
            <a:lin ang="16200000" scaled="1"/>
            <a:tileRect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6" name="Рисунок 5" descr="Education-Wheel-Woof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59624" y="2736304"/>
            <a:ext cx="2276872" cy="2276872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008112" y="187995"/>
            <a:ext cx="8172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Возможности и перспективы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использования результатов ГИА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7504" y="4972814"/>
            <a:ext cx="889248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ПБ1</a:t>
            </a:r>
            <a:r>
              <a:rPr lang="ru-RU" dirty="0" smtClean="0"/>
              <a:t> </a:t>
            </a:r>
            <a:r>
              <a:rPr lang="ru-RU" sz="1800" dirty="0" smtClean="0"/>
              <a:t>– наименьший первичный балл, получение которого свидетельствует об усвоении основных понятий и методов по соответствующему учебному предмету</a:t>
            </a:r>
            <a:endParaRPr lang="en-US" sz="1900" dirty="0" smtClean="0"/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ПБ2</a:t>
            </a:r>
            <a:r>
              <a:rPr lang="ru-RU" sz="2400" dirty="0" smtClean="0"/>
              <a:t> </a:t>
            </a:r>
            <a:r>
              <a:rPr lang="ru-RU" sz="1900" dirty="0" smtClean="0"/>
              <a:t>– </a:t>
            </a:r>
            <a:r>
              <a:rPr lang="ru-RU" sz="1800" dirty="0" smtClean="0"/>
              <a:t>наименьший первичный балл, получение которого свидетельствует о </a:t>
            </a:r>
            <a:r>
              <a:rPr lang="ru-RU" sz="1800" u="sng" dirty="0" smtClean="0"/>
              <a:t>высоком</a:t>
            </a:r>
            <a:r>
              <a:rPr lang="ru-RU" sz="1800" dirty="0" smtClean="0"/>
              <a:t> уровне подготовки участника экзамена (системные знания, комплексные умения и навыки, способности</a:t>
            </a:r>
            <a:r>
              <a:rPr lang="en-US" sz="1800" dirty="0" smtClean="0"/>
              <a:t> </a:t>
            </a:r>
            <a:r>
              <a:rPr lang="ru-RU" sz="1800" dirty="0" smtClean="0"/>
              <a:t>к выполнению </a:t>
            </a:r>
            <a:br>
              <a:rPr lang="ru-RU" sz="1800" dirty="0" smtClean="0"/>
            </a:br>
            <a:r>
              <a:rPr lang="ru-RU" sz="1800" dirty="0" smtClean="0"/>
              <a:t>творческих заданий)</a:t>
            </a:r>
            <a:endParaRPr lang="ru-RU" sz="1900" dirty="0" smtClean="0"/>
          </a:p>
        </p:txBody>
      </p:sp>
      <p:pic>
        <p:nvPicPr>
          <p:cNvPr id="9" name="Рисунок 8" descr="information-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2060848"/>
            <a:ext cx="774029" cy="783827"/>
          </a:xfrm>
          <a:prstGeom prst="rect">
            <a:avLst/>
          </a:prstGeom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08112" y="187995"/>
            <a:ext cx="8172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Возможности и перспективы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j-ea"/>
                <a:cs typeface="+mj-cs"/>
              </a:rPr>
              <a:t>использования результатов ГИА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4408076"/>
            <a:ext cx="80648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Из «Методики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шкалирования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результатов ЕГЭ»</a:t>
            </a:r>
          </a:p>
          <a:p>
            <a:pPr algn="r"/>
            <a:r>
              <a:rPr lang="en-US" sz="1800" i="1" dirty="0" smtClean="0">
                <a:solidFill>
                  <a:srgbClr val="0000FF"/>
                </a:solidFill>
              </a:rPr>
              <a:t>http://ege.edu.ru/ru/classes-11/scaling/</a:t>
            </a:r>
            <a:endParaRPr lang="ru-RU" sz="1800" i="1" dirty="0">
              <a:solidFill>
                <a:srgbClr val="0000FF"/>
              </a:solidFill>
            </a:endParaRPr>
          </a:p>
        </p:txBody>
      </p:sp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180528" y="126876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Ориентиры для выводов (ЕГЭ)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2844" y="1665337"/>
            <a:ext cx="59055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</p:pic>
      <p:cxnSp>
        <p:nvCxnSpPr>
          <p:cNvPr id="13" name="Прямая со стрелкой 12"/>
          <p:cNvCxnSpPr/>
          <p:nvPr/>
        </p:nvCxnSpPr>
        <p:spPr bwMode="auto">
          <a:xfrm>
            <a:off x="3059832" y="2420888"/>
            <a:ext cx="144016" cy="648072"/>
          </a:xfrm>
          <a:prstGeom prst="straightConnector1">
            <a:avLst/>
          </a:prstGeom>
          <a:noFill/>
          <a:ln w="50800">
            <a:solidFill>
              <a:srgbClr val="FF0000"/>
            </a:solidFill>
            <a:tailEnd type="arrow"/>
          </a:ln>
          <a:effectLst/>
          <a:scene3d>
            <a:camera prst="orthographicFront"/>
            <a:lightRig rig="threePt" dir="t"/>
          </a:scene3d>
          <a:sp3d>
            <a:bevelT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/>
          <p:nvPr/>
        </p:nvCxnSpPr>
        <p:spPr bwMode="auto">
          <a:xfrm flipH="1" flipV="1">
            <a:off x="5300464" y="2780928"/>
            <a:ext cx="711696" cy="72008"/>
          </a:xfrm>
          <a:prstGeom prst="straightConnector1">
            <a:avLst/>
          </a:prstGeom>
          <a:noFill/>
          <a:ln w="50800">
            <a:solidFill>
              <a:srgbClr val="FF0000"/>
            </a:solidFill>
            <a:tailEnd type="arrow"/>
          </a:ln>
          <a:effectLst/>
          <a:scene3d>
            <a:camera prst="orthographicFront"/>
            <a:lightRig rig="threePt" dir="t"/>
          </a:scene3d>
          <a:sp3d>
            <a:bevelT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112" y="116632"/>
            <a:ext cx="81724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Направления использования </a:t>
            </a:r>
            <a:b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ru-RU" alt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результатов ГИА в регионе</a:t>
            </a:r>
          </a:p>
        </p:txBody>
      </p:sp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1520" y="1412776"/>
            <a:ext cx="88924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700809"/>
          <a:ext cx="8568952" cy="3963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5832648"/>
              </a:tblGrid>
              <a:tr h="8450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Критерий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1: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ru-RU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Достижение требований стандарта по границе ТБ1  (мин.</a:t>
                      </a:r>
                      <a:r>
                        <a:rPr kumimoji="0" lang="ru-RU" sz="2000" b="1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балл)</a:t>
                      </a:r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Направления</a:t>
                      </a:r>
                      <a:r>
                        <a:rPr lang="ru-RU" sz="2000" b="1" baseline="0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 использования</a:t>
                      </a:r>
                      <a:endParaRPr lang="ru-RU" sz="2000" b="1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92088">
                <a:tc rowSpan="4">
                  <a:txBody>
                    <a:bodyPr/>
                    <a:lstStyle/>
                    <a:p>
                      <a:pPr algn="l"/>
                      <a:endParaRPr lang="en-US" sz="1900" dirty="0" smtClean="0"/>
                    </a:p>
                    <a:p>
                      <a:pPr algn="l"/>
                      <a:r>
                        <a:rPr lang="ru-RU" sz="1900" dirty="0" smtClean="0"/>
                        <a:t>Доля</a:t>
                      </a:r>
                      <a:r>
                        <a:rPr lang="ru-RU" sz="1900" baseline="0" dirty="0" smtClean="0"/>
                        <a:t> выпускников, </a:t>
                      </a:r>
                      <a:br>
                        <a:rPr lang="ru-RU" sz="1900" baseline="0" dirty="0" smtClean="0"/>
                      </a:br>
                      <a:r>
                        <a:rPr lang="ru-RU" sz="1900" b="1" baseline="0" dirty="0" smtClean="0"/>
                        <a:t>не</a:t>
                      </a:r>
                      <a:r>
                        <a:rPr lang="ru-RU" sz="1900" baseline="0" dirty="0" smtClean="0"/>
                        <a:t> преодолевших ТБ1</a:t>
                      </a:r>
                      <a:r>
                        <a:rPr lang="ru-RU" sz="2000" baseline="0" dirty="0" smtClean="0"/>
                        <a:t/>
                      </a:r>
                      <a:br>
                        <a:rPr lang="ru-RU" sz="2000" baseline="0" dirty="0" smtClean="0"/>
                      </a:br>
                      <a:r>
                        <a:rPr lang="ru-RU" sz="2000" baseline="0" dirty="0" smtClean="0"/>
                        <a:t>(%)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целевая консультативно-методическая</a:t>
                      </a:r>
                      <a:r>
                        <a:rPr lang="ru-RU" sz="1900" baseline="0" dirty="0" smtClean="0"/>
                        <a:t> помощь учащимся ОО для подготовки к пересдаче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выявление проблемных разделов,</a:t>
                      </a:r>
                      <a:r>
                        <a:rPr lang="ru-RU" sz="1900" baseline="0" dirty="0" smtClean="0"/>
                        <a:t> тем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целевая помощь педагогическим кадрам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- разработка региональной «дорожной карты» по устранению</a:t>
                      </a:r>
                      <a:r>
                        <a:rPr lang="ru-RU" sz="1900" baseline="0" dirty="0" smtClean="0"/>
                        <a:t> проблем</a:t>
                      </a:r>
                      <a:endParaRPr lang="ru-RU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_ФИПИ_2016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_ФИПИ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Тема_ФИПИ_2016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Тема_ФИПИ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8464</TotalTime>
  <Words>1218</Words>
  <Application>Microsoft Office PowerPoint</Application>
  <PresentationFormat>Экран (4:3)</PresentationFormat>
  <Paragraphs>340</Paragraphs>
  <Slides>23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Тема1</vt:lpstr>
      <vt:lpstr>Тема_ФИПИ_2016</vt:lpstr>
      <vt:lpstr>Тема_ФИПИ</vt:lpstr>
      <vt:lpstr>1_Тема_ФИПИ_2016</vt:lpstr>
      <vt:lpstr>1_Тема_ФИПИ</vt:lpstr>
      <vt:lpstr>Точечный рисунок</vt:lpstr>
      <vt:lpstr>Презентация PowerPoint</vt:lpstr>
      <vt:lpstr>Проблемы использования результатов ГИА в управлении развитием региональных систем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Направления использования  результатов ГИА в регионе</vt:lpstr>
      <vt:lpstr>Направления использования  результатов ГИА в регионе</vt:lpstr>
      <vt:lpstr>Направления использования  результатов ГИА в регионе</vt:lpstr>
      <vt:lpstr>Направления использования  результатов ГИА в регионе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FIPI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О.А.Решетникова</cp:lastModifiedBy>
  <cp:revision>814</cp:revision>
  <cp:lastPrinted>2014-09-25T10:46:37Z</cp:lastPrinted>
  <dcterms:created xsi:type="dcterms:W3CDTF">2005-03-25T14:40:30Z</dcterms:created>
  <dcterms:modified xsi:type="dcterms:W3CDTF">2016-04-25T09:55:38Z</dcterms:modified>
</cp:coreProperties>
</file>