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3.xml" ContentType="application/vnd.openxmlformats-officedocument.theme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theme/theme4.xml" ContentType="application/vnd.openxmlformats-officedocument.theme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theme/theme5.xml" ContentType="application/vnd.openxmlformats-officedocument.theme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theme/theme6.xml" ContentType="application/vnd.openxmlformats-officedocument.theme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theme/theme7.xml" ContentType="application/vnd.openxmlformats-officedocument.theme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theme/theme8.xml" ContentType="application/vnd.openxmlformats-officedocument.theme+xml"/>
  <Override PartName="/ppt/theme/theme9.xml" ContentType="application/vnd.openxmlformats-officedocument.theme+xml"/>
  <Override PartName="/ppt/theme/theme10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4286" r:id="rId3"/>
    <p:sldMasterId id="2147484311" r:id="rId4"/>
    <p:sldMasterId id="2147484323" r:id="rId5"/>
    <p:sldMasterId id="2147484362" r:id="rId6"/>
    <p:sldMasterId id="2147484374" r:id="rId7"/>
    <p:sldMasterId id="2147484389" r:id="rId8"/>
  </p:sldMasterIdLst>
  <p:notesMasterIdLst>
    <p:notesMasterId r:id="rId22"/>
  </p:notesMasterIdLst>
  <p:handoutMasterIdLst>
    <p:handoutMasterId r:id="rId23"/>
  </p:handoutMasterIdLst>
  <p:sldIdLst>
    <p:sldId id="256" r:id="rId9"/>
    <p:sldId id="430" r:id="rId10"/>
    <p:sldId id="431" r:id="rId11"/>
    <p:sldId id="436" r:id="rId12"/>
    <p:sldId id="438" r:id="rId13"/>
    <p:sldId id="439" r:id="rId14"/>
    <p:sldId id="440" r:id="rId15"/>
    <p:sldId id="443" r:id="rId16"/>
    <p:sldId id="441" r:id="rId17"/>
    <p:sldId id="423" r:id="rId18"/>
    <p:sldId id="442" r:id="rId19"/>
    <p:sldId id="425" r:id="rId20"/>
    <p:sldId id="331" r:id="rId21"/>
  </p:sldIdLst>
  <p:sldSz cx="9144000" cy="6858000" type="screen4x3"/>
  <p:notesSz cx="9928225" cy="6797675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7FEA0"/>
    <a:srgbClr val="F50B11"/>
    <a:srgbClr val="BBFDC1"/>
    <a:srgbClr val="85F0FB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339" autoAdjust="0"/>
    <p:restoredTop sz="94662" autoAdjust="0"/>
  </p:normalViewPr>
  <p:slideViewPr>
    <p:cSldViewPr>
      <p:cViewPr>
        <p:scale>
          <a:sx n="70" d="100"/>
          <a:sy n="70" d="100"/>
        </p:scale>
        <p:origin x="-1302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" Target="slides/slide5.xml"/><Relationship Id="rId18" Type="http://schemas.openxmlformats.org/officeDocument/2006/relationships/slide" Target="slides/slide10.xml"/><Relationship Id="rId26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3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4.xml"/><Relationship Id="rId17" Type="http://schemas.openxmlformats.org/officeDocument/2006/relationships/slide" Target="slides/slide9.xml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8.xml"/><Relationship Id="rId20" Type="http://schemas.openxmlformats.org/officeDocument/2006/relationships/slide" Target="slides/slide12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3.xml"/><Relationship Id="rId24" Type="http://schemas.openxmlformats.org/officeDocument/2006/relationships/presProps" Target="presProp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7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2.xml"/><Relationship Id="rId19" Type="http://schemas.openxmlformats.org/officeDocument/2006/relationships/slide" Target="slides/slide1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1.xml"/><Relationship Id="rId14" Type="http://schemas.openxmlformats.org/officeDocument/2006/relationships/slide" Target="slides/slide6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0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302231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5623698" y="0"/>
            <a:ext cx="4302231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2BE34F-4E52-4484-B110-4D948976B15D}" type="datetimeFigureOut">
              <a:rPr lang="ru-RU" smtClean="0"/>
              <a:t>26.04.2016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1" y="6456612"/>
            <a:ext cx="4302231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5623698" y="6456612"/>
            <a:ext cx="4302231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8D6940E-F417-4464-A844-56F405A682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0588632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9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4302231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623698" y="0"/>
            <a:ext cx="4302231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389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63900" y="509588"/>
            <a:ext cx="3400425" cy="25495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92823" y="3228896"/>
            <a:ext cx="7942580" cy="30589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noProof="0" smtClean="0"/>
              <a:t>Образец текста</a:t>
            </a:r>
          </a:p>
          <a:p>
            <a:pPr lvl="1"/>
            <a:r>
              <a:rPr lang="ru-RU" altLang="ru-RU" noProof="0" smtClean="0"/>
              <a:t>Второй уровень</a:t>
            </a:r>
          </a:p>
          <a:p>
            <a:pPr lvl="2"/>
            <a:r>
              <a:rPr lang="ru-RU" altLang="ru-RU" noProof="0" smtClean="0"/>
              <a:t>Третий уровень</a:t>
            </a:r>
          </a:p>
          <a:p>
            <a:pPr lvl="3"/>
            <a:r>
              <a:rPr lang="ru-RU" altLang="ru-RU" noProof="0" smtClean="0"/>
              <a:t>Четвертый уровень</a:t>
            </a:r>
          </a:p>
          <a:p>
            <a:pPr lvl="4"/>
            <a:r>
              <a:rPr lang="ru-RU" altLang="ru-RU" noProof="0" smtClean="0"/>
              <a:t>Пятый уровень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6456612"/>
            <a:ext cx="4302231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623698" y="6456612"/>
            <a:ext cx="4302231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1565EAD1-9873-45FF-85B8-775BEFB6F458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46050727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F4D9EF-C1CD-4E44-9394-3CAEAE49EE76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6097661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4A0AE0-08F7-4760-9253-6698BA2CAED5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3645636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4B7EB8-677A-49AB-98F3-6138947E8D53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91282584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0757A5-BD0E-4440-BD3B-FED349F5E4D8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10119959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BC8961-23C1-49D4-B450-06CC90330E64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45627446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CCF350-A76F-4EC2-9098-94C499A875E7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28717360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DB8E88-3120-4168-81F2-88803A2F1EA3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6694391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D6B564-86B6-45B1-903B-ECB881AAF84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49279084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210576-CFBA-47A9-9074-5FF059CABE76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98904787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181AE3-C044-45D4-BF1E-992035DFBEE4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90651361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90D841-2006-42DA-A234-965CC83FA602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1886672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E663A6-D357-4D89-8DEE-4A5724EBCDC8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65585830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F8DE98-9E7A-41EE-B1B9-A25B38568F07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76776927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D1E0A9-6916-48AA-A4DC-B209BF8C09DA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19710358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6D401B-9FF7-4F0F-8066-9BD2BE6A8BAC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0699576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1CA363-3ED5-4687-B15B-00C276146B0D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708873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A3D44B-F4A6-4497-99FA-67E38DAAD7BE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22070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A9929E-8765-49DF-B319-076AFACCA00D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129319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DD178D-DACA-4089-A930-5E065177F841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023064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145B33-7A57-4F29-AADA-91F66C70C571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668601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693B82-EE3B-4DA0-B529-EE4C288C0052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316185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546D6E-74B9-4819-AAD0-495E8CA0FF17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09330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CE7D4A-E9FE-4D6C-A405-D89FED1C8F57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551779637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9D6302-509E-469C-86EB-06128CC6B8AB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071624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C9AD21-6237-44CE-9891-DEE66B4B6950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8479757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724F9B-970E-4900-BA6B-D8F88612E0DC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815620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B0EA29-9C88-430A-B9CD-F2B1A606D658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9814826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6A2691-D719-4195-B73C-5C432DA5A0D1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113578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B90F46-9290-4D12-8F06-748F75C638B7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324954475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5DCFC6-1BBA-40CB-A54E-094278A42CC3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556802991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7CD31A-2860-4881-8031-ED94AAB472A1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163273334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F47AD1-DD0A-4ECB-974A-1146B5FD0D9E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065310171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A58180-C0B0-4B12-B3FC-C3A8A85BE274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6597610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F076C4-37EE-4EF6-9130-9C18497D71ED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525120568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72F474-0283-487B-ABEF-45A21EBE5C9F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853062268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FABED4-C521-4576-8D1C-0D599D307F3D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696611783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D65378-0438-4D24-B9A5-905756042C5E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003360955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37D2C1-08A7-4B96-8454-01273452EC88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710691202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337E95-4231-4922-BCBD-24180B36A6DE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557297863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A343D1-DA3F-4CE4-9995-284998CB796A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470604278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2649AC-446F-42C1-B2C6-778A099CF115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982375108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201229-BCD0-4C6D-8A60-26CF5E205EBE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239297579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C45DC7-0984-4ED1-94FB-BC299E15642F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64728548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3A6CC7-6DD9-4DEE-ADB7-5944719BA85C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1086416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526396-5097-44F1-883E-6F6047573DE6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885310237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629178-A13B-4CCC-B912-CBE1AB3687BC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154075221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32A9B6-D307-473A-90AD-4F27BC64D095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065056543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413069-D09C-4CBA-82B5-BA2055E9D707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497300816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7AA86B-4753-4945-8FD0-CA1755397B13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761623386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FD7F9E-9372-43E9-BE52-E8370F4F5FC1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951919287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FAD173-8559-44A9-86B7-428EDC2732EE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443328504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063DC6-D2A4-40F3-8878-26EB76BD21F7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54925654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AE155C-6E33-43EE-9722-9E60DDB24D83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620571573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Заголовок и четыре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sz="quarter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Объект 4"/>
          <p:cNvSpPr>
            <a:spLocks noGrp="1"/>
          </p:cNvSpPr>
          <p:nvPr>
            <p:ph sz="quarter" idx="3"/>
          </p:nvPr>
        </p:nvSpPr>
        <p:spPr>
          <a:xfrm>
            <a:off x="457200" y="3938588"/>
            <a:ext cx="4038600" cy="21875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C8022D-611E-4F5E-A575-4038EC5BA350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650159583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7A6497-9563-4629-A328-D589D637C34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1389254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8D1878-83B5-42C1-929C-591F466A9951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728876118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56B0E6-DA62-4693-9DF5-3846EF9E6ACB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4060947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45FE60-EDE7-412A-9C18-34AB2E6CD47B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6083505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1B03A2-426B-4A98-9134-60A3FB3F752D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5155512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DE4CCC-C10B-4392-A5AC-8A5CE6CAD922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4475662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0713B0-A06E-4818-8D69-1149495377BD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8278079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2B529A-ABA7-4CD4-8DEE-4224D02D106B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3018999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47444B-D222-4818-8DFA-CDF60A7375DD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7295047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7210E4-F4EB-49F8-AC39-00C6D4CB3DCE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4277955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DD2057-809E-4ACD-8152-B0D1A5AA24B0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6870414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7267BB-278E-4151-8127-CC10F719DC89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8790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EE3F45-2A59-4E59-8A0C-5F8B27D71A3D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160354015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35B924-CF28-4435-A071-F45F3A801F72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9261362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A87552-0620-4E58-9859-2190FDDCD6B8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801636726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93D5BC-8E62-4B47-B4D8-3171AAA6086E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320626854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B6D017-9389-4A38-895E-686C72F1560F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822766815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8B5215-E5F0-44DE-B9BF-750BE2895161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479790636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1A6FC0-6345-4BAC-9846-0EB16CB87DCF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980570734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16C9AD-0E9F-4B3B-A035-C6DBF73A3508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595236778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9ABB3C-3485-4111-95C6-0D16F52550AB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242171283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D3CE1F-6E24-4E8B-8C0B-74C8383873EC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901731640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79DB80-3A1E-46FE-98A2-BE68B8FA79F0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4096105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6D40E4-DCF7-4570-BFC5-72C5D600ED5D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13832107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DB653B-8FF2-430E-B776-89344D64BF14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978578949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BC90AC-0B04-4625-B548-AAD215EFFC2A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302830629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7ED267-C2CB-4211-A08D-9B2238E345CF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261165454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Заголовок и четыре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sz="quarter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Объект 4"/>
          <p:cNvSpPr>
            <a:spLocks noGrp="1"/>
          </p:cNvSpPr>
          <p:nvPr>
            <p:ph sz="quarter" idx="3"/>
          </p:nvPr>
        </p:nvSpPr>
        <p:spPr>
          <a:xfrm>
            <a:off x="457200" y="3938588"/>
            <a:ext cx="4038600" cy="21875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A53889-FA13-43EA-A40D-4E1AF72BC972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665053056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B540C7-B842-4431-9BFB-CFCB46583FCE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427369247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C83DB2-D7C4-4F36-A39B-F803698E3E84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53092335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B1444E-97FC-45A2-83BD-653350C503E3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063554985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F2FBC4-34CC-4BC1-A53C-983067812786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99472973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AD16F3-43BF-4833-878A-600FE2DC6533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38753208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949B42-4581-4B00-ABB1-3635276D2B1D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242354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C272C5-3E36-4F03-A45D-230618A3148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635589511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EA4AD6-495E-4ED4-A0D3-F147DE1DACFE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606857892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5FE402-4E06-4235-B8CF-2275B7BA5CF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261772769"/>
      </p:ext>
    </p:extLst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93BCC7-4FB4-45FA-A26D-596E81630624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015487172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48744B-1DA7-49C6-96F0-38E6898670AD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044698298"/>
      </p:ext>
    </p:extLst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629EE4-D1CD-4C3B-8C19-94E46FD1F3D1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542015803"/>
      </p:ext>
    </p:extLst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D292CD-E9C5-40CE-ACF9-7D04CD71D04F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5934920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slideLayout" Target="../slideLayouts/slideLayout34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Relationship Id="rId14" Type="http://schemas.openxmlformats.org/officeDocument/2006/relationships/image" Target="../media/image2.jpeg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2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7.xml"/><Relationship Id="rId7" Type="http://schemas.openxmlformats.org/officeDocument/2006/relationships/slideLayout" Target="../slideLayouts/slideLayout41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6.xml"/><Relationship Id="rId1" Type="http://schemas.openxmlformats.org/officeDocument/2006/relationships/slideLayout" Target="../slideLayouts/slideLayout35.xml"/><Relationship Id="rId6" Type="http://schemas.openxmlformats.org/officeDocument/2006/relationships/slideLayout" Target="../slideLayouts/slideLayout40.xml"/><Relationship Id="rId11" Type="http://schemas.openxmlformats.org/officeDocument/2006/relationships/slideLayout" Target="../slideLayouts/slideLayout45.xml"/><Relationship Id="rId5" Type="http://schemas.openxmlformats.org/officeDocument/2006/relationships/slideLayout" Target="../slideLayouts/slideLayout39.xml"/><Relationship Id="rId10" Type="http://schemas.openxmlformats.org/officeDocument/2006/relationships/slideLayout" Target="../slideLayouts/slideLayout44.xml"/><Relationship Id="rId4" Type="http://schemas.openxmlformats.org/officeDocument/2006/relationships/slideLayout" Target="../slideLayouts/slideLayout38.xml"/><Relationship Id="rId9" Type="http://schemas.openxmlformats.org/officeDocument/2006/relationships/slideLayout" Target="../slideLayouts/slideLayout43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3.xml"/><Relationship Id="rId13" Type="http://schemas.openxmlformats.org/officeDocument/2006/relationships/slideLayout" Target="../slideLayouts/slideLayout58.xml"/><Relationship Id="rId3" Type="http://schemas.openxmlformats.org/officeDocument/2006/relationships/slideLayout" Target="../slideLayouts/slideLayout48.xml"/><Relationship Id="rId7" Type="http://schemas.openxmlformats.org/officeDocument/2006/relationships/slideLayout" Target="../slideLayouts/slideLayout52.xml"/><Relationship Id="rId12" Type="http://schemas.openxmlformats.org/officeDocument/2006/relationships/slideLayout" Target="../slideLayouts/slideLayout57.xml"/><Relationship Id="rId2" Type="http://schemas.openxmlformats.org/officeDocument/2006/relationships/slideLayout" Target="../slideLayouts/slideLayout47.xml"/><Relationship Id="rId1" Type="http://schemas.openxmlformats.org/officeDocument/2006/relationships/slideLayout" Target="../slideLayouts/slideLayout46.xml"/><Relationship Id="rId6" Type="http://schemas.openxmlformats.org/officeDocument/2006/relationships/slideLayout" Target="../slideLayouts/slideLayout51.xml"/><Relationship Id="rId11" Type="http://schemas.openxmlformats.org/officeDocument/2006/relationships/slideLayout" Target="../slideLayouts/slideLayout56.xml"/><Relationship Id="rId5" Type="http://schemas.openxmlformats.org/officeDocument/2006/relationships/slideLayout" Target="../slideLayouts/slideLayout50.xml"/><Relationship Id="rId15" Type="http://schemas.openxmlformats.org/officeDocument/2006/relationships/theme" Target="../theme/theme5.xml"/><Relationship Id="rId10" Type="http://schemas.openxmlformats.org/officeDocument/2006/relationships/slideLayout" Target="../slideLayouts/slideLayout55.xml"/><Relationship Id="rId4" Type="http://schemas.openxmlformats.org/officeDocument/2006/relationships/slideLayout" Target="../slideLayouts/slideLayout49.xml"/><Relationship Id="rId9" Type="http://schemas.openxmlformats.org/officeDocument/2006/relationships/slideLayout" Target="../slideLayouts/slideLayout54.xml"/><Relationship Id="rId14" Type="http://schemas.openxmlformats.org/officeDocument/2006/relationships/slideLayout" Target="../slideLayouts/slideLayout59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7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62.xml"/><Relationship Id="rId7" Type="http://schemas.openxmlformats.org/officeDocument/2006/relationships/slideLayout" Target="../slideLayouts/slideLayout66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61.xml"/><Relationship Id="rId1" Type="http://schemas.openxmlformats.org/officeDocument/2006/relationships/slideLayout" Target="../slideLayouts/slideLayout60.xml"/><Relationship Id="rId6" Type="http://schemas.openxmlformats.org/officeDocument/2006/relationships/slideLayout" Target="../slideLayouts/slideLayout65.xml"/><Relationship Id="rId11" Type="http://schemas.openxmlformats.org/officeDocument/2006/relationships/slideLayout" Target="../slideLayouts/slideLayout70.xml"/><Relationship Id="rId5" Type="http://schemas.openxmlformats.org/officeDocument/2006/relationships/slideLayout" Target="../slideLayouts/slideLayout64.xml"/><Relationship Id="rId10" Type="http://schemas.openxmlformats.org/officeDocument/2006/relationships/slideLayout" Target="../slideLayouts/slideLayout69.xml"/><Relationship Id="rId4" Type="http://schemas.openxmlformats.org/officeDocument/2006/relationships/slideLayout" Target="../slideLayouts/slideLayout63.xml"/><Relationship Id="rId9" Type="http://schemas.openxmlformats.org/officeDocument/2006/relationships/slideLayout" Target="../slideLayouts/slideLayout68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8.xml"/><Relationship Id="rId13" Type="http://schemas.openxmlformats.org/officeDocument/2006/relationships/slideLayout" Target="../slideLayouts/slideLayout83.xml"/><Relationship Id="rId3" Type="http://schemas.openxmlformats.org/officeDocument/2006/relationships/slideLayout" Target="../slideLayouts/slideLayout73.xml"/><Relationship Id="rId7" Type="http://schemas.openxmlformats.org/officeDocument/2006/relationships/slideLayout" Target="../slideLayouts/slideLayout77.xml"/><Relationship Id="rId12" Type="http://schemas.openxmlformats.org/officeDocument/2006/relationships/slideLayout" Target="../slideLayouts/slideLayout82.xml"/><Relationship Id="rId2" Type="http://schemas.openxmlformats.org/officeDocument/2006/relationships/slideLayout" Target="../slideLayouts/slideLayout72.xml"/><Relationship Id="rId1" Type="http://schemas.openxmlformats.org/officeDocument/2006/relationships/slideLayout" Target="../slideLayouts/slideLayout71.xml"/><Relationship Id="rId6" Type="http://schemas.openxmlformats.org/officeDocument/2006/relationships/slideLayout" Target="../slideLayouts/slideLayout76.xml"/><Relationship Id="rId11" Type="http://schemas.openxmlformats.org/officeDocument/2006/relationships/slideLayout" Target="../slideLayouts/slideLayout81.xml"/><Relationship Id="rId5" Type="http://schemas.openxmlformats.org/officeDocument/2006/relationships/slideLayout" Target="../slideLayouts/slideLayout75.xml"/><Relationship Id="rId15" Type="http://schemas.openxmlformats.org/officeDocument/2006/relationships/theme" Target="../theme/theme7.xml"/><Relationship Id="rId10" Type="http://schemas.openxmlformats.org/officeDocument/2006/relationships/slideLayout" Target="../slideLayouts/slideLayout80.xml"/><Relationship Id="rId4" Type="http://schemas.openxmlformats.org/officeDocument/2006/relationships/slideLayout" Target="../slideLayouts/slideLayout74.xml"/><Relationship Id="rId9" Type="http://schemas.openxmlformats.org/officeDocument/2006/relationships/slideLayout" Target="../slideLayouts/slideLayout79.xml"/><Relationship Id="rId14" Type="http://schemas.openxmlformats.org/officeDocument/2006/relationships/slideLayout" Target="../slideLayouts/slideLayout84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2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87.xml"/><Relationship Id="rId7" Type="http://schemas.openxmlformats.org/officeDocument/2006/relationships/slideLayout" Target="../slideLayouts/slideLayout91.xml"/><Relationship Id="rId12" Type="http://schemas.openxmlformats.org/officeDocument/2006/relationships/theme" Target="../theme/theme8.xml"/><Relationship Id="rId2" Type="http://schemas.openxmlformats.org/officeDocument/2006/relationships/slideLayout" Target="../slideLayouts/slideLayout86.xml"/><Relationship Id="rId1" Type="http://schemas.openxmlformats.org/officeDocument/2006/relationships/slideLayout" Target="../slideLayouts/slideLayout85.xml"/><Relationship Id="rId6" Type="http://schemas.openxmlformats.org/officeDocument/2006/relationships/slideLayout" Target="../slideLayouts/slideLayout90.xml"/><Relationship Id="rId11" Type="http://schemas.openxmlformats.org/officeDocument/2006/relationships/slideLayout" Target="../slideLayouts/slideLayout95.xml"/><Relationship Id="rId5" Type="http://schemas.openxmlformats.org/officeDocument/2006/relationships/slideLayout" Target="../slideLayouts/slideLayout89.xml"/><Relationship Id="rId10" Type="http://schemas.openxmlformats.org/officeDocument/2006/relationships/slideLayout" Target="../slideLayouts/slideLayout94.xml"/><Relationship Id="rId4" Type="http://schemas.openxmlformats.org/officeDocument/2006/relationships/slideLayout" Target="../slideLayouts/slideLayout88.xml"/><Relationship Id="rId9" Type="http://schemas.openxmlformats.org/officeDocument/2006/relationships/slideLayout" Target="../slideLayouts/slideLayout9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3075C89E-8E05-43E9-A6FB-F6DA1AEB46CF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10" r:id="rId1"/>
    <p:sldLayoutId id="2147484011" r:id="rId2"/>
    <p:sldLayoutId id="2147484012" r:id="rId3"/>
    <p:sldLayoutId id="2147484013" r:id="rId4"/>
    <p:sldLayoutId id="2147484014" r:id="rId5"/>
    <p:sldLayoutId id="2147484015" r:id="rId6"/>
    <p:sldLayoutId id="2147484016" r:id="rId7"/>
    <p:sldLayoutId id="2147484017" r:id="rId8"/>
    <p:sldLayoutId id="2147484018" r:id="rId9"/>
    <p:sldLayoutId id="2147484019" r:id="rId10"/>
    <p:sldLayoutId id="2147484020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454144F3-C123-4FCD-8230-55BBB14C04FB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21" r:id="rId1"/>
    <p:sldLayoutId id="2147484022" r:id="rId2"/>
    <p:sldLayoutId id="2147484023" r:id="rId3"/>
    <p:sldLayoutId id="2147484024" r:id="rId4"/>
    <p:sldLayoutId id="2147484025" r:id="rId5"/>
    <p:sldLayoutId id="2147484026" r:id="rId6"/>
    <p:sldLayoutId id="2147484027" r:id="rId7"/>
    <p:sldLayoutId id="2147484028" r:id="rId8"/>
    <p:sldLayoutId id="2147484029" r:id="rId9"/>
    <p:sldLayoutId id="2147484030" r:id="rId10"/>
    <p:sldLayoutId id="214748403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D3866275-23C9-41B5-9796-872DF21CA5A9}" type="slidenum">
              <a:rPr lang="ru-RU" altLang="ru-RU">
                <a:solidFill>
                  <a:srgbClr val="000000"/>
                </a:solidFill>
                <a:latin typeface="Arial"/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2376841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87" r:id="rId1"/>
    <p:sldLayoutId id="2147484288" r:id="rId2"/>
    <p:sldLayoutId id="2147484289" r:id="rId3"/>
    <p:sldLayoutId id="2147484290" r:id="rId4"/>
    <p:sldLayoutId id="2147484291" r:id="rId5"/>
    <p:sldLayoutId id="2147484292" r:id="rId6"/>
    <p:sldLayoutId id="2147484293" r:id="rId7"/>
    <p:sldLayoutId id="2147484294" r:id="rId8"/>
    <p:sldLayoutId id="2147484295" r:id="rId9"/>
    <p:sldLayoutId id="2147484296" r:id="rId10"/>
    <p:sldLayoutId id="2147484297" r:id="rId11"/>
    <p:sldLayoutId id="2147484298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7113EADA-FF83-412D-8C8E-86B859C36BC6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4729659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12" r:id="rId1"/>
    <p:sldLayoutId id="2147484313" r:id="rId2"/>
    <p:sldLayoutId id="2147484314" r:id="rId3"/>
    <p:sldLayoutId id="2147484315" r:id="rId4"/>
    <p:sldLayoutId id="2147484316" r:id="rId5"/>
    <p:sldLayoutId id="2147484317" r:id="rId6"/>
    <p:sldLayoutId id="2147484318" r:id="rId7"/>
    <p:sldLayoutId id="2147484319" r:id="rId8"/>
    <p:sldLayoutId id="2147484320" r:id="rId9"/>
    <p:sldLayoutId id="2147484321" r:id="rId10"/>
    <p:sldLayoutId id="2147484322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D096BCA0-32BA-41A7-A364-316EEE2BDB85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1719461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24" r:id="rId1"/>
    <p:sldLayoutId id="2147484325" r:id="rId2"/>
    <p:sldLayoutId id="2147484326" r:id="rId3"/>
    <p:sldLayoutId id="2147484327" r:id="rId4"/>
    <p:sldLayoutId id="2147484328" r:id="rId5"/>
    <p:sldLayoutId id="2147484329" r:id="rId6"/>
    <p:sldLayoutId id="2147484330" r:id="rId7"/>
    <p:sldLayoutId id="2147484331" r:id="rId8"/>
    <p:sldLayoutId id="2147484332" r:id="rId9"/>
    <p:sldLayoutId id="2147484333" r:id="rId10"/>
    <p:sldLayoutId id="2147484334" r:id="rId11"/>
    <p:sldLayoutId id="2147484335" r:id="rId12"/>
    <p:sldLayoutId id="2147484336" r:id="rId13"/>
    <p:sldLayoutId id="2147484337" r:id="rId14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26211038-70F3-48B8-9BC3-B8C6F37915F1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70108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63" r:id="rId1"/>
    <p:sldLayoutId id="2147484364" r:id="rId2"/>
    <p:sldLayoutId id="2147484365" r:id="rId3"/>
    <p:sldLayoutId id="2147484366" r:id="rId4"/>
    <p:sldLayoutId id="2147484367" r:id="rId5"/>
    <p:sldLayoutId id="2147484368" r:id="rId6"/>
    <p:sldLayoutId id="2147484369" r:id="rId7"/>
    <p:sldLayoutId id="2147484370" r:id="rId8"/>
    <p:sldLayoutId id="2147484371" r:id="rId9"/>
    <p:sldLayoutId id="2147484372" r:id="rId10"/>
    <p:sldLayoutId id="214748437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31DF6EBC-2A27-4356-971F-4FA7FF1AD2C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0640745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75" r:id="rId1"/>
    <p:sldLayoutId id="2147484376" r:id="rId2"/>
    <p:sldLayoutId id="2147484377" r:id="rId3"/>
    <p:sldLayoutId id="2147484378" r:id="rId4"/>
    <p:sldLayoutId id="2147484379" r:id="rId5"/>
    <p:sldLayoutId id="2147484380" r:id="rId6"/>
    <p:sldLayoutId id="2147484381" r:id="rId7"/>
    <p:sldLayoutId id="2147484382" r:id="rId8"/>
    <p:sldLayoutId id="2147484383" r:id="rId9"/>
    <p:sldLayoutId id="2147484384" r:id="rId10"/>
    <p:sldLayoutId id="2147484385" r:id="rId11"/>
    <p:sldLayoutId id="2147484386" r:id="rId12"/>
    <p:sldLayoutId id="2147484387" r:id="rId13"/>
    <p:sldLayoutId id="2147484388" r:id="rId14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554BE5A6-D8BA-4CA8-90DB-F9BECB6BC175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7196937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90" r:id="rId1"/>
    <p:sldLayoutId id="2147484391" r:id="rId2"/>
    <p:sldLayoutId id="2147484392" r:id="rId3"/>
    <p:sldLayoutId id="2147484393" r:id="rId4"/>
    <p:sldLayoutId id="2147484394" r:id="rId5"/>
    <p:sldLayoutId id="2147484395" r:id="rId6"/>
    <p:sldLayoutId id="2147484396" r:id="rId7"/>
    <p:sldLayoutId id="2147484397" r:id="rId8"/>
    <p:sldLayoutId id="2147484398" r:id="rId9"/>
    <p:sldLayoutId id="2147484399" r:id="rId10"/>
    <p:sldLayoutId id="2147484400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7.xml"/><Relationship Id="rId4" Type="http://schemas.openxmlformats.org/officeDocument/2006/relationships/image" Target="../media/image8.jpe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4"/>
          <p:cNvSpPr>
            <a:spLocks noChangeArrowheads="1"/>
          </p:cNvSpPr>
          <p:nvPr/>
        </p:nvSpPr>
        <p:spPr bwMode="auto">
          <a:xfrm>
            <a:off x="2700338" y="765175"/>
            <a:ext cx="6464300" cy="3384550"/>
          </a:xfrm>
          <a:prstGeom prst="rect">
            <a:avLst/>
          </a:prstGeom>
          <a:solidFill>
            <a:srgbClr val="0000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ru-RU" altLang="ru-RU" sz="1800"/>
          </a:p>
        </p:txBody>
      </p:sp>
      <p:sp>
        <p:nvSpPr>
          <p:cNvPr id="16387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700338" y="1722438"/>
            <a:ext cx="6188075" cy="1470025"/>
          </a:xfrm>
        </p:spPr>
        <p:txBody>
          <a:bodyPr/>
          <a:lstStyle/>
          <a:p>
            <a:pPr algn="r" eaLnBrk="1" hangingPunct="1"/>
            <a:r>
              <a:rPr lang="ru-RU" altLang="ru-RU" sz="3200" b="1" dirty="0">
                <a:solidFill>
                  <a:schemeClr val="bg1"/>
                </a:solidFill>
              </a:rPr>
              <a:t>Функции профессионального экспертного сообщества в повышении качества дополнительного образования детей</a:t>
            </a:r>
            <a:endParaRPr lang="ru-RU" altLang="ru-RU" sz="2400" b="1" dirty="0">
              <a:solidFill>
                <a:schemeClr val="bg1"/>
              </a:solidFill>
            </a:endParaRPr>
          </a:p>
        </p:txBody>
      </p:sp>
      <p:sp>
        <p:nvSpPr>
          <p:cNvPr id="16388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79512" y="4437112"/>
            <a:ext cx="8964488" cy="1555750"/>
          </a:xfrm>
        </p:spPr>
        <p:txBody>
          <a:bodyPr/>
          <a:lstStyle/>
          <a:p>
            <a:pPr algn="l" eaLnBrk="1" hangingPunct="1">
              <a:lnSpc>
                <a:spcPct val="90000"/>
              </a:lnSpc>
              <a:spcBef>
                <a:spcPct val="0"/>
              </a:spcBef>
            </a:pPr>
            <a:r>
              <a:rPr lang="ru-RU" altLang="ru-RU" sz="2800" i="1" dirty="0" smtClean="0"/>
              <a:t>Леонтович Александр Владимирович,      </a:t>
            </a:r>
          </a:p>
          <a:p>
            <a:pPr algn="l" eaLnBrk="1" hangingPunct="1">
              <a:lnSpc>
                <a:spcPct val="90000"/>
              </a:lnSpc>
              <a:spcBef>
                <a:spcPct val="0"/>
              </a:spcBef>
            </a:pPr>
            <a:r>
              <a:rPr lang="ru-RU" altLang="ru-RU" sz="2800" i="1" dirty="0" smtClean="0"/>
              <a:t>к. психол. н., </a:t>
            </a:r>
          </a:p>
          <a:p>
            <a:pPr algn="l" eaLnBrk="1" hangingPunct="1">
              <a:lnSpc>
                <a:spcPct val="90000"/>
              </a:lnSpc>
              <a:spcBef>
                <a:spcPct val="0"/>
              </a:spcBef>
            </a:pPr>
            <a:r>
              <a:rPr lang="ru-RU" altLang="ru-RU" sz="2800" i="1" dirty="0"/>
              <a:t>п</a:t>
            </a:r>
            <a:r>
              <a:rPr lang="ru-RU" altLang="ru-RU" sz="2800" i="1" dirty="0" smtClean="0"/>
              <a:t>редседатель Общероссийского движения творческих педагогов «Исследователь»,</a:t>
            </a:r>
          </a:p>
          <a:p>
            <a:pPr algn="l" eaLnBrk="1" hangingPunct="1">
              <a:lnSpc>
                <a:spcPct val="90000"/>
              </a:lnSpc>
              <a:spcBef>
                <a:spcPct val="0"/>
              </a:spcBef>
            </a:pPr>
            <a:r>
              <a:rPr lang="ru-RU" altLang="ru-RU" sz="2800" i="1" dirty="0" smtClean="0"/>
              <a:t>член Общественного совета Минобрнауки России</a:t>
            </a:r>
          </a:p>
        </p:txBody>
      </p:sp>
      <p:pic>
        <p:nvPicPr>
          <p:cNvPr id="16389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65175"/>
            <a:ext cx="2555875" cy="3384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52535" y="1733447"/>
            <a:ext cx="9449320" cy="51245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3348038" y="2560638"/>
            <a:ext cx="5580062" cy="1143000"/>
          </a:xfrm>
        </p:spPr>
        <p:txBody>
          <a:bodyPr/>
          <a:lstStyle/>
          <a:p>
            <a:pPr algn="r" eaLnBrk="1" hangingPunct="1"/>
            <a:r>
              <a:rPr lang="ru-RU" altLang="ru-RU" sz="3200" dirty="0" smtClean="0"/>
              <a:t>Общероссийское общественное движение творческих педагогов «Исследователь» </a:t>
            </a:r>
            <a:r>
              <a:rPr lang="ru-RU" altLang="ru-RU" sz="4000" dirty="0" smtClean="0"/>
              <a:t/>
            </a:r>
            <a:br>
              <a:rPr lang="ru-RU" altLang="ru-RU" sz="4000" dirty="0" smtClean="0"/>
            </a:br>
            <a:endParaRPr lang="ru-RU" altLang="ru-RU" sz="4000" dirty="0" smtClean="0"/>
          </a:p>
        </p:txBody>
      </p:sp>
      <p:pic>
        <p:nvPicPr>
          <p:cNvPr id="13315" name="Picture 4" descr="Logo-OODI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1844675"/>
            <a:ext cx="2520950" cy="2160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754063" y="4149725"/>
            <a:ext cx="8137525" cy="25542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ru-RU" sz="2000" dirty="0">
                <a:solidFill>
                  <a:srgbClr val="000000"/>
                </a:solidFill>
              </a:rPr>
              <a:t>Отделения в 60 регионах России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ru-RU" sz="2000" dirty="0">
                <a:solidFill>
                  <a:srgbClr val="000000"/>
                </a:solidFill>
              </a:rPr>
              <a:t>Единая система критериев оценки качества исследовательских работ учащихся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ru-RU" sz="2000" dirty="0">
                <a:solidFill>
                  <a:srgbClr val="000000"/>
                </a:solidFill>
              </a:rPr>
              <a:t>Информационно-методическое сопровождение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ru-RU" sz="2000" dirty="0">
                <a:solidFill>
                  <a:srgbClr val="000000"/>
                </a:solidFill>
              </a:rPr>
              <a:t>Развитие региональных сетевых проектов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ru-RU" sz="2000" dirty="0">
                <a:solidFill>
                  <a:srgbClr val="000000"/>
                </a:solidFill>
              </a:rPr>
              <a:t>Проведение экспертиз в сфере образования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ru-RU" sz="2000" dirty="0">
                <a:solidFill>
                  <a:srgbClr val="000000"/>
                </a:solidFill>
              </a:rPr>
              <a:t>Всероссийские юношеские чтения им. В.И.Вернадского</a:t>
            </a:r>
          </a:p>
          <a:p>
            <a:pPr>
              <a:defRPr/>
            </a:pPr>
            <a:endParaRPr lang="ru-RU" sz="2000" dirty="0">
              <a:solidFill>
                <a:srgbClr val="000000"/>
              </a:solidFill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 bwMode="auto">
          <a:xfrm>
            <a:off x="0" y="404813"/>
            <a:ext cx="7272338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l">
              <a:defRPr/>
            </a:pPr>
            <a:r>
              <a:rPr lang="ru-RU" altLang="ru-RU" sz="3200" b="1" kern="0" dirty="0" smtClean="0">
                <a:solidFill>
                  <a:srgbClr val="FFFFFF"/>
                </a:solidFill>
              </a:rPr>
              <a:t>Экспертное сообщество в области исследовательской деятельности</a:t>
            </a:r>
          </a:p>
        </p:txBody>
      </p:sp>
    </p:spTree>
    <p:extLst>
      <p:ext uri="{BB962C8B-B14F-4D97-AF65-F5344CB8AC3E}">
        <p14:creationId xmlns:p14="http://schemas.microsoft.com/office/powerpoint/2010/main" val="4081171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 txBox="1">
            <a:spLocks/>
          </p:cNvSpPr>
          <p:nvPr/>
        </p:nvSpPr>
        <p:spPr bwMode="auto">
          <a:xfrm>
            <a:off x="0" y="404813"/>
            <a:ext cx="7272338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l">
              <a:defRPr/>
            </a:pPr>
            <a:r>
              <a:rPr lang="ru-RU" altLang="ru-RU" sz="3200" b="1" kern="0" dirty="0" smtClean="0">
                <a:solidFill>
                  <a:srgbClr val="FFFFFF"/>
                </a:solidFill>
              </a:rPr>
              <a:t>Ассоциация общественных профессиональных организаций </a:t>
            </a:r>
          </a:p>
        </p:txBody>
      </p:sp>
      <p:grpSp>
        <p:nvGrpSpPr>
          <p:cNvPr id="10" name="Группа 21"/>
          <p:cNvGrpSpPr>
            <a:grpSpLocks/>
          </p:cNvGrpSpPr>
          <p:nvPr/>
        </p:nvGrpSpPr>
        <p:grpSpPr bwMode="auto">
          <a:xfrm>
            <a:off x="395536" y="3688815"/>
            <a:ext cx="2879725" cy="1584325"/>
            <a:chOff x="323528" y="2924944"/>
            <a:chExt cx="2880320" cy="1584176"/>
          </a:xfrm>
        </p:grpSpPr>
        <p:sp>
          <p:nvSpPr>
            <p:cNvPr id="11" name="Овал 10"/>
            <p:cNvSpPr/>
            <p:nvPr/>
          </p:nvSpPr>
          <p:spPr>
            <a:xfrm>
              <a:off x="610924" y="2924944"/>
              <a:ext cx="2305526" cy="1584176"/>
            </a:xfrm>
            <a:prstGeom prst="ellipse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>
                <a:solidFill>
                  <a:srgbClr val="FFFFFF"/>
                </a:solidFill>
              </a:endParaRPr>
            </a:p>
          </p:txBody>
        </p:sp>
        <p:sp>
          <p:nvSpPr>
            <p:cNvPr id="12" name="TextBox 23"/>
            <p:cNvSpPr txBox="1">
              <a:spLocks noChangeArrowheads="1"/>
            </p:cNvSpPr>
            <p:nvPr/>
          </p:nvSpPr>
          <p:spPr bwMode="auto">
            <a:xfrm>
              <a:off x="323528" y="3393866"/>
              <a:ext cx="2880320" cy="923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ru-RU" altLang="ru-RU" b="1" dirty="0" smtClean="0">
                  <a:solidFill>
                    <a:srgbClr val="FFFFFF"/>
                  </a:solidFill>
                </a:rPr>
                <a:t>Профессиональная общественная организация</a:t>
              </a:r>
            </a:p>
          </p:txBody>
        </p:sp>
      </p:grpSp>
      <p:grpSp>
        <p:nvGrpSpPr>
          <p:cNvPr id="13" name="Группа 21"/>
          <p:cNvGrpSpPr>
            <a:grpSpLocks/>
          </p:cNvGrpSpPr>
          <p:nvPr/>
        </p:nvGrpSpPr>
        <p:grpSpPr bwMode="auto">
          <a:xfrm>
            <a:off x="2316091" y="4930093"/>
            <a:ext cx="2879725" cy="1584325"/>
            <a:chOff x="323528" y="2924944"/>
            <a:chExt cx="2880320" cy="1584176"/>
          </a:xfrm>
        </p:grpSpPr>
        <p:sp>
          <p:nvSpPr>
            <p:cNvPr id="14" name="Овал 13"/>
            <p:cNvSpPr/>
            <p:nvPr/>
          </p:nvSpPr>
          <p:spPr>
            <a:xfrm>
              <a:off x="610924" y="2924944"/>
              <a:ext cx="2305526" cy="1584176"/>
            </a:xfrm>
            <a:prstGeom prst="ellipse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>
                <a:solidFill>
                  <a:srgbClr val="FFFFFF"/>
                </a:solidFill>
              </a:endParaRPr>
            </a:p>
          </p:txBody>
        </p:sp>
        <p:sp>
          <p:nvSpPr>
            <p:cNvPr id="15" name="TextBox 23"/>
            <p:cNvSpPr txBox="1">
              <a:spLocks noChangeArrowheads="1"/>
            </p:cNvSpPr>
            <p:nvPr/>
          </p:nvSpPr>
          <p:spPr bwMode="auto">
            <a:xfrm>
              <a:off x="323528" y="3393866"/>
              <a:ext cx="2880320" cy="923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ru-RU" altLang="ru-RU" b="1" dirty="0" smtClean="0">
                  <a:solidFill>
                    <a:srgbClr val="FFFFFF"/>
                  </a:solidFill>
                </a:rPr>
                <a:t>Профессиональная общественная организация</a:t>
              </a:r>
            </a:p>
          </p:txBody>
        </p:sp>
      </p:grpSp>
      <p:grpSp>
        <p:nvGrpSpPr>
          <p:cNvPr id="16" name="Группа 21"/>
          <p:cNvGrpSpPr>
            <a:grpSpLocks/>
          </p:cNvGrpSpPr>
          <p:nvPr/>
        </p:nvGrpSpPr>
        <p:grpSpPr bwMode="auto">
          <a:xfrm>
            <a:off x="1331640" y="1937996"/>
            <a:ext cx="2879725" cy="1584325"/>
            <a:chOff x="323528" y="2924944"/>
            <a:chExt cx="2880320" cy="1584176"/>
          </a:xfrm>
        </p:grpSpPr>
        <p:sp>
          <p:nvSpPr>
            <p:cNvPr id="17" name="Овал 16"/>
            <p:cNvSpPr/>
            <p:nvPr/>
          </p:nvSpPr>
          <p:spPr>
            <a:xfrm>
              <a:off x="610924" y="2924944"/>
              <a:ext cx="2305526" cy="1584176"/>
            </a:xfrm>
            <a:prstGeom prst="ellipse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>
                <a:solidFill>
                  <a:srgbClr val="FFFFFF"/>
                </a:solidFill>
              </a:endParaRPr>
            </a:p>
          </p:txBody>
        </p:sp>
        <p:sp>
          <p:nvSpPr>
            <p:cNvPr id="18" name="TextBox 23"/>
            <p:cNvSpPr txBox="1">
              <a:spLocks noChangeArrowheads="1"/>
            </p:cNvSpPr>
            <p:nvPr/>
          </p:nvSpPr>
          <p:spPr bwMode="auto">
            <a:xfrm>
              <a:off x="323528" y="3393866"/>
              <a:ext cx="2880320" cy="6462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ru-RU" altLang="ru-RU" b="1" dirty="0" smtClean="0">
                  <a:solidFill>
                    <a:srgbClr val="FFFFFF"/>
                  </a:solidFill>
                </a:rPr>
                <a:t>Проектное      движение России</a:t>
              </a:r>
            </a:p>
          </p:txBody>
        </p:sp>
      </p:grpSp>
      <p:grpSp>
        <p:nvGrpSpPr>
          <p:cNvPr id="19" name="Группа 21"/>
          <p:cNvGrpSpPr>
            <a:grpSpLocks/>
          </p:cNvGrpSpPr>
          <p:nvPr/>
        </p:nvGrpSpPr>
        <p:grpSpPr bwMode="auto">
          <a:xfrm>
            <a:off x="4798964" y="4978268"/>
            <a:ext cx="2879725" cy="1584325"/>
            <a:chOff x="323528" y="2924944"/>
            <a:chExt cx="2880320" cy="1584176"/>
          </a:xfrm>
        </p:grpSpPr>
        <p:sp>
          <p:nvSpPr>
            <p:cNvPr id="20" name="Овал 19"/>
            <p:cNvSpPr/>
            <p:nvPr/>
          </p:nvSpPr>
          <p:spPr>
            <a:xfrm>
              <a:off x="610924" y="2924944"/>
              <a:ext cx="2305526" cy="1584176"/>
            </a:xfrm>
            <a:prstGeom prst="ellipse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>
                <a:solidFill>
                  <a:srgbClr val="FFFFFF"/>
                </a:solidFill>
              </a:endParaRPr>
            </a:p>
          </p:txBody>
        </p:sp>
        <p:sp>
          <p:nvSpPr>
            <p:cNvPr id="21" name="TextBox 23"/>
            <p:cNvSpPr txBox="1">
              <a:spLocks noChangeArrowheads="1"/>
            </p:cNvSpPr>
            <p:nvPr/>
          </p:nvSpPr>
          <p:spPr bwMode="auto">
            <a:xfrm>
              <a:off x="323528" y="3393866"/>
              <a:ext cx="2880320" cy="923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ru-RU" altLang="ru-RU" b="1" dirty="0" smtClean="0">
                  <a:solidFill>
                    <a:srgbClr val="FFFFFF"/>
                  </a:solidFill>
                </a:rPr>
                <a:t>Профессиональная общественная организация</a:t>
              </a:r>
            </a:p>
          </p:txBody>
        </p:sp>
      </p:grpSp>
      <p:grpSp>
        <p:nvGrpSpPr>
          <p:cNvPr id="22" name="Группа 21"/>
          <p:cNvGrpSpPr>
            <a:grpSpLocks/>
          </p:cNvGrpSpPr>
          <p:nvPr/>
        </p:nvGrpSpPr>
        <p:grpSpPr bwMode="auto">
          <a:xfrm>
            <a:off x="6167486" y="3522321"/>
            <a:ext cx="2879725" cy="1584325"/>
            <a:chOff x="323528" y="2924944"/>
            <a:chExt cx="2880320" cy="1584176"/>
          </a:xfrm>
        </p:grpSpPr>
        <p:sp>
          <p:nvSpPr>
            <p:cNvPr id="23" name="Овал 22"/>
            <p:cNvSpPr/>
            <p:nvPr/>
          </p:nvSpPr>
          <p:spPr>
            <a:xfrm>
              <a:off x="610924" y="2924944"/>
              <a:ext cx="2305526" cy="1584176"/>
            </a:xfrm>
            <a:prstGeom prst="ellipse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>
                <a:solidFill>
                  <a:srgbClr val="FFFFFF"/>
                </a:solidFill>
              </a:endParaRPr>
            </a:p>
          </p:txBody>
        </p:sp>
        <p:sp>
          <p:nvSpPr>
            <p:cNvPr id="24" name="TextBox 23"/>
            <p:cNvSpPr txBox="1">
              <a:spLocks noChangeArrowheads="1"/>
            </p:cNvSpPr>
            <p:nvPr/>
          </p:nvSpPr>
          <p:spPr bwMode="auto">
            <a:xfrm>
              <a:off x="323528" y="3168580"/>
              <a:ext cx="2880320" cy="92324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ru-RU" altLang="ru-RU" b="1" dirty="0" smtClean="0">
                  <a:solidFill>
                    <a:srgbClr val="FFFFFF"/>
                  </a:solidFill>
                </a:rPr>
                <a:t>АНО  педагогов художественной направленности</a:t>
              </a:r>
            </a:p>
          </p:txBody>
        </p:sp>
      </p:grpSp>
      <p:grpSp>
        <p:nvGrpSpPr>
          <p:cNvPr id="25" name="Группа 21"/>
          <p:cNvGrpSpPr>
            <a:grpSpLocks/>
          </p:cNvGrpSpPr>
          <p:nvPr/>
        </p:nvGrpSpPr>
        <p:grpSpPr bwMode="auto">
          <a:xfrm>
            <a:off x="3059832" y="3116921"/>
            <a:ext cx="3452105" cy="1584325"/>
            <a:chOff x="323528" y="2924944"/>
            <a:chExt cx="2880320" cy="1584176"/>
          </a:xfrm>
        </p:grpSpPr>
        <p:sp>
          <p:nvSpPr>
            <p:cNvPr id="26" name="Овал 25"/>
            <p:cNvSpPr/>
            <p:nvPr/>
          </p:nvSpPr>
          <p:spPr>
            <a:xfrm>
              <a:off x="610924" y="2924944"/>
              <a:ext cx="2305526" cy="1584176"/>
            </a:xfrm>
            <a:prstGeom prst="ellipse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>
                <a:solidFill>
                  <a:srgbClr val="FFFFFF"/>
                </a:solidFill>
              </a:endParaRPr>
            </a:p>
          </p:txBody>
        </p:sp>
        <p:sp>
          <p:nvSpPr>
            <p:cNvPr id="27" name="TextBox 23"/>
            <p:cNvSpPr txBox="1">
              <a:spLocks noChangeArrowheads="1"/>
            </p:cNvSpPr>
            <p:nvPr/>
          </p:nvSpPr>
          <p:spPr bwMode="auto">
            <a:xfrm>
              <a:off x="323528" y="3219843"/>
              <a:ext cx="2880320" cy="12002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ru-RU" altLang="ru-RU" b="1" dirty="0" smtClean="0">
                  <a:solidFill>
                    <a:srgbClr val="FFFFFF"/>
                  </a:solidFill>
                </a:rPr>
                <a:t>Профессиональная ассоциация дополнительного образования </a:t>
              </a:r>
            </a:p>
          </p:txBody>
        </p:sp>
      </p:grpSp>
      <p:grpSp>
        <p:nvGrpSpPr>
          <p:cNvPr id="28" name="Группа 27"/>
          <p:cNvGrpSpPr>
            <a:grpSpLocks/>
          </p:cNvGrpSpPr>
          <p:nvPr/>
        </p:nvGrpSpPr>
        <p:grpSpPr bwMode="auto">
          <a:xfrm>
            <a:off x="5324119" y="1906781"/>
            <a:ext cx="2879725" cy="1584325"/>
            <a:chOff x="323528" y="2924944"/>
            <a:chExt cx="2880320" cy="1584176"/>
          </a:xfrm>
        </p:grpSpPr>
        <p:sp>
          <p:nvSpPr>
            <p:cNvPr id="29" name="Овал 28"/>
            <p:cNvSpPr/>
            <p:nvPr/>
          </p:nvSpPr>
          <p:spPr>
            <a:xfrm>
              <a:off x="610924" y="2924944"/>
              <a:ext cx="2305526" cy="1584176"/>
            </a:xfrm>
            <a:prstGeom prst="ellipse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>
                <a:solidFill>
                  <a:srgbClr val="FFFFFF"/>
                </a:solidFill>
              </a:endParaRPr>
            </a:p>
          </p:txBody>
        </p:sp>
        <p:sp>
          <p:nvSpPr>
            <p:cNvPr id="30" name="TextBox 29"/>
            <p:cNvSpPr txBox="1">
              <a:spLocks noChangeArrowheads="1"/>
            </p:cNvSpPr>
            <p:nvPr/>
          </p:nvSpPr>
          <p:spPr bwMode="auto">
            <a:xfrm>
              <a:off x="323528" y="3300826"/>
              <a:ext cx="2880320" cy="92324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ru-RU" altLang="ru-RU" b="1" dirty="0" smtClean="0">
                  <a:solidFill>
                    <a:srgbClr val="FFFFFF"/>
                  </a:solidFill>
                </a:rPr>
                <a:t>Общественное движение «Исследователь»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873461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Заголовок 1"/>
          <p:cNvSpPr>
            <a:spLocks noGrp="1"/>
          </p:cNvSpPr>
          <p:nvPr>
            <p:ph type="title"/>
          </p:nvPr>
        </p:nvSpPr>
        <p:spPr>
          <a:xfrm>
            <a:off x="0" y="452782"/>
            <a:ext cx="7416800" cy="1143000"/>
          </a:xfrm>
        </p:spPr>
        <p:txBody>
          <a:bodyPr/>
          <a:lstStyle/>
          <a:p>
            <a:pPr algn="l"/>
            <a:r>
              <a:rPr lang="ru-RU" altLang="ru-RU" sz="3200" b="1" dirty="0" smtClean="0">
                <a:solidFill>
                  <a:schemeClr val="bg1"/>
                </a:solidFill>
              </a:rPr>
              <a:t>Программа общественной профессиональной оценки качества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51520" y="1700808"/>
            <a:ext cx="8892480" cy="53368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 eaLnBrk="0" hangingPunct="0">
              <a:spcBef>
                <a:spcPct val="20000"/>
              </a:spcBef>
              <a:buFontTx/>
              <a:buChar char="•"/>
            </a:pPr>
            <a:r>
              <a:rPr lang="ru-RU" altLang="ru-RU" sz="2400" kern="0" dirty="0" smtClean="0">
                <a:solidFill>
                  <a:srgbClr val="000000"/>
                </a:solidFill>
                <a:latin typeface="Arial"/>
              </a:rPr>
              <a:t>Разработка цели общественной профессиональной оценки </a:t>
            </a:r>
            <a:r>
              <a:rPr lang="ru-RU" altLang="ru-RU" sz="2400" kern="0" dirty="0" smtClean="0">
                <a:solidFill>
                  <a:srgbClr val="000000"/>
                </a:solidFill>
                <a:latin typeface="Arial"/>
              </a:rPr>
              <a:t>качества</a:t>
            </a:r>
            <a:endParaRPr lang="ru-RU" altLang="ru-RU" sz="2400" kern="0" dirty="0" smtClean="0">
              <a:solidFill>
                <a:srgbClr val="000000"/>
              </a:solidFill>
              <a:latin typeface="Arial"/>
            </a:endParaRPr>
          </a:p>
          <a:p>
            <a:pPr marL="342900" lvl="0" indent="-342900" eaLnBrk="0" hangingPunct="0">
              <a:spcBef>
                <a:spcPct val="20000"/>
              </a:spcBef>
              <a:buFontTx/>
              <a:buChar char="•"/>
            </a:pPr>
            <a:r>
              <a:rPr lang="ru-RU" altLang="ru-RU" sz="2400" kern="0" dirty="0" smtClean="0">
                <a:solidFill>
                  <a:srgbClr val="000000"/>
                </a:solidFill>
                <a:latin typeface="Arial"/>
              </a:rPr>
              <a:t>Формование </a:t>
            </a:r>
            <a:r>
              <a:rPr lang="ru-RU" altLang="ru-RU" sz="2400" kern="0" dirty="0" smtClean="0">
                <a:solidFill>
                  <a:srgbClr val="000000"/>
                </a:solidFill>
                <a:latin typeface="Arial"/>
              </a:rPr>
              <a:t>механизмов </a:t>
            </a:r>
            <a:r>
              <a:rPr lang="ru-RU" altLang="ru-RU" sz="2400" kern="0" dirty="0" smtClean="0">
                <a:solidFill>
                  <a:srgbClr val="000000"/>
                </a:solidFill>
                <a:latin typeface="Arial"/>
              </a:rPr>
              <a:t>в</a:t>
            </a:r>
            <a:r>
              <a:rPr lang="ru-RU" altLang="ru-RU" sz="2400" kern="0" dirty="0" smtClean="0">
                <a:solidFill>
                  <a:srgbClr val="000000"/>
                </a:solidFill>
                <a:latin typeface="Arial"/>
              </a:rPr>
              <a:t>заимодействия с органами </a:t>
            </a:r>
            <a:r>
              <a:rPr lang="ru-RU" altLang="ru-RU" sz="2400" kern="0" dirty="0" smtClean="0">
                <a:solidFill>
                  <a:srgbClr val="000000"/>
                </a:solidFill>
                <a:latin typeface="Arial"/>
              </a:rPr>
              <a:t>управления </a:t>
            </a:r>
            <a:r>
              <a:rPr lang="ru-RU" altLang="ru-RU" sz="2400" kern="0" dirty="0" smtClean="0">
                <a:solidFill>
                  <a:srgbClr val="000000"/>
                </a:solidFill>
                <a:latin typeface="Arial"/>
              </a:rPr>
              <a:t>образованием, различными социальными группами, профессиональным сообществом</a:t>
            </a:r>
            <a:endParaRPr lang="ru-RU" altLang="ru-RU" sz="2400" kern="0" dirty="0" smtClean="0">
              <a:solidFill>
                <a:srgbClr val="000000"/>
              </a:solidFill>
              <a:latin typeface="Arial"/>
            </a:endParaRPr>
          </a:p>
          <a:p>
            <a:pPr marL="342900" lvl="0" indent="-342900" eaLnBrk="0" hangingPunct="0">
              <a:spcBef>
                <a:spcPct val="20000"/>
              </a:spcBef>
              <a:buFontTx/>
              <a:buChar char="•"/>
            </a:pPr>
            <a:r>
              <a:rPr lang="ru-RU" altLang="ru-RU" sz="2400" kern="0" dirty="0" smtClean="0">
                <a:solidFill>
                  <a:srgbClr val="000000"/>
                </a:solidFill>
                <a:latin typeface="Arial"/>
              </a:rPr>
              <a:t>Разработка критериев оценки качества, направленных на опережающее (не догоняющее и не обеспечивающее спрос) развитие системы дополнительного образования и формирование (а не следование) запросов человека, общества и </a:t>
            </a:r>
            <a:r>
              <a:rPr lang="ru-RU" altLang="ru-RU" sz="2400" kern="0" dirty="0" smtClean="0">
                <a:solidFill>
                  <a:srgbClr val="000000"/>
                </a:solidFill>
                <a:latin typeface="Arial"/>
              </a:rPr>
              <a:t>государства на образование</a:t>
            </a:r>
            <a:endParaRPr lang="ru-RU" altLang="ru-RU" sz="2400" kern="0" dirty="0" smtClean="0">
              <a:solidFill>
                <a:srgbClr val="000000"/>
              </a:solidFill>
              <a:latin typeface="Arial"/>
            </a:endParaRPr>
          </a:p>
          <a:p>
            <a:pPr marL="342900" lvl="0" indent="-342900" eaLnBrk="0" hangingPunct="0">
              <a:spcBef>
                <a:spcPct val="20000"/>
              </a:spcBef>
              <a:buFontTx/>
              <a:buChar char="•"/>
            </a:pPr>
            <a:r>
              <a:rPr lang="ru-RU" altLang="ru-RU" sz="2400" kern="0" dirty="0" smtClean="0">
                <a:solidFill>
                  <a:srgbClr val="000000"/>
                </a:solidFill>
                <a:latin typeface="Arial"/>
              </a:rPr>
              <a:t>Ресурсное обеспечение </a:t>
            </a:r>
            <a:r>
              <a:rPr lang="ru-RU" altLang="ru-RU" sz="2400" kern="0" dirty="0" smtClean="0">
                <a:solidFill>
                  <a:srgbClr val="000000"/>
                </a:solidFill>
                <a:latin typeface="Arial"/>
              </a:rPr>
              <a:t>экспертизы</a:t>
            </a:r>
            <a:endParaRPr lang="ru-RU" altLang="ru-RU" sz="2400" kern="0" dirty="0" smtClean="0">
              <a:solidFill>
                <a:srgbClr val="000000"/>
              </a:solidFill>
              <a:latin typeface="Arial"/>
            </a:endParaRPr>
          </a:p>
          <a:p>
            <a:pPr marL="342900" lvl="0" indent="-342900" eaLnBrk="0" hangingPunct="0">
              <a:spcBef>
                <a:spcPct val="20000"/>
              </a:spcBef>
              <a:buFontTx/>
              <a:buChar char="•"/>
            </a:pPr>
            <a:r>
              <a:rPr lang="ru-RU" altLang="ru-RU" sz="2400" kern="0" dirty="0" smtClean="0">
                <a:solidFill>
                  <a:srgbClr val="000000"/>
                </a:solidFill>
                <a:latin typeface="Arial"/>
              </a:rPr>
              <a:t>Учреждение саморегулируемой </a:t>
            </a:r>
            <a:r>
              <a:rPr lang="ru-RU" altLang="ru-RU" sz="2400" kern="0" dirty="0" smtClean="0">
                <a:solidFill>
                  <a:srgbClr val="000000"/>
                </a:solidFill>
                <a:latin typeface="Arial"/>
              </a:rPr>
              <a:t>организации</a:t>
            </a:r>
            <a:endParaRPr lang="ru-RU" altLang="ru-RU" sz="2400" kern="0" dirty="0" smtClean="0">
              <a:solidFill>
                <a:srgbClr val="000000"/>
              </a:solidFill>
              <a:latin typeface="Arial"/>
            </a:endParaRPr>
          </a:p>
          <a:p>
            <a:pPr marL="342900" lvl="0" indent="-342900" eaLnBrk="0" hangingPunct="0">
              <a:spcBef>
                <a:spcPct val="20000"/>
              </a:spcBef>
              <a:buFontTx/>
              <a:buChar char="•"/>
            </a:pPr>
            <a:endParaRPr lang="ru-RU" altLang="ru-RU" sz="2400" kern="0" dirty="0">
              <a:solidFill>
                <a:srgbClr val="00000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288513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4"/>
          <p:cNvSpPr>
            <a:spLocks noChangeArrowheads="1"/>
          </p:cNvSpPr>
          <p:nvPr/>
        </p:nvSpPr>
        <p:spPr bwMode="auto">
          <a:xfrm>
            <a:off x="0" y="1341438"/>
            <a:ext cx="5888038" cy="3384550"/>
          </a:xfrm>
          <a:prstGeom prst="rect">
            <a:avLst/>
          </a:prstGeom>
          <a:solidFill>
            <a:srgbClr val="0000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ru-RU" altLang="ru-RU" sz="1800">
              <a:solidFill>
                <a:srgbClr val="000000"/>
              </a:solidFill>
            </a:endParaRPr>
          </a:p>
        </p:txBody>
      </p:sp>
      <p:sp>
        <p:nvSpPr>
          <p:cNvPr id="37891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3813" y="2298700"/>
            <a:ext cx="5611812" cy="1470025"/>
          </a:xfrm>
        </p:spPr>
        <p:txBody>
          <a:bodyPr/>
          <a:lstStyle/>
          <a:p>
            <a:pPr eaLnBrk="1" hangingPunct="1"/>
            <a:r>
              <a:rPr lang="ru-RU" altLang="ru-RU" b="1" dirty="0" smtClean="0">
                <a:solidFill>
                  <a:schemeClr val="bg1"/>
                </a:solidFill>
              </a:rPr>
              <a:t>Спасибо за внимание!</a:t>
            </a:r>
            <a:endParaRPr lang="ru-RU" altLang="ru-RU" b="1" dirty="0" smtClean="0"/>
          </a:p>
        </p:txBody>
      </p:sp>
      <p:pic>
        <p:nvPicPr>
          <p:cNvPr id="37892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1863" y="1341438"/>
            <a:ext cx="3132137" cy="3384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476250"/>
            <a:ext cx="8229600" cy="1143000"/>
          </a:xfrm>
        </p:spPr>
        <p:txBody>
          <a:bodyPr/>
          <a:lstStyle/>
          <a:p>
            <a:pPr algn="l" eaLnBrk="1" hangingPunct="1"/>
            <a:r>
              <a:rPr lang="ru-RU" altLang="ru-RU" sz="3200" b="1" dirty="0" smtClean="0">
                <a:solidFill>
                  <a:schemeClr val="bg1"/>
                </a:solidFill>
              </a:rPr>
              <a:t>КАЧЕСТВО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844824"/>
            <a:ext cx="8352928" cy="4525962"/>
          </a:xfrm>
        </p:spPr>
        <p:txBody>
          <a:bodyPr/>
          <a:lstStyle/>
          <a:p>
            <a:pPr marL="0" indent="261938" eaLnBrk="1" hangingPunct="1">
              <a:lnSpc>
                <a:spcPct val="80000"/>
              </a:lnSpc>
              <a:buNone/>
            </a:pPr>
            <a:r>
              <a:rPr lang="ru-RU" altLang="ru-RU" sz="2800" dirty="0" smtClean="0"/>
              <a:t>Философская  </a:t>
            </a:r>
            <a:r>
              <a:rPr lang="ru-RU" altLang="ru-RU" sz="2800" dirty="0"/>
              <a:t>категория, выражающая неотделимую от бытия объекта его существенную определённость, благодаря которой он является именно этим, а не иным </a:t>
            </a:r>
            <a:r>
              <a:rPr lang="ru-RU" altLang="ru-RU" sz="2800" dirty="0" smtClean="0"/>
              <a:t>объектом</a:t>
            </a:r>
            <a:endParaRPr lang="ru-RU" altLang="ru-RU" sz="2800" dirty="0" smtClean="0"/>
          </a:p>
          <a:p>
            <a:pPr marL="0" indent="261938" eaLnBrk="1" hangingPunct="1">
              <a:lnSpc>
                <a:spcPct val="80000"/>
              </a:lnSpc>
              <a:buNone/>
            </a:pPr>
            <a:r>
              <a:rPr lang="ru-RU" altLang="ru-RU" sz="2800" dirty="0" smtClean="0"/>
              <a:t>Философское  </a:t>
            </a:r>
            <a:r>
              <a:rPr lang="ru-RU" altLang="ru-RU" sz="2800" dirty="0"/>
              <a:t>понятие </a:t>
            </a:r>
            <a:r>
              <a:rPr lang="ru-RU" altLang="ru-RU" sz="2800" dirty="0" smtClean="0"/>
              <a:t>качества </a:t>
            </a:r>
            <a:r>
              <a:rPr lang="ru-RU" altLang="ru-RU" sz="2800" dirty="0"/>
              <a:t>не совпадает с употреблением этого термина, когда под ним подразумевается высокая ценность и полезность </a:t>
            </a:r>
            <a:r>
              <a:rPr lang="ru-RU" altLang="ru-RU" sz="2800" dirty="0" smtClean="0"/>
              <a:t>вещи </a:t>
            </a:r>
            <a:endParaRPr lang="ru-RU" altLang="ru-RU" sz="2800" dirty="0" smtClean="0"/>
          </a:p>
          <a:p>
            <a:pPr marL="0" indent="261938" eaLnBrk="1" hangingPunct="1">
              <a:lnSpc>
                <a:spcPct val="80000"/>
              </a:lnSpc>
              <a:buNone/>
            </a:pPr>
            <a:endParaRPr lang="ru-RU" altLang="ru-RU" sz="2800" dirty="0" smtClean="0"/>
          </a:p>
          <a:p>
            <a:pPr marL="0" indent="0" algn="r" eaLnBrk="1" hangingPunct="1">
              <a:lnSpc>
                <a:spcPct val="80000"/>
              </a:lnSpc>
              <a:buNone/>
            </a:pPr>
            <a:r>
              <a:rPr lang="ru-RU" altLang="ru-RU" sz="2800" i="1" dirty="0" smtClean="0"/>
              <a:t>Философский энциклопедический словарь</a:t>
            </a:r>
          </a:p>
        </p:txBody>
      </p:sp>
    </p:spTree>
    <p:extLst>
      <p:ext uri="{BB962C8B-B14F-4D97-AF65-F5344CB8AC3E}">
        <p14:creationId xmlns:p14="http://schemas.microsoft.com/office/powerpoint/2010/main" val="26134482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251521" y="404664"/>
            <a:ext cx="7848872" cy="1143000"/>
          </a:xfrm>
        </p:spPr>
        <p:txBody>
          <a:bodyPr/>
          <a:lstStyle/>
          <a:p>
            <a:pPr algn="l" eaLnBrk="1" hangingPunct="1"/>
            <a:r>
              <a:rPr lang="ru-RU" altLang="ru-RU" sz="3200" b="1" dirty="0" smtClean="0">
                <a:solidFill>
                  <a:schemeClr val="bg1"/>
                </a:solidFill>
              </a:rPr>
              <a:t>Кто осуществляет контроль параметров, </a:t>
            </a:r>
            <a:r>
              <a:rPr lang="ru-RU" altLang="ru-RU" sz="3200" b="1" dirty="0" smtClean="0">
                <a:solidFill>
                  <a:schemeClr val="bg1"/>
                </a:solidFill>
              </a:rPr>
              <a:t>определяющих качество </a:t>
            </a:r>
            <a:r>
              <a:rPr lang="ru-RU" altLang="ru-RU" sz="3200" b="1" dirty="0" smtClean="0">
                <a:solidFill>
                  <a:schemeClr val="bg1"/>
                </a:solidFill>
              </a:rPr>
              <a:t>образования?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7504" y="1772816"/>
            <a:ext cx="8856984" cy="4453954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ru-RU" altLang="ru-RU" sz="2400" dirty="0" smtClean="0"/>
              <a:t>Прокуратура, надзорные органы</a:t>
            </a:r>
          </a:p>
          <a:p>
            <a:pPr marL="1074738" indent="0" algn="r" eaLnBrk="1" hangingPunct="1">
              <a:lnSpc>
                <a:spcPct val="80000"/>
              </a:lnSpc>
              <a:buNone/>
            </a:pPr>
            <a:r>
              <a:rPr lang="ru-RU" altLang="ru-RU" sz="2400" i="1" dirty="0"/>
              <a:t>Соответствие общему законодательству</a:t>
            </a: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ru-RU" altLang="ru-RU" sz="2400" dirty="0" smtClean="0"/>
              <a:t>Органы управления образованием</a:t>
            </a:r>
          </a:p>
          <a:p>
            <a:pPr marL="1074738" indent="0" algn="r" eaLnBrk="1" hangingPunct="1">
              <a:lnSpc>
                <a:spcPct val="80000"/>
              </a:lnSpc>
              <a:buNone/>
            </a:pPr>
            <a:r>
              <a:rPr lang="ru-RU" altLang="ru-RU" sz="2400" i="1" dirty="0" smtClean="0"/>
              <a:t>Соответствие ведомственной нормативной базе, положениям государственной политики </a:t>
            </a: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ru-RU" altLang="ru-RU" sz="2400" dirty="0" smtClean="0"/>
              <a:t>Общественные и управляющие советы</a:t>
            </a:r>
          </a:p>
          <a:p>
            <a:pPr marL="1074738" indent="0" algn="r" eaLnBrk="1" hangingPunct="1">
              <a:lnSpc>
                <a:spcPct val="80000"/>
              </a:lnSpc>
              <a:buNone/>
            </a:pPr>
            <a:r>
              <a:rPr lang="ru-RU" altLang="ru-RU" sz="2400" i="1" dirty="0"/>
              <a:t>Соответствие ожиданиям различных социальных групп</a:t>
            </a: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ru-RU" altLang="ru-RU" sz="2400" dirty="0"/>
              <a:t>Сама образовательная организация</a:t>
            </a:r>
          </a:p>
          <a:p>
            <a:pPr marL="1074738" indent="0" algn="r" eaLnBrk="1" hangingPunct="1">
              <a:lnSpc>
                <a:spcPct val="80000"/>
              </a:lnSpc>
              <a:buNone/>
            </a:pPr>
            <a:r>
              <a:rPr lang="ru-RU" altLang="ru-RU" sz="2400" i="1" dirty="0"/>
              <a:t>Концепция и программа развития организации</a:t>
            </a: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ru-RU" altLang="ru-RU" sz="2400" dirty="0" smtClean="0"/>
              <a:t>Профессиональное сообщество </a:t>
            </a:r>
          </a:p>
          <a:p>
            <a:pPr marL="1074738" indent="0" algn="r" eaLnBrk="1" hangingPunct="1">
              <a:lnSpc>
                <a:spcPct val="80000"/>
              </a:lnSpc>
              <a:buNone/>
            </a:pPr>
            <a:r>
              <a:rPr lang="ru-RU" altLang="ru-RU" sz="2400" i="1" dirty="0"/>
              <a:t>Стратегия развития образовательной системы с точки зрения </a:t>
            </a:r>
            <a:r>
              <a:rPr lang="ru-RU" altLang="ru-RU" sz="2400" i="1" dirty="0" smtClean="0"/>
              <a:t>профессионального сообщества</a:t>
            </a:r>
            <a:endParaRPr lang="ru-RU" altLang="ru-RU" sz="2400" i="1" dirty="0"/>
          </a:p>
          <a:p>
            <a:pPr marL="0" indent="0" eaLnBrk="1" hangingPunct="1">
              <a:lnSpc>
                <a:spcPct val="80000"/>
              </a:lnSpc>
              <a:buNone/>
            </a:pPr>
            <a:endParaRPr lang="ru-RU" altLang="ru-RU" sz="2400" dirty="0" smtClean="0"/>
          </a:p>
        </p:txBody>
      </p:sp>
    </p:spTree>
    <p:extLst>
      <p:ext uri="{BB962C8B-B14F-4D97-AF65-F5344CB8AC3E}">
        <p14:creationId xmlns:p14="http://schemas.microsoft.com/office/powerpoint/2010/main" val="26134482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6198" y="404664"/>
            <a:ext cx="7590138" cy="1143000"/>
          </a:xfrm>
        </p:spPr>
        <p:txBody>
          <a:bodyPr/>
          <a:lstStyle/>
          <a:p>
            <a:pPr algn="l" eaLnBrk="1" hangingPunct="1"/>
            <a:r>
              <a:rPr lang="ru-RU" altLang="ru-RU" sz="3200" b="1" dirty="0" smtClean="0">
                <a:solidFill>
                  <a:schemeClr val="bg1"/>
                </a:solidFill>
              </a:rPr>
              <a:t>Функции и методы общественной профессиональной оценки качества образования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7504" y="1772816"/>
            <a:ext cx="9036496" cy="4525962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ru-RU" altLang="ru-RU" sz="2600" dirty="0" smtClean="0"/>
              <a:t>Метод – профессиональная </a:t>
            </a:r>
            <a:r>
              <a:rPr lang="ru-RU" altLang="ru-RU" sz="2600" dirty="0" smtClean="0"/>
              <a:t>экспертиза</a:t>
            </a:r>
            <a:endParaRPr lang="ru-RU" altLang="ru-RU" sz="2600" dirty="0" smtClean="0"/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ru-RU" altLang="ru-RU" sz="2600" dirty="0"/>
              <a:t>Цель </a:t>
            </a:r>
            <a:r>
              <a:rPr lang="ru-RU" altLang="ru-RU" sz="2600" dirty="0" smtClean="0"/>
              <a:t>– установить преимущества и устранить </a:t>
            </a:r>
            <a:r>
              <a:rPr lang="ru-RU" altLang="ru-RU" sz="2600" dirty="0"/>
              <a:t>недостатки </a:t>
            </a:r>
            <a:r>
              <a:rPr lang="ru-RU" altLang="ru-RU" sz="2600" dirty="0" smtClean="0"/>
              <a:t>программы </a:t>
            </a:r>
            <a:r>
              <a:rPr lang="ru-RU" altLang="ru-RU" sz="2600" dirty="0" smtClean="0"/>
              <a:t>развития образовательной организации </a:t>
            </a:r>
            <a:r>
              <a:rPr lang="ru-RU" altLang="ru-RU" sz="2600" dirty="0"/>
              <a:t>и реализации </a:t>
            </a:r>
            <a:r>
              <a:rPr lang="ru-RU" altLang="ru-RU" sz="2600" dirty="0" smtClean="0"/>
              <a:t>ее конкурентных преимуществ в области качества </a:t>
            </a:r>
            <a:r>
              <a:rPr lang="ru-RU" altLang="ru-RU" sz="2600" dirty="0" smtClean="0"/>
              <a:t>образования</a:t>
            </a:r>
            <a:endParaRPr lang="ru-RU" altLang="ru-RU" sz="2600" dirty="0"/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ru-RU" altLang="ru-RU" sz="2600" dirty="0" smtClean="0"/>
              <a:t>В </a:t>
            </a:r>
            <a:r>
              <a:rPr lang="ru-RU" altLang="ru-RU" sz="2600" dirty="0"/>
              <a:t>отличие от </a:t>
            </a:r>
            <a:r>
              <a:rPr lang="ru-RU" altLang="ru-RU" sz="2600" dirty="0" smtClean="0"/>
              <a:t>системы государственной </a:t>
            </a:r>
            <a:r>
              <a:rPr lang="ru-RU" altLang="ru-RU" sz="2600" dirty="0"/>
              <a:t>аккредитации - установить соответствие минимальным требованиям к организации образовательной деятельности, </a:t>
            </a:r>
            <a:r>
              <a:rPr lang="ru-RU" altLang="ru-RU" sz="2600" dirty="0" smtClean="0"/>
              <a:t>общественная профессиональная оценка устанавливает </a:t>
            </a:r>
            <a:r>
              <a:rPr lang="ru-RU" altLang="ru-RU" sz="2600" dirty="0"/>
              <a:t>значительные достижения образовательной </a:t>
            </a:r>
            <a:r>
              <a:rPr lang="ru-RU" altLang="ru-RU" sz="2600" dirty="0" smtClean="0"/>
              <a:t>организации, дает рекомендации по наиболее эффективному развитию (разработке/корректировке программы развития</a:t>
            </a:r>
            <a:r>
              <a:rPr lang="ru-RU" altLang="ru-RU" sz="2600" dirty="0" smtClean="0"/>
              <a:t>), выявляет барьеры и риски</a:t>
            </a:r>
            <a:endParaRPr lang="ru-RU" altLang="ru-RU" sz="2600" dirty="0"/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endParaRPr lang="ru-RU" altLang="ru-RU" sz="2600" dirty="0" smtClean="0"/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endParaRPr lang="ru-RU" altLang="ru-RU" sz="2600" dirty="0" smtClean="0"/>
          </a:p>
        </p:txBody>
      </p:sp>
    </p:spTree>
    <p:extLst>
      <p:ext uri="{BB962C8B-B14F-4D97-AF65-F5344CB8AC3E}">
        <p14:creationId xmlns:p14="http://schemas.microsoft.com/office/powerpoint/2010/main" val="7049279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Заголовок 1"/>
          <p:cNvSpPr>
            <a:spLocks noGrp="1"/>
          </p:cNvSpPr>
          <p:nvPr>
            <p:ph type="title"/>
          </p:nvPr>
        </p:nvSpPr>
        <p:spPr>
          <a:xfrm>
            <a:off x="179388" y="333375"/>
            <a:ext cx="8050212" cy="1143000"/>
          </a:xfrm>
        </p:spPr>
        <p:txBody>
          <a:bodyPr/>
          <a:lstStyle/>
          <a:p>
            <a:pPr algn="l"/>
            <a:r>
              <a:rPr lang="ru-RU" altLang="ru-RU" sz="3200" b="1" smtClean="0">
                <a:solidFill>
                  <a:schemeClr val="bg1"/>
                </a:solidFill>
              </a:rPr>
              <a:t>Как оценить качество дополнительного образования?</a:t>
            </a:r>
          </a:p>
        </p:txBody>
      </p:sp>
      <p:grpSp>
        <p:nvGrpSpPr>
          <p:cNvPr id="9219" name="Группа 3"/>
          <p:cNvGrpSpPr>
            <a:grpSpLocks/>
          </p:cNvGrpSpPr>
          <p:nvPr/>
        </p:nvGrpSpPr>
        <p:grpSpPr bwMode="auto">
          <a:xfrm>
            <a:off x="53975" y="3182938"/>
            <a:ext cx="2881313" cy="1584325"/>
            <a:chOff x="323528" y="2924944"/>
            <a:chExt cx="2880320" cy="1584176"/>
          </a:xfrm>
        </p:grpSpPr>
        <p:sp>
          <p:nvSpPr>
            <p:cNvPr id="3" name="Овал 2"/>
            <p:cNvSpPr/>
            <p:nvPr/>
          </p:nvSpPr>
          <p:spPr>
            <a:xfrm>
              <a:off x="612353" y="2924944"/>
              <a:ext cx="2304256" cy="1584176"/>
            </a:xfrm>
            <a:prstGeom prst="ellipse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>
                <a:solidFill>
                  <a:srgbClr val="FFFFFF"/>
                </a:solidFill>
              </a:endParaRPr>
            </a:p>
          </p:txBody>
        </p:sp>
        <p:sp>
          <p:nvSpPr>
            <p:cNvPr id="9238" name="TextBox 1"/>
            <p:cNvSpPr txBox="1">
              <a:spLocks noChangeArrowheads="1"/>
            </p:cNvSpPr>
            <p:nvPr/>
          </p:nvSpPr>
          <p:spPr bwMode="auto">
            <a:xfrm>
              <a:off x="323528" y="3393866"/>
              <a:ext cx="2880320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ru-RU" altLang="ru-RU" b="1" smtClean="0">
                  <a:solidFill>
                    <a:srgbClr val="FFFFFF"/>
                  </a:solidFill>
                </a:rPr>
                <a:t>Образовательный результат</a:t>
              </a:r>
            </a:p>
          </p:txBody>
        </p:sp>
      </p:grpSp>
      <p:grpSp>
        <p:nvGrpSpPr>
          <p:cNvPr id="9220" name="Группа 6"/>
          <p:cNvGrpSpPr>
            <a:grpSpLocks/>
          </p:cNvGrpSpPr>
          <p:nvPr/>
        </p:nvGrpSpPr>
        <p:grpSpPr bwMode="auto">
          <a:xfrm>
            <a:off x="2900363" y="1989138"/>
            <a:ext cx="2881312" cy="1584325"/>
            <a:chOff x="323528" y="2924944"/>
            <a:chExt cx="2880320" cy="1584176"/>
          </a:xfrm>
        </p:grpSpPr>
        <p:sp>
          <p:nvSpPr>
            <p:cNvPr id="8" name="Овал 7"/>
            <p:cNvSpPr/>
            <p:nvPr/>
          </p:nvSpPr>
          <p:spPr>
            <a:xfrm>
              <a:off x="612354" y="2924944"/>
              <a:ext cx="2304256" cy="1584176"/>
            </a:xfrm>
            <a:prstGeom prst="ellipse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>
                <a:solidFill>
                  <a:srgbClr val="FFFFFF"/>
                </a:solidFill>
              </a:endParaRPr>
            </a:p>
          </p:txBody>
        </p:sp>
        <p:sp>
          <p:nvSpPr>
            <p:cNvPr id="9236" name="TextBox 8"/>
            <p:cNvSpPr txBox="1">
              <a:spLocks noChangeArrowheads="1"/>
            </p:cNvSpPr>
            <p:nvPr/>
          </p:nvSpPr>
          <p:spPr bwMode="auto">
            <a:xfrm>
              <a:off x="323528" y="3393866"/>
              <a:ext cx="2880320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ru-RU" altLang="ru-RU" b="1" smtClean="0">
                  <a:solidFill>
                    <a:srgbClr val="FFFFFF"/>
                  </a:solidFill>
                </a:rPr>
                <a:t>Личностные     качества</a:t>
              </a:r>
            </a:p>
          </p:txBody>
        </p:sp>
      </p:grpSp>
      <p:grpSp>
        <p:nvGrpSpPr>
          <p:cNvPr id="9221" name="Группа 9"/>
          <p:cNvGrpSpPr>
            <a:grpSpLocks/>
          </p:cNvGrpSpPr>
          <p:nvPr/>
        </p:nvGrpSpPr>
        <p:grpSpPr bwMode="auto">
          <a:xfrm>
            <a:off x="2952750" y="4365625"/>
            <a:ext cx="2879725" cy="1584325"/>
            <a:chOff x="323528" y="2924944"/>
            <a:chExt cx="2880320" cy="1584176"/>
          </a:xfrm>
        </p:grpSpPr>
        <p:sp>
          <p:nvSpPr>
            <p:cNvPr id="11" name="Овал 10"/>
            <p:cNvSpPr/>
            <p:nvPr/>
          </p:nvSpPr>
          <p:spPr>
            <a:xfrm>
              <a:off x="610925" y="2924944"/>
              <a:ext cx="2305526" cy="1584176"/>
            </a:xfrm>
            <a:prstGeom prst="ellipse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>
                <a:solidFill>
                  <a:srgbClr val="FFFFFF"/>
                </a:solidFill>
              </a:endParaRPr>
            </a:p>
          </p:txBody>
        </p:sp>
        <p:sp>
          <p:nvSpPr>
            <p:cNvPr id="9234" name="TextBox 11"/>
            <p:cNvSpPr txBox="1">
              <a:spLocks noChangeArrowheads="1"/>
            </p:cNvSpPr>
            <p:nvPr/>
          </p:nvSpPr>
          <p:spPr bwMode="auto">
            <a:xfrm>
              <a:off x="323528" y="3393866"/>
              <a:ext cx="2880320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ru-RU" altLang="ru-RU" b="1" smtClean="0">
                  <a:solidFill>
                    <a:srgbClr val="FFFFFF"/>
                  </a:solidFill>
                </a:rPr>
                <a:t>Продукты деятельности</a:t>
              </a:r>
            </a:p>
          </p:txBody>
        </p:sp>
      </p:grpSp>
      <p:grpSp>
        <p:nvGrpSpPr>
          <p:cNvPr id="9222" name="Группа 26"/>
          <p:cNvGrpSpPr>
            <a:grpSpLocks/>
          </p:cNvGrpSpPr>
          <p:nvPr/>
        </p:nvGrpSpPr>
        <p:grpSpPr bwMode="auto">
          <a:xfrm>
            <a:off x="6186488" y="1949450"/>
            <a:ext cx="2957512" cy="4000500"/>
            <a:chOff x="6186868" y="1950158"/>
            <a:chExt cx="2957132" cy="3999121"/>
          </a:xfrm>
        </p:grpSpPr>
        <p:grpSp>
          <p:nvGrpSpPr>
            <p:cNvPr id="9227" name="Группа 12"/>
            <p:cNvGrpSpPr>
              <a:grpSpLocks/>
            </p:cNvGrpSpPr>
            <p:nvPr/>
          </p:nvGrpSpPr>
          <p:grpSpPr bwMode="auto">
            <a:xfrm>
              <a:off x="6186868" y="1950158"/>
              <a:ext cx="2880320" cy="1584176"/>
              <a:chOff x="323528" y="2924944"/>
              <a:chExt cx="2880320" cy="1584176"/>
            </a:xfrm>
          </p:grpSpPr>
          <p:sp>
            <p:nvSpPr>
              <p:cNvPr id="14" name="Овал 13"/>
              <p:cNvSpPr/>
              <p:nvPr/>
            </p:nvSpPr>
            <p:spPr>
              <a:xfrm>
                <a:off x="612416" y="2924944"/>
                <a:ext cx="2304754" cy="1583779"/>
              </a:xfrm>
              <a:prstGeom prst="ellipse">
                <a:avLst/>
              </a:prstGeom>
              <a:solidFill>
                <a:srgbClr val="00B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ru-RU">
                  <a:solidFill>
                    <a:srgbClr val="FFFFFF"/>
                  </a:solidFill>
                </a:endParaRPr>
              </a:p>
            </p:txBody>
          </p:sp>
          <p:sp>
            <p:nvSpPr>
              <p:cNvPr id="9232" name="TextBox 14"/>
              <p:cNvSpPr txBox="1">
                <a:spLocks noChangeArrowheads="1"/>
              </p:cNvSpPr>
              <p:nvPr/>
            </p:nvSpPr>
            <p:spPr bwMode="auto">
              <a:xfrm>
                <a:off x="323528" y="3393866"/>
                <a:ext cx="2880320" cy="6463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/>
                <a:r>
                  <a:rPr lang="ru-RU" altLang="ru-RU" b="1" smtClean="0">
                    <a:solidFill>
                      <a:srgbClr val="FFFFFF"/>
                    </a:solidFill>
                  </a:rPr>
                  <a:t>Психологическая диагностика </a:t>
                </a:r>
              </a:p>
            </p:txBody>
          </p:sp>
        </p:grpSp>
        <p:grpSp>
          <p:nvGrpSpPr>
            <p:cNvPr id="9228" name="Группа 15"/>
            <p:cNvGrpSpPr>
              <a:grpSpLocks/>
            </p:cNvGrpSpPr>
            <p:nvPr/>
          </p:nvGrpSpPr>
          <p:grpSpPr bwMode="auto">
            <a:xfrm>
              <a:off x="6263680" y="4365103"/>
              <a:ext cx="2880320" cy="1584176"/>
              <a:chOff x="323528" y="2924944"/>
              <a:chExt cx="2880320" cy="1584176"/>
            </a:xfrm>
          </p:grpSpPr>
          <p:sp>
            <p:nvSpPr>
              <p:cNvPr id="17" name="Овал 16"/>
              <p:cNvSpPr/>
              <p:nvPr/>
            </p:nvSpPr>
            <p:spPr>
              <a:xfrm>
                <a:off x="611794" y="2925341"/>
                <a:ext cx="2304754" cy="1583779"/>
              </a:xfrm>
              <a:prstGeom prst="ellipse">
                <a:avLst/>
              </a:prstGeom>
              <a:solidFill>
                <a:srgbClr val="00B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ru-RU">
                  <a:solidFill>
                    <a:srgbClr val="FFFFFF"/>
                  </a:solidFill>
                </a:endParaRPr>
              </a:p>
            </p:txBody>
          </p:sp>
          <p:sp>
            <p:nvSpPr>
              <p:cNvPr id="9230" name="TextBox 17"/>
              <p:cNvSpPr txBox="1">
                <a:spLocks noChangeArrowheads="1"/>
              </p:cNvSpPr>
              <p:nvPr/>
            </p:nvSpPr>
            <p:spPr bwMode="auto">
              <a:xfrm>
                <a:off x="323528" y="3393866"/>
                <a:ext cx="2880320" cy="6463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/>
                <a:r>
                  <a:rPr lang="ru-RU" altLang="ru-RU" b="1" smtClean="0">
                    <a:solidFill>
                      <a:srgbClr val="FFFFFF"/>
                    </a:solidFill>
                  </a:rPr>
                  <a:t>Конкурсные мероприятия</a:t>
                </a:r>
              </a:p>
            </p:txBody>
          </p:sp>
        </p:grpSp>
      </p:grpSp>
      <p:cxnSp>
        <p:nvCxnSpPr>
          <p:cNvPr id="6" name="Прямая со стрелкой 5"/>
          <p:cNvCxnSpPr/>
          <p:nvPr/>
        </p:nvCxnSpPr>
        <p:spPr>
          <a:xfrm flipV="1">
            <a:off x="2581275" y="3173413"/>
            <a:ext cx="706438" cy="388937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 стрелкой 21"/>
          <p:cNvCxnSpPr/>
          <p:nvPr/>
        </p:nvCxnSpPr>
        <p:spPr>
          <a:xfrm>
            <a:off x="2646363" y="4365625"/>
            <a:ext cx="641350" cy="40163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 стрелкой 23"/>
          <p:cNvCxnSpPr/>
          <p:nvPr/>
        </p:nvCxnSpPr>
        <p:spPr>
          <a:xfrm flipV="1">
            <a:off x="5545138" y="2781300"/>
            <a:ext cx="854075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 стрелкой 25"/>
          <p:cNvCxnSpPr/>
          <p:nvPr/>
        </p:nvCxnSpPr>
        <p:spPr>
          <a:xfrm>
            <a:off x="5619750" y="5157788"/>
            <a:ext cx="855663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789949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 txBox="1">
            <a:spLocks/>
          </p:cNvSpPr>
          <p:nvPr/>
        </p:nvSpPr>
        <p:spPr bwMode="auto">
          <a:xfrm>
            <a:off x="107950" y="404813"/>
            <a:ext cx="7272338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l">
              <a:defRPr/>
            </a:pPr>
            <a:r>
              <a:rPr lang="ru-RU" altLang="ru-RU" sz="3200" b="1" kern="0" dirty="0" smtClean="0">
                <a:solidFill>
                  <a:srgbClr val="FFFFFF"/>
                </a:solidFill>
              </a:rPr>
              <a:t>Сопоставимость результатов оценки</a:t>
            </a:r>
          </a:p>
        </p:txBody>
      </p:sp>
      <p:grpSp>
        <p:nvGrpSpPr>
          <p:cNvPr id="10243" name="Группа 6"/>
          <p:cNvGrpSpPr>
            <a:grpSpLocks/>
          </p:cNvGrpSpPr>
          <p:nvPr/>
        </p:nvGrpSpPr>
        <p:grpSpPr bwMode="auto">
          <a:xfrm>
            <a:off x="250825" y="2133600"/>
            <a:ext cx="2957513" cy="3998913"/>
            <a:chOff x="6186868" y="1950158"/>
            <a:chExt cx="2957132" cy="3999121"/>
          </a:xfrm>
        </p:grpSpPr>
        <p:grpSp>
          <p:nvGrpSpPr>
            <p:cNvPr id="10248" name="Группа 7"/>
            <p:cNvGrpSpPr>
              <a:grpSpLocks/>
            </p:cNvGrpSpPr>
            <p:nvPr/>
          </p:nvGrpSpPr>
          <p:grpSpPr bwMode="auto">
            <a:xfrm>
              <a:off x="6186868" y="1950158"/>
              <a:ext cx="2880320" cy="1584176"/>
              <a:chOff x="323528" y="2924944"/>
              <a:chExt cx="2880320" cy="1584176"/>
            </a:xfrm>
          </p:grpSpPr>
          <p:sp>
            <p:nvSpPr>
              <p:cNvPr id="12" name="Овал 11"/>
              <p:cNvSpPr/>
              <p:nvPr/>
            </p:nvSpPr>
            <p:spPr>
              <a:xfrm>
                <a:off x="612416" y="2924944"/>
                <a:ext cx="2304753" cy="1584407"/>
              </a:xfrm>
              <a:prstGeom prst="ellipse">
                <a:avLst/>
              </a:prstGeom>
              <a:solidFill>
                <a:srgbClr val="00B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ru-RU">
                  <a:solidFill>
                    <a:srgbClr val="FFFFFF"/>
                  </a:solidFill>
                </a:endParaRPr>
              </a:p>
            </p:txBody>
          </p:sp>
          <p:sp>
            <p:nvSpPr>
              <p:cNvPr id="10253" name="TextBox 12"/>
              <p:cNvSpPr txBox="1">
                <a:spLocks noChangeArrowheads="1"/>
              </p:cNvSpPr>
              <p:nvPr/>
            </p:nvSpPr>
            <p:spPr bwMode="auto">
              <a:xfrm>
                <a:off x="323528" y="3393866"/>
                <a:ext cx="2880320" cy="6463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/>
                <a:r>
                  <a:rPr lang="ru-RU" altLang="ru-RU" b="1" smtClean="0">
                    <a:solidFill>
                      <a:srgbClr val="FFFFFF"/>
                    </a:solidFill>
                  </a:rPr>
                  <a:t>Психологическая диагностика </a:t>
                </a:r>
              </a:p>
            </p:txBody>
          </p:sp>
        </p:grpSp>
        <p:grpSp>
          <p:nvGrpSpPr>
            <p:cNvPr id="10249" name="Группа 8"/>
            <p:cNvGrpSpPr>
              <a:grpSpLocks/>
            </p:cNvGrpSpPr>
            <p:nvPr/>
          </p:nvGrpSpPr>
          <p:grpSpPr bwMode="auto">
            <a:xfrm>
              <a:off x="6263680" y="4365103"/>
              <a:ext cx="2880320" cy="1584176"/>
              <a:chOff x="323528" y="2924944"/>
              <a:chExt cx="2880320" cy="1584176"/>
            </a:xfrm>
          </p:grpSpPr>
          <p:sp>
            <p:nvSpPr>
              <p:cNvPr id="10" name="Овал 9"/>
              <p:cNvSpPr/>
              <p:nvPr/>
            </p:nvSpPr>
            <p:spPr>
              <a:xfrm>
                <a:off x="611794" y="2924713"/>
                <a:ext cx="2304753" cy="1584407"/>
              </a:xfrm>
              <a:prstGeom prst="ellipse">
                <a:avLst/>
              </a:prstGeom>
              <a:solidFill>
                <a:srgbClr val="00B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ru-RU">
                  <a:solidFill>
                    <a:srgbClr val="FFFFFF"/>
                  </a:solidFill>
                </a:endParaRPr>
              </a:p>
            </p:txBody>
          </p:sp>
          <p:sp>
            <p:nvSpPr>
              <p:cNvPr id="10251" name="TextBox 10"/>
              <p:cNvSpPr txBox="1">
                <a:spLocks noChangeArrowheads="1"/>
              </p:cNvSpPr>
              <p:nvPr/>
            </p:nvSpPr>
            <p:spPr bwMode="auto">
              <a:xfrm>
                <a:off x="323528" y="3393866"/>
                <a:ext cx="2880320" cy="6463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/>
                <a:r>
                  <a:rPr lang="ru-RU" altLang="ru-RU" b="1" smtClean="0">
                    <a:solidFill>
                      <a:srgbClr val="FFFFFF"/>
                    </a:solidFill>
                  </a:rPr>
                  <a:t>Конкурсные мероприятия</a:t>
                </a:r>
              </a:p>
            </p:txBody>
          </p:sp>
        </p:grpSp>
      </p:grpSp>
      <p:sp>
        <p:nvSpPr>
          <p:cNvPr id="10244" name="TextBox 3"/>
          <p:cNvSpPr txBox="1">
            <a:spLocks noChangeArrowheads="1"/>
          </p:cNvSpPr>
          <p:nvPr/>
        </p:nvSpPr>
        <p:spPr bwMode="auto">
          <a:xfrm>
            <a:off x="3924300" y="2276475"/>
            <a:ext cx="4319588" cy="12001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ru-RU" altLang="ru-RU" sz="2400" smtClean="0">
                <a:solidFill>
                  <a:srgbClr val="000000"/>
                </a:solidFill>
              </a:rPr>
              <a:t>Отсутствие единых методик</a:t>
            </a:r>
          </a:p>
          <a:p>
            <a:pPr algn="ctr" eaLnBrk="1" hangingPunct="1"/>
            <a:r>
              <a:rPr lang="ru-RU" altLang="ru-RU" sz="2400" smtClean="0">
                <a:solidFill>
                  <a:srgbClr val="000000"/>
                </a:solidFill>
              </a:rPr>
              <a:t>Психологическая квалификация педагогов</a:t>
            </a:r>
          </a:p>
        </p:txBody>
      </p:sp>
      <p:sp>
        <p:nvSpPr>
          <p:cNvPr id="10245" name="TextBox 14"/>
          <p:cNvSpPr txBox="1">
            <a:spLocks noChangeArrowheads="1"/>
          </p:cNvSpPr>
          <p:nvPr/>
        </p:nvSpPr>
        <p:spPr bwMode="auto">
          <a:xfrm>
            <a:off x="3924300" y="4740275"/>
            <a:ext cx="4319588" cy="12001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ru-RU" altLang="ru-RU" sz="2400" smtClean="0">
                <a:solidFill>
                  <a:srgbClr val="000000"/>
                </a:solidFill>
              </a:rPr>
              <a:t>Отсутствие единой системы Разнообразие критериев оценки</a:t>
            </a:r>
          </a:p>
        </p:txBody>
      </p:sp>
      <p:cxnSp>
        <p:nvCxnSpPr>
          <p:cNvPr id="16" name="Прямая со стрелкой 15"/>
          <p:cNvCxnSpPr/>
          <p:nvPr/>
        </p:nvCxnSpPr>
        <p:spPr>
          <a:xfrm flipV="1">
            <a:off x="2973388" y="2876550"/>
            <a:ext cx="854075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/>
          <p:nvPr/>
        </p:nvCxnSpPr>
        <p:spPr>
          <a:xfrm flipV="1">
            <a:off x="3016250" y="5340350"/>
            <a:ext cx="854075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08779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Заголовок 1"/>
          <p:cNvSpPr>
            <a:spLocks noGrp="1"/>
          </p:cNvSpPr>
          <p:nvPr>
            <p:ph type="title"/>
          </p:nvPr>
        </p:nvSpPr>
        <p:spPr>
          <a:xfrm>
            <a:off x="323850" y="404813"/>
            <a:ext cx="8229600" cy="1143000"/>
          </a:xfrm>
        </p:spPr>
        <p:txBody>
          <a:bodyPr/>
          <a:lstStyle/>
          <a:p>
            <a:pPr algn="l"/>
            <a:r>
              <a:rPr lang="ru-RU" altLang="ru-RU" sz="3200" b="1" smtClean="0">
                <a:solidFill>
                  <a:schemeClr val="bg1"/>
                </a:solidFill>
              </a:rPr>
              <a:t>Развитие межрегиональных экспертных сообществ</a:t>
            </a:r>
          </a:p>
        </p:txBody>
      </p:sp>
      <p:grpSp>
        <p:nvGrpSpPr>
          <p:cNvPr id="11267" name="Группа 3"/>
          <p:cNvGrpSpPr>
            <a:grpSpLocks/>
          </p:cNvGrpSpPr>
          <p:nvPr/>
        </p:nvGrpSpPr>
        <p:grpSpPr bwMode="auto">
          <a:xfrm>
            <a:off x="0" y="3182938"/>
            <a:ext cx="2879725" cy="1584325"/>
            <a:chOff x="323528" y="2924944"/>
            <a:chExt cx="2880320" cy="1584176"/>
          </a:xfrm>
        </p:grpSpPr>
        <p:sp>
          <p:nvSpPr>
            <p:cNvPr id="5" name="Овал 4"/>
            <p:cNvSpPr/>
            <p:nvPr/>
          </p:nvSpPr>
          <p:spPr>
            <a:xfrm>
              <a:off x="610925" y="2924944"/>
              <a:ext cx="2305526" cy="1584176"/>
            </a:xfrm>
            <a:prstGeom prst="ellipse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>
                <a:solidFill>
                  <a:srgbClr val="FFFFFF"/>
                </a:solidFill>
              </a:endParaRPr>
            </a:p>
          </p:txBody>
        </p:sp>
        <p:sp>
          <p:nvSpPr>
            <p:cNvPr id="11293" name="TextBox 5"/>
            <p:cNvSpPr txBox="1">
              <a:spLocks noChangeArrowheads="1"/>
            </p:cNvSpPr>
            <p:nvPr/>
          </p:nvSpPr>
          <p:spPr bwMode="auto">
            <a:xfrm>
              <a:off x="323528" y="3393866"/>
              <a:ext cx="2880320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ru-RU" altLang="ru-RU" b="1" dirty="0" smtClean="0">
                  <a:solidFill>
                    <a:srgbClr val="FFFFFF"/>
                  </a:solidFill>
                </a:rPr>
                <a:t>Художественная направленность</a:t>
              </a:r>
            </a:p>
          </p:txBody>
        </p:sp>
      </p:grpSp>
      <p:grpSp>
        <p:nvGrpSpPr>
          <p:cNvPr id="11268" name="Группа 6"/>
          <p:cNvGrpSpPr>
            <a:grpSpLocks/>
          </p:cNvGrpSpPr>
          <p:nvPr/>
        </p:nvGrpSpPr>
        <p:grpSpPr bwMode="auto">
          <a:xfrm>
            <a:off x="3001963" y="3165475"/>
            <a:ext cx="2881312" cy="1584325"/>
            <a:chOff x="323528" y="2924944"/>
            <a:chExt cx="2880320" cy="1584176"/>
          </a:xfrm>
        </p:grpSpPr>
        <p:sp>
          <p:nvSpPr>
            <p:cNvPr id="8" name="Овал 7"/>
            <p:cNvSpPr/>
            <p:nvPr/>
          </p:nvSpPr>
          <p:spPr>
            <a:xfrm>
              <a:off x="612354" y="2924944"/>
              <a:ext cx="2304256" cy="1584176"/>
            </a:xfrm>
            <a:prstGeom prst="ellipse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>
                <a:solidFill>
                  <a:srgbClr val="FFFFFF"/>
                </a:solidFill>
              </a:endParaRPr>
            </a:p>
          </p:txBody>
        </p:sp>
        <p:sp>
          <p:nvSpPr>
            <p:cNvPr id="11291" name="TextBox 8"/>
            <p:cNvSpPr txBox="1">
              <a:spLocks noChangeArrowheads="1"/>
            </p:cNvSpPr>
            <p:nvPr/>
          </p:nvSpPr>
          <p:spPr bwMode="auto">
            <a:xfrm>
              <a:off x="323528" y="3393866"/>
              <a:ext cx="2880320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ru-RU" altLang="ru-RU" b="1" dirty="0" smtClean="0">
                  <a:solidFill>
                    <a:srgbClr val="FFFFFF"/>
                  </a:solidFill>
                </a:rPr>
                <a:t>Театральный фестиваль</a:t>
              </a:r>
            </a:p>
          </p:txBody>
        </p:sp>
      </p:grpSp>
      <p:grpSp>
        <p:nvGrpSpPr>
          <p:cNvPr id="11269" name="Группа 9"/>
          <p:cNvGrpSpPr>
            <a:grpSpLocks/>
          </p:cNvGrpSpPr>
          <p:nvPr/>
        </p:nvGrpSpPr>
        <p:grpSpPr bwMode="auto">
          <a:xfrm>
            <a:off x="2260600" y="1962150"/>
            <a:ext cx="2016125" cy="1035050"/>
            <a:chOff x="323528" y="2924944"/>
            <a:chExt cx="2880320" cy="1584176"/>
          </a:xfrm>
        </p:grpSpPr>
        <p:sp>
          <p:nvSpPr>
            <p:cNvPr id="11" name="Овал 10"/>
            <p:cNvSpPr/>
            <p:nvPr/>
          </p:nvSpPr>
          <p:spPr>
            <a:xfrm>
              <a:off x="611561" y="2924944"/>
              <a:ext cx="2304256" cy="1584176"/>
            </a:xfrm>
            <a:prstGeom prst="ellipse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>
                <a:solidFill>
                  <a:srgbClr val="FFFFFF"/>
                </a:solidFill>
              </a:endParaRPr>
            </a:p>
          </p:txBody>
        </p:sp>
        <p:sp>
          <p:nvSpPr>
            <p:cNvPr id="11289" name="TextBox 11"/>
            <p:cNvSpPr txBox="1">
              <a:spLocks noChangeArrowheads="1"/>
            </p:cNvSpPr>
            <p:nvPr/>
          </p:nvSpPr>
          <p:spPr bwMode="auto">
            <a:xfrm>
              <a:off x="323528" y="3393866"/>
              <a:ext cx="2880320" cy="5246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ru-RU" altLang="ru-RU" b="1" smtClean="0">
                  <a:solidFill>
                    <a:srgbClr val="FFFFFF"/>
                  </a:solidFill>
                </a:rPr>
                <a:t>Регион 1</a:t>
              </a:r>
            </a:p>
          </p:txBody>
        </p:sp>
      </p:grpSp>
      <p:grpSp>
        <p:nvGrpSpPr>
          <p:cNvPr id="11270" name="Группа 12"/>
          <p:cNvGrpSpPr>
            <a:grpSpLocks/>
          </p:cNvGrpSpPr>
          <p:nvPr/>
        </p:nvGrpSpPr>
        <p:grpSpPr bwMode="auto">
          <a:xfrm>
            <a:off x="4429125" y="1962150"/>
            <a:ext cx="2016125" cy="1035050"/>
            <a:chOff x="323528" y="2924944"/>
            <a:chExt cx="2880320" cy="1584176"/>
          </a:xfrm>
        </p:grpSpPr>
        <p:sp>
          <p:nvSpPr>
            <p:cNvPr id="14" name="Овал 13"/>
            <p:cNvSpPr/>
            <p:nvPr/>
          </p:nvSpPr>
          <p:spPr>
            <a:xfrm>
              <a:off x="611561" y="2924944"/>
              <a:ext cx="2304256" cy="1584176"/>
            </a:xfrm>
            <a:prstGeom prst="ellipse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>
                <a:solidFill>
                  <a:srgbClr val="FFFFFF"/>
                </a:solidFill>
              </a:endParaRPr>
            </a:p>
          </p:txBody>
        </p:sp>
        <p:sp>
          <p:nvSpPr>
            <p:cNvPr id="11287" name="TextBox 14"/>
            <p:cNvSpPr txBox="1">
              <a:spLocks noChangeArrowheads="1"/>
            </p:cNvSpPr>
            <p:nvPr/>
          </p:nvSpPr>
          <p:spPr bwMode="auto">
            <a:xfrm>
              <a:off x="323528" y="3393866"/>
              <a:ext cx="2880320" cy="5652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ru-RU" altLang="ru-RU" b="1" smtClean="0">
                  <a:solidFill>
                    <a:srgbClr val="FFFFFF"/>
                  </a:solidFill>
                </a:rPr>
                <a:t>Регион 2</a:t>
              </a:r>
            </a:p>
          </p:txBody>
        </p:sp>
      </p:grpSp>
      <p:grpSp>
        <p:nvGrpSpPr>
          <p:cNvPr id="11271" name="Группа 15"/>
          <p:cNvGrpSpPr>
            <a:grpSpLocks/>
          </p:cNvGrpSpPr>
          <p:nvPr/>
        </p:nvGrpSpPr>
        <p:grpSpPr bwMode="auto">
          <a:xfrm>
            <a:off x="2425700" y="5038725"/>
            <a:ext cx="2016125" cy="1035050"/>
            <a:chOff x="323528" y="2924944"/>
            <a:chExt cx="2880320" cy="1584176"/>
          </a:xfrm>
        </p:grpSpPr>
        <p:sp>
          <p:nvSpPr>
            <p:cNvPr id="17" name="Овал 16"/>
            <p:cNvSpPr/>
            <p:nvPr/>
          </p:nvSpPr>
          <p:spPr>
            <a:xfrm>
              <a:off x="611561" y="2924944"/>
              <a:ext cx="2304256" cy="1584176"/>
            </a:xfrm>
            <a:prstGeom prst="ellipse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>
                <a:solidFill>
                  <a:srgbClr val="FFFFFF"/>
                </a:solidFill>
              </a:endParaRPr>
            </a:p>
          </p:txBody>
        </p:sp>
        <p:sp>
          <p:nvSpPr>
            <p:cNvPr id="11285" name="TextBox 17"/>
            <p:cNvSpPr txBox="1">
              <a:spLocks noChangeArrowheads="1"/>
            </p:cNvSpPr>
            <p:nvPr/>
          </p:nvSpPr>
          <p:spPr bwMode="auto">
            <a:xfrm>
              <a:off x="323528" y="3393866"/>
              <a:ext cx="2880320" cy="5652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ru-RU" altLang="ru-RU" b="1" smtClean="0">
                  <a:solidFill>
                    <a:srgbClr val="FFFFFF"/>
                  </a:solidFill>
                </a:rPr>
                <a:t>Регион 3</a:t>
              </a:r>
            </a:p>
          </p:txBody>
        </p:sp>
      </p:grpSp>
      <p:grpSp>
        <p:nvGrpSpPr>
          <p:cNvPr id="11272" name="Группа 18"/>
          <p:cNvGrpSpPr>
            <a:grpSpLocks/>
          </p:cNvGrpSpPr>
          <p:nvPr/>
        </p:nvGrpSpPr>
        <p:grpSpPr bwMode="auto">
          <a:xfrm>
            <a:off x="4584700" y="5038725"/>
            <a:ext cx="2016125" cy="1035050"/>
            <a:chOff x="323528" y="2924944"/>
            <a:chExt cx="2880320" cy="1584176"/>
          </a:xfrm>
        </p:grpSpPr>
        <p:sp>
          <p:nvSpPr>
            <p:cNvPr id="20" name="Овал 19"/>
            <p:cNvSpPr/>
            <p:nvPr/>
          </p:nvSpPr>
          <p:spPr>
            <a:xfrm>
              <a:off x="611561" y="2924944"/>
              <a:ext cx="2304256" cy="1584176"/>
            </a:xfrm>
            <a:prstGeom prst="ellipse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>
                <a:solidFill>
                  <a:srgbClr val="FFFFFF"/>
                </a:solidFill>
              </a:endParaRPr>
            </a:p>
          </p:txBody>
        </p:sp>
        <p:sp>
          <p:nvSpPr>
            <p:cNvPr id="11283" name="TextBox 20"/>
            <p:cNvSpPr txBox="1">
              <a:spLocks noChangeArrowheads="1"/>
            </p:cNvSpPr>
            <p:nvPr/>
          </p:nvSpPr>
          <p:spPr bwMode="auto">
            <a:xfrm>
              <a:off x="323528" y="3393866"/>
              <a:ext cx="2880320" cy="5652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ru-RU" altLang="ru-RU" b="1" smtClean="0">
                  <a:solidFill>
                    <a:srgbClr val="FFFFFF"/>
                  </a:solidFill>
                </a:rPr>
                <a:t>Регион 4</a:t>
              </a:r>
            </a:p>
          </p:txBody>
        </p:sp>
      </p:grpSp>
      <p:grpSp>
        <p:nvGrpSpPr>
          <p:cNvPr id="11273" name="Группа 21"/>
          <p:cNvGrpSpPr>
            <a:grpSpLocks/>
          </p:cNvGrpSpPr>
          <p:nvPr/>
        </p:nvGrpSpPr>
        <p:grpSpPr bwMode="auto">
          <a:xfrm>
            <a:off x="6240463" y="3081338"/>
            <a:ext cx="2879725" cy="1584325"/>
            <a:chOff x="323528" y="2924944"/>
            <a:chExt cx="2880320" cy="1584176"/>
          </a:xfrm>
        </p:grpSpPr>
        <p:sp>
          <p:nvSpPr>
            <p:cNvPr id="23" name="Овал 22"/>
            <p:cNvSpPr/>
            <p:nvPr/>
          </p:nvSpPr>
          <p:spPr>
            <a:xfrm>
              <a:off x="610924" y="2924944"/>
              <a:ext cx="2305526" cy="1584176"/>
            </a:xfrm>
            <a:prstGeom prst="ellipse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>
                <a:solidFill>
                  <a:srgbClr val="FFFFFF"/>
                </a:solidFill>
              </a:endParaRPr>
            </a:p>
          </p:txBody>
        </p:sp>
        <p:sp>
          <p:nvSpPr>
            <p:cNvPr id="11281" name="TextBox 23"/>
            <p:cNvSpPr txBox="1">
              <a:spLocks noChangeArrowheads="1"/>
            </p:cNvSpPr>
            <p:nvPr/>
          </p:nvSpPr>
          <p:spPr bwMode="auto">
            <a:xfrm>
              <a:off x="323528" y="3393866"/>
              <a:ext cx="2880320" cy="923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ru-RU" altLang="ru-RU" b="1" smtClean="0">
                  <a:solidFill>
                    <a:srgbClr val="FFFFFF"/>
                  </a:solidFill>
                </a:rPr>
                <a:t>Профессиональная общественная организация</a:t>
              </a:r>
            </a:p>
          </p:txBody>
        </p:sp>
      </p:grpSp>
      <p:cxnSp>
        <p:nvCxnSpPr>
          <p:cNvPr id="25" name="Прямая со стрелкой 24"/>
          <p:cNvCxnSpPr/>
          <p:nvPr/>
        </p:nvCxnSpPr>
        <p:spPr>
          <a:xfrm>
            <a:off x="2627313" y="3944938"/>
            <a:ext cx="663575" cy="30162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 стрелкой 26"/>
          <p:cNvCxnSpPr/>
          <p:nvPr/>
        </p:nvCxnSpPr>
        <p:spPr>
          <a:xfrm>
            <a:off x="3614738" y="2997200"/>
            <a:ext cx="236537" cy="168275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 стрелкой 28"/>
          <p:cNvCxnSpPr/>
          <p:nvPr/>
        </p:nvCxnSpPr>
        <p:spPr>
          <a:xfrm flipV="1">
            <a:off x="3733800" y="4767263"/>
            <a:ext cx="117475" cy="223837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 стрелкой 30"/>
          <p:cNvCxnSpPr>
            <a:stCxn id="14" idx="4"/>
          </p:cNvCxnSpPr>
          <p:nvPr/>
        </p:nvCxnSpPr>
        <p:spPr>
          <a:xfrm flipH="1">
            <a:off x="5148263" y="2997200"/>
            <a:ext cx="288925" cy="28733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 стрелкой 33"/>
          <p:cNvCxnSpPr/>
          <p:nvPr/>
        </p:nvCxnSpPr>
        <p:spPr>
          <a:xfrm flipH="1" flipV="1">
            <a:off x="5148263" y="4694238"/>
            <a:ext cx="403225" cy="249237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 стрелкой 35"/>
          <p:cNvCxnSpPr/>
          <p:nvPr/>
        </p:nvCxnSpPr>
        <p:spPr>
          <a:xfrm flipH="1">
            <a:off x="5594350" y="3873500"/>
            <a:ext cx="830263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010334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476250"/>
            <a:ext cx="6767983" cy="1143000"/>
          </a:xfrm>
        </p:spPr>
        <p:txBody>
          <a:bodyPr/>
          <a:lstStyle/>
          <a:p>
            <a:pPr algn="l" eaLnBrk="1" hangingPunct="1"/>
            <a:r>
              <a:rPr lang="ru-RU" altLang="ru-RU" sz="3200" b="1" dirty="0" smtClean="0">
                <a:solidFill>
                  <a:schemeClr val="bg1"/>
                </a:solidFill>
              </a:rPr>
              <a:t>Роль общественных организаций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512" y="1772816"/>
            <a:ext cx="8856984" cy="4525962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ru-RU" altLang="ru-RU" sz="2000" dirty="0" smtClean="0"/>
              <a:t>Представление интересов сферы дополнительного образования в государственных органах</a:t>
            </a:r>
            <a:endParaRPr lang="ru-RU" altLang="ru-RU" sz="2000" dirty="0" smtClean="0"/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ru-RU" altLang="ru-RU" sz="2000" dirty="0" smtClean="0"/>
              <a:t>Площадка для межведомственного и межрегионального взаимодействия при реализации дополнительных общеобразовательных </a:t>
            </a:r>
            <a:r>
              <a:rPr lang="ru-RU" altLang="ru-RU" sz="2000" dirty="0" smtClean="0"/>
              <a:t>программ</a:t>
            </a:r>
            <a:endParaRPr lang="ru-RU" altLang="ru-RU" sz="2000" dirty="0" smtClean="0"/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ru-RU" altLang="ru-RU" sz="2000" dirty="0"/>
              <a:t>Выработка единых критериев экспертной оценки качества дополнительного образования</a:t>
            </a: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ru-RU" altLang="ru-RU" sz="2000" dirty="0" smtClean="0"/>
              <a:t>Экспертиза </a:t>
            </a:r>
            <a:r>
              <a:rPr lang="ru-RU" altLang="ru-RU" sz="2000" dirty="0" smtClean="0"/>
              <a:t>качества реализации дополнительных общеобразовательных </a:t>
            </a:r>
            <a:r>
              <a:rPr lang="ru-RU" altLang="ru-RU" sz="2000" dirty="0" smtClean="0"/>
              <a:t>программ и образовательного результата</a:t>
            </a:r>
            <a:endParaRPr lang="ru-RU" altLang="ru-RU" sz="2000" dirty="0" smtClean="0"/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ru-RU" altLang="ru-RU" sz="2000" dirty="0" smtClean="0"/>
              <a:t>Информационно-методическая  поддержка сферы дополнительного </a:t>
            </a:r>
            <a:r>
              <a:rPr lang="ru-RU" altLang="ru-RU" sz="2000" dirty="0" smtClean="0"/>
              <a:t>образования</a:t>
            </a:r>
            <a:endParaRPr lang="ru-RU" altLang="ru-RU" sz="2000" dirty="0" smtClean="0"/>
          </a:p>
          <a:p>
            <a:pPr marL="0" indent="623888" eaLnBrk="1" hangingPunct="1">
              <a:lnSpc>
                <a:spcPct val="80000"/>
              </a:lnSpc>
              <a:buNone/>
            </a:pPr>
            <a:endParaRPr lang="ru-RU" altLang="ru-RU" sz="2000" b="1" dirty="0" smtClean="0"/>
          </a:p>
          <a:p>
            <a:pPr marL="0" indent="623888" eaLnBrk="1" hangingPunct="1">
              <a:lnSpc>
                <a:spcPct val="80000"/>
              </a:lnSpc>
              <a:buNone/>
            </a:pPr>
            <a:r>
              <a:rPr lang="ru-RU" altLang="ru-RU" sz="2000" b="1" dirty="0" smtClean="0"/>
              <a:t>ПРИМЕРЫ</a:t>
            </a:r>
            <a:r>
              <a:rPr lang="ru-RU" altLang="ru-RU" sz="2000" b="1" dirty="0" smtClean="0"/>
              <a:t>: </a:t>
            </a:r>
          </a:p>
          <a:p>
            <a:pPr marL="0" indent="623888" eaLnBrk="1" hangingPunct="1">
              <a:lnSpc>
                <a:spcPct val="80000"/>
              </a:lnSpc>
              <a:buNone/>
            </a:pPr>
            <a:r>
              <a:rPr lang="en-US" altLang="ru-RU" sz="2000" b="1" dirty="0" smtClean="0"/>
              <a:t>AMAVET </a:t>
            </a:r>
            <a:r>
              <a:rPr lang="ru-RU" altLang="ru-RU" sz="2000" b="1" dirty="0" smtClean="0"/>
              <a:t>в Чехии и </a:t>
            </a:r>
            <a:r>
              <a:rPr lang="ru-RU" altLang="ru-RU" sz="2000" b="1" dirty="0" smtClean="0"/>
              <a:t>Словакии</a:t>
            </a:r>
            <a:endParaRPr lang="ru-RU" altLang="ru-RU" sz="2000" b="1" dirty="0" smtClean="0"/>
          </a:p>
          <a:p>
            <a:pPr marL="0" indent="623888" eaLnBrk="1" hangingPunct="1">
              <a:lnSpc>
                <a:spcPct val="80000"/>
              </a:lnSpc>
              <a:buNone/>
            </a:pPr>
            <a:r>
              <a:rPr lang="en-US" altLang="ru-RU" sz="2000" b="1" dirty="0" smtClean="0"/>
              <a:t>RED </a:t>
            </a:r>
            <a:r>
              <a:rPr lang="ru-RU" altLang="ru-RU" sz="2000" b="1" dirty="0" smtClean="0"/>
              <a:t>в </a:t>
            </a:r>
            <a:r>
              <a:rPr lang="ru-RU" altLang="ru-RU" sz="2000" b="1" dirty="0" smtClean="0"/>
              <a:t>Мексике</a:t>
            </a:r>
            <a:endParaRPr lang="ru-RU" altLang="ru-RU" sz="2000" b="1" dirty="0" smtClean="0"/>
          </a:p>
          <a:p>
            <a:pPr marL="0" indent="623888" eaLnBrk="1" hangingPunct="1">
              <a:lnSpc>
                <a:spcPct val="80000"/>
              </a:lnSpc>
              <a:buNone/>
            </a:pPr>
            <a:r>
              <a:rPr lang="en-US" altLang="ru-RU" sz="2000" b="1" dirty="0" smtClean="0"/>
              <a:t>MILSET </a:t>
            </a:r>
            <a:r>
              <a:rPr lang="ru-RU" altLang="ru-RU" sz="2000" b="1" dirty="0" smtClean="0"/>
              <a:t>на глобальном </a:t>
            </a:r>
            <a:r>
              <a:rPr lang="ru-RU" altLang="ru-RU" sz="2000" b="1" dirty="0" smtClean="0"/>
              <a:t>уровне</a:t>
            </a:r>
            <a:endParaRPr lang="ru-RU" altLang="ru-RU" sz="2000" b="1" dirty="0" smtClean="0"/>
          </a:p>
        </p:txBody>
      </p:sp>
    </p:spTree>
    <p:extLst>
      <p:ext uri="{BB962C8B-B14F-4D97-AF65-F5344CB8AC3E}">
        <p14:creationId xmlns:p14="http://schemas.microsoft.com/office/powerpoint/2010/main" val="6835768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Заголовок 1"/>
          <p:cNvSpPr>
            <a:spLocks noGrp="1"/>
          </p:cNvSpPr>
          <p:nvPr>
            <p:ph type="title"/>
          </p:nvPr>
        </p:nvSpPr>
        <p:spPr>
          <a:xfrm>
            <a:off x="323850" y="404813"/>
            <a:ext cx="8229600" cy="1143000"/>
          </a:xfrm>
        </p:spPr>
        <p:txBody>
          <a:bodyPr/>
          <a:lstStyle/>
          <a:p>
            <a:pPr algn="l"/>
            <a:r>
              <a:rPr lang="ru-RU" altLang="ru-RU" sz="3200" b="1" smtClean="0">
                <a:solidFill>
                  <a:schemeClr val="bg1"/>
                </a:solidFill>
              </a:rPr>
              <a:t>Предмет экспертизы</a:t>
            </a:r>
          </a:p>
        </p:txBody>
      </p:sp>
      <p:sp>
        <p:nvSpPr>
          <p:cNvPr id="12291" name="Объект 2"/>
          <p:cNvSpPr>
            <a:spLocks noGrp="1"/>
          </p:cNvSpPr>
          <p:nvPr>
            <p:ph idx="1"/>
          </p:nvPr>
        </p:nvSpPr>
        <p:spPr>
          <a:xfrm>
            <a:off x="179388" y="1773238"/>
            <a:ext cx="8964612" cy="4452937"/>
          </a:xfrm>
        </p:spPr>
        <p:txBody>
          <a:bodyPr/>
          <a:lstStyle/>
          <a:p>
            <a:r>
              <a:rPr lang="ru-RU" altLang="ru-RU" sz="2800" dirty="0" smtClean="0"/>
              <a:t>Качество образовательных программ разного уровня и </a:t>
            </a:r>
            <a:r>
              <a:rPr lang="ru-RU" altLang="ru-RU" sz="2800" dirty="0" smtClean="0"/>
              <a:t>направленности</a:t>
            </a:r>
            <a:endParaRPr lang="ru-RU" altLang="ru-RU" sz="2800" dirty="0" smtClean="0"/>
          </a:p>
          <a:p>
            <a:r>
              <a:rPr lang="ru-RU" altLang="ru-RU" sz="2800" dirty="0" smtClean="0"/>
              <a:t>Качество образовательных результатов в рамках направленности или </a:t>
            </a:r>
            <a:r>
              <a:rPr lang="ru-RU" altLang="ru-RU" sz="2800" dirty="0" smtClean="0"/>
              <a:t>технологии</a:t>
            </a:r>
            <a:endParaRPr lang="ru-RU" altLang="ru-RU" sz="2800" dirty="0" smtClean="0"/>
          </a:p>
          <a:p>
            <a:r>
              <a:rPr lang="ru-RU" altLang="ru-RU" sz="2800" dirty="0" smtClean="0"/>
              <a:t>Качество условий организации образовательного </a:t>
            </a:r>
            <a:r>
              <a:rPr lang="ru-RU" altLang="ru-RU" sz="2800" dirty="0" smtClean="0"/>
              <a:t>процесса</a:t>
            </a:r>
            <a:endParaRPr lang="ru-RU" altLang="ru-RU" sz="2800" dirty="0" smtClean="0"/>
          </a:p>
          <a:p>
            <a:r>
              <a:rPr lang="ru-RU" altLang="ru-RU" sz="2800" dirty="0" smtClean="0"/>
              <a:t>Качество образовательных </a:t>
            </a:r>
            <a:r>
              <a:rPr lang="ru-RU" altLang="ru-RU" sz="2800" dirty="0" smtClean="0"/>
              <a:t>проектов</a:t>
            </a:r>
            <a:endParaRPr lang="ru-RU" altLang="ru-RU" sz="2800" dirty="0" smtClean="0"/>
          </a:p>
          <a:p>
            <a:r>
              <a:rPr lang="ru-RU" altLang="ru-RU" sz="2800" dirty="0" smtClean="0"/>
              <a:t>Перспективность инновационных разработок в сфере дополнительного </a:t>
            </a:r>
            <a:r>
              <a:rPr lang="ru-RU" altLang="ru-RU" sz="2800" dirty="0" smtClean="0"/>
              <a:t>образования</a:t>
            </a:r>
            <a:endParaRPr lang="ru-RU" altLang="ru-RU" sz="2800" dirty="0" smtClean="0"/>
          </a:p>
        </p:txBody>
      </p:sp>
    </p:spTree>
    <p:extLst>
      <p:ext uri="{BB962C8B-B14F-4D97-AF65-F5344CB8AC3E}">
        <p14:creationId xmlns:p14="http://schemas.microsoft.com/office/powerpoint/2010/main" val="1252363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10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4_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2_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6_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7_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8_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8.xml><?xml version="1.0" encoding="utf-8"?>
<a:theme xmlns:a="http://schemas.openxmlformats.org/drawingml/2006/main" name="9_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9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1790</TotalTime>
  <Words>461</Words>
  <Application>Microsoft Office PowerPoint</Application>
  <PresentationFormat>Экран (4:3)</PresentationFormat>
  <Paragraphs>85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8</vt:i4>
      </vt:variant>
      <vt:variant>
        <vt:lpstr>Заголовки слайдов</vt:lpstr>
      </vt:variant>
      <vt:variant>
        <vt:i4>13</vt:i4>
      </vt:variant>
    </vt:vector>
  </HeadingPairs>
  <TitlesOfParts>
    <vt:vector size="21" baseType="lpstr">
      <vt:lpstr>Оформление по умолчанию</vt:lpstr>
      <vt:lpstr>1_Оформление по умолчанию</vt:lpstr>
      <vt:lpstr>4_Оформление по умолчанию</vt:lpstr>
      <vt:lpstr>2_Оформление по умолчанию</vt:lpstr>
      <vt:lpstr>6_Оформление по умолчанию</vt:lpstr>
      <vt:lpstr>7_Оформление по умолчанию</vt:lpstr>
      <vt:lpstr>8_Оформление по умолчанию</vt:lpstr>
      <vt:lpstr>9_Оформление по умолчанию</vt:lpstr>
      <vt:lpstr>Функции профессионального экспертного сообщества в повышении качества дополнительного образования детей</vt:lpstr>
      <vt:lpstr>КАЧЕСТВО</vt:lpstr>
      <vt:lpstr>Кто осуществляет контроль параметров, определяющих качество образования?</vt:lpstr>
      <vt:lpstr>Функции и методы общественной профессиональной оценки качества образования</vt:lpstr>
      <vt:lpstr>Как оценить качество дополнительного образования?</vt:lpstr>
      <vt:lpstr>Презентация PowerPoint</vt:lpstr>
      <vt:lpstr>Развитие межрегиональных экспертных сообществ</vt:lpstr>
      <vt:lpstr>Роль общественных организаций</vt:lpstr>
      <vt:lpstr>Предмет экспертизы</vt:lpstr>
      <vt:lpstr>Общероссийское общественное движение творческих педагогов «Исследователь»  </vt:lpstr>
      <vt:lpstr>Презентация PowerPoint</vt:lpstr>
      <vt:lpstr>Программа общественной профессиональной оценки качества</vt:lpstr>
      <vt:lpstr>Спасибо за внимание!</vt:lpstr>
    </vt:vector>
  </TitlesOfParts>
  <Company>Licey # 1553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Потребности системы образования в инновационных технологиях развития детского творчества</dc:title>
  <dc:creator>Leontovich A.V.</dc:creator>
  <cp:lastModifiedBy>User</cp:lastModifiedBy>
  <cp:revision>397</cp:revision>
  <dcterms:created xsi:type="dcterms:W3CDTF">2013-06-26T05:27:56Z</dcterms:created>
  <dcterms:modified xsi:type="dcterms:W3CDTF">2016-04-26T06:58:38Z</dcterms:modified>
</cp:coreProperties>
</file>