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72" r:id="rId7"/>
    <p:sldId id="262" r:id="rId8"/>
    <p:sldId id="263" r:id="rId9"/>
    <p:sldId id="265" r:id="rId10"/>
    <p:sldId id="274" r:id="rId11"/>
    <p:sldId id="267" r:id="rId12"/>
    <p:sldId id="268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91"/>
    <p:restoredTop sz="94627"/>
  </p:normalViewPr>
  <p:slideViewPr>
    <p:cSldViewPr snapToGrid="0" snapToObjects="1">
      <p:cViewPr varScale="1">
        <p:scale>
          <a:sx n="54" d="100"/>
          <a:sy n="54" d="100"/>
        </p:scale>
        <p:origin x="216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25111A-AF7B-FA45-95AB-C11D5D948B73}" type="doc">
      <dgm:prSet loTypeId="urn:microsoft.com/office/officeart/2005/8/layout/process1" loCatId="" qsTypeId="urn:microsoft.com/office/officeart/2005/8/quickstyle/simple4" qsCatId="simple" csTypeId="urn:microsoft.com/office/officeart/2005/8/colors/colorful1" csCatId="colorful" phldr="1"/>
      <dgm:spPr/>
    </dgm:pt>
    <dgm:pt modelId="{AC901E9C-850A-A24F-A3C9-D3A251D0B7B6}">
      <dgm:prSet phldrT="[Text]" custT="1"/>
      <dgm:spPr/>
      <dgm:t>
        <a:bodyPr/>
        <a:lstStyle/>
        <a:p>
          <a:r>
            <a:rPr lang="ru-RU" sz="2400" b="1" dirty="0" smtClean="0"/>
            <a:t>Контексты</a:t>
          </a:r>
          <a:endParaRPr lang="en-US" sz="2400" dirty="0"/>
        </a:p>
      </dgm:t>
    </dgm:pt>
    <dgm:pt modelId="{94255F22-40A9-A843-A7B9-25841F522812}" type="parTrans" cxnId="{85E49D77-433A-9E4F-A9BC-8562A0531071}">
      <dgm:prSet/>
      <dgm:spPr/>
      <dgm:t>
        <a:bodyPr/>
        <a:lstStyle/>
        <a:p>
          <a:endParaRPr lang="en-US"/>
        </a:p>
      </dgm:t>
    </dgm:pt>
    <dgm:pt modelId="{188A51EB-7FEB-BB4C-90EC-4EF702B70C26}" type="sibTrans" cxnId="{85E49D77-433A-9E4F-A9BC-8562A0531071}">
      <dgm:prSet/>
      <dgm:spPr/>
      <dgm:t>
        <a:bodyPr/>
        <a:lstStyle/>
        <a:p>
          <a:endParaRPr lang="en-US"/>
        </a:p>
      </dgm:t>
    </dgm:pt>
    <dgm:pt modelId="{1FF7BE4C-F26B-784E-BD00-5D05DD13A186}">
      <dgm:prSet phldrT="[Text]" custT="1"/>
      <dgm:spPr/>
      <dgm:t>
        <a:bodyPr/>
        <a:lstStyle/>
        <a:p>
          <a:r>
            <a:rPr lang="ru-RU" sz="2400" dirty="0" smtClean="0"/>
            <a:t>Навыки</a:t>
          </a:r>
        </a:p>
      </dgm:t>
    </dgm:pt>
    <dgm:pt modelId="{90088ABA-EFC0-E147-B416-46065C4D7193}" type="parTrans" cxnId="{3BC43D6E-CD6A-3B46-8B0D-996048CE11FF}">
      <dgm:prSet/>
      <dgm:spPr/>
      <dgm:t>
        <a:bodyPr/>
        <a:lstStyle/>
        <a:p>
          <a:endParaRPr lang="en-US"/>
        </a:p>
      </dgm:t>
    </dgm:pt>
    <dgm:pt modelId="{61F4CD76-4F76-1947-ACC4-E43AA892E85E}" type="sibTrans" cxnId="{3BC43D6E-CD6A-3B46-8B0D-996048CE11FF}">
      <dgm:prSet/>
      <dgm:spPr/>
      <dgm:t>
        <a:bodyPr/>
        <a:lstStyle/>
        <a:p>
          <a:endParaRPr lang="en-US"/>
        </a:p>
      </dgm:t>
    </dgm:pt>
    <dgm:pt modelId="{460DCEEF-C812-C345-ABDE-F2749C8266B1}">
      <dgm:prSet phldrT="[Text]" custT="1"/>
      <dgm:spPr/>
      <dgm:t>
        <a:bodyPr/>
        <a:lstStyle/>
        <a:p>
          <a:r>
            <a:rPr lang="ru-RU" sz="2400" b="1" dirty="0" smtClean="0"/>
            <a:t>Семья</a:t>
          </a:r>
          <a:endParaRPr lang="ru-RU" sz="2400" b="0" dirty="0" smtClean="0"/>
        </a:p>
      </dgm:t>
    </dgm:pt>
    <dgm:pt modelId="{62AC734A-9093-184F-8162-1DB59614A418}" type="parTrans" cxnId="{3F639C35-3987-1449-868D-7E1E655E0156}">
      <dgm:prSet/>
      <dgm:spPr/>
      <dgm:t>
        <a:bodyPr/>
        <a:lstStyle/>
        <a:p>
          <a:endParaRPr lang="en-US"/>
        </a:p>
      </dgm:t>
    </dgm:pt>
    <dgm:pt modelId="{3C3F7FA4-A566-214D-90DE-1FD5FB908B2A}" type="sibTrans" cxnId="{3F639C35-3987-1449-868D-7E1E655E0156}">
      <dgm:prSet/>
      <dgm:spPr/>
      <dgm:t>
        <a:bodyPr/>
        <a:lstStyle/>
        <a:p>
          <a:endParaRPr lang="en-US"/>
        </a:p>
      </dgm:t>
    </dgm:pt>
    <dgm:pt modelId="{28F64E23-7BBF-5041-8AC2-558677D58EA9}">
      <dgm:prSet custT="1"/>
      <dgm:spPr/>
      <dgm:t>
        <a:bodyPr/>
        <a:lstStyle/>
        <a:p>
          <a:r>
            <a:rPr lang="ru-RU" sz="2400" dirty="0" smtClean="0"/>
            <a:t>Школа</a:t>
          </a:r>
          <a:endParaRPr lang="en-US" sz="2400" dirty="0"/>
        </a:p>
      </dgm:t>
    </dgm:pt>
    <dgm:pt modelId="{293AC1B3-81D9-E346-B7C1-C03AED44F32D}" type="parTrans" cxnId="{EB98F715-52DC-7C47-9C0D-A5536F1024E4}">
      <dgm:prSet/>
      <dgm:spPr/>
      <dgm:t>
        <a:bodyPr/>
        <a:lstStyle/>
        <a:p>
          <a:endParaRPr lang="en-US"/>
        </a:p>
      </dgm:t>
    </dgm:pt>
    <dgm:pt modelId="{49FDCF9D-CEA5-9F4D-8A5F-EC5BC82F4426}" type="sibTrans" cxnId="{EB98F715-52DC-7C47-9C0D-A5536F1024E4}">
      <dgm:prSet/>
      <dgm:spPr/>
      <dgm:t>
        <a:bodyPr/>
        <a:lstStyle/>
        <a:p>
          <a:endParaRPr lang="en-US"/>
        </a:p>
      </dgm:t>
    </dgm:pt>
    <dgm:pt modelId="{ED2B9775-AD20-4B4F-8A19-E88F86B65666}">
      <dgm:prSet custT="1"/>
      <dgm:spPr/>
      <dgm:t>
        <a:bodyPr/>
        <a:lstStyle/>
        <a:p>
          <a:r>
            <a:rPr lang="ru-RU" sz="2400" dirty="0" smtClean="0"/>
            <a:t>Общество</a:t>
          </a:r>
          <a:endParaRPr lang="en-US" sz="2400" dirty="0"/>
        </a:p>
      </dgm:t>
    </dgm:pt>
    <dgm:pt modelId="{C3BD9641-4631-4E4C-B7F8-3CFACDB392CC}" type="parTrans" cxnId="{B0AB37D7-C80E-0D4F-A2A3-DF113EE1D53F}">
      <dgm:prSet/>
      <dgm:spPr/>
      <dgm:t>
        <a:bodyPr/>
        <a:lstStyle/>
        <a:p>
          <a:endParaRPr lang="en-US"/>
        </a:p>
      </dgm:t>
    </dgm:pt>
    <dgm:pt modelId="{6DD3DEE3-80D5-1840-B9F2-4A8F69F8ABBD}" type="sibTrans" cxnId="{B0AB37D7-C80E-0D4F-A2A3-DF113EE1D53F}">
      <dgm:prSet/>
      <dgm:spPr/>
      <dgm:t>
        <a:bodyPr/>
        <a:lstStyle/>
        <a:p>
          <a:endParaRPr lang="en-US"/>
        </a:p>
      </dgm:t>
    </dgm:pt>
    <dgm:pt modelId="{6FD92CEA-F651-F747-B8E5-31306D1C984C}">
      <dgm:prSet/>
      <dgm:spPr/>
      <dgm:t>
        <a:bodyPr/>
        <a:lstStyle/>
        <a:p>
          <a:r>
            <a:rPr lang="ru-RU" dirty="0" smtClean="0"/>
            <a:t>Прогресс</a:t>
          </a:r>
          <a:endParaRPr lang="en-US" dirty="0"/>
        </a:p>
      </dgm:t>
    </dgm:pt>
    <dgm:pt modelId="{F557FAD7-E922-0642-9BF7-D8ADEDFF0D31}" type="parTrans" cxnId="{5BA54284-8115-C441-971C-2477FD5F32D9}">
      <dgm:prSet/>
      <dgm:spPr/>
      <dgm:t>
        <a:bodyPr/>
        <a:lstStyle/>
        <a:p>
          <a:endParaRPr lang="en-US"/>
        </a:p>
      </dgm:t>
    </dgm:pt>
    <dgm:pt modelId="{AC03282B-D27A-7C47-8C5B-13C4AAB43B17}" type="sibTrans" cxnId="{5BA54284-8115-C441-971C-2477FD5F32D9}">
      <dgm:prSet/>
      <dgm:spPr/>
      <dgm:t>
        <a:bodyPr/>
        <a:lstStyle/>
        <a:p>
          <a:endParaRPr lang="en-US"/>
        </a:p>
      </dgm:t>
    </dgm:pt>
    <dgm:pt modelId="{1C5D5057-5BC9-1344-8B56-A0B984E2A53C}">
      <dgm:prSet custT="1"/>
      <dgm:spPr/>
      <dgm:t>
        <a:bodyPr/>
        <a:lstStyle/>
        <a:p>
          <a:r>
            <a:rPr lang="ru-RU" sz="2400" dirty="0" smtClean="0"/>
            <a:t>Когнитивные</a:t>
          </a:r>
          <a:endParaRPr lang="en-US" sz="2400" dirty="0"/>
        </a:p>
      </dgm:t>
    </dgm:pt>
    <dgm:pt modelId="{5567F5DC-25D6-564E-A2DD-9F52181BF853}" type="parTrans" cxnId="{BCE46EC0-449B-E442-9613-ADA9401E3E2A}">
      <dgm:prSet/>
      <dgm:spPr/>
      <dgm:t>
        <a:bodyPr/>
        <a:lstStyle/>
        <a:p>
          <a:endParaRPr lang="en-US"/>
        </a:p>
      </dgm:t>
    </dgm:pt>
    <dgm:pt modelId="{B4F31C5E-F759-9D4A-8FD4-4B242CA0D790}" type="sibTrans" cxnId="{BCE46EC0-449B-E442-9613-ADA9401E3E2A}">
      <dgm:prSet/>
      <dgm:spPr/>
      <dgm:t>
        <a:bodyPr/>
        <a:lstStyle/>
        <a:p>
          <a:endParaRPr lang="en-US"/>
        </a:p>
      </dgm:t>
    </dgm:pt>
    <dgm:pt modelId="{EA0F18D0-0045-7347-BD44-85EC0D50FD20}">
      <dgm:prSet custT="1"/>
      <dgm:spPr/>
      <dgm:t>
        <a:bodyPr/>
        <a:lstStyle/>
        <a:p>
          <a:r>
            <a:rPr lang="ru-RU" sz="2400" dirty="0" smtClean="0"/>
            <a:t>Социальные и эмоциональные</a:t>
          </a:r>
          <a:endParaRPr lang="en-US" sz="2400" dirty="0"/>
        </a:p>
      </dgm:t>
    </dgm:pt>
    <dgm:pt modelId="{3C0F9272-5E02-154A-9BB5-47F85FB59121}" type="parTrans" cxnId="{CB62FEC1-3B3F-904C-A8A0-16B0338C95BC}">
      <dgm:prSet/>
      <dgm:spPr/>
      <dgm:t>
        <a:bodyPr/>
        <a:lstStyle/>
        <a:p>
          <a:endParaRPr lang="en-US"/>
        </a:p>
      </dgm:t>
    </dgm:pt>
    <dgm:pt modelId="{80A7C673-A085-BF43-A221-48859FED5F7C}" type="sibTrans" cxnId="{CB62FEC1-3B3F-904C-A8A0-16B0338C95BC}">
      <dgm:prSet/>
      <dgm:spPr/>
      <dgm:t>
        <a:bodyPr/>
        <a:lstStyle/>
        <a:p>
          <a:endParaRPr lang="en-US"/>
        </a:p>
      </dgm:t>
    </dgm:pt>
    <dgm:pt modelId="{3602D747-65F7-EF4F-8910-7B9EB2FEB802}">
      <dgm:prSet/>
      <dgm:spPr/>
      <dgm:t>
        <a:bodyPr/>
        <a:lstStyle/>
        <a:p>
          <a:r>
            <a:rPr lang="ru-RU" dirty="0" smtClean="0"/>
            <a:t>доход</a:t>
          </a:r>
          <a:endParaRPr lang="en-US" dirty="0"/>
        </a:p>
      </dgm:t>
    </dgm:pt>
    <dgm:pt modelId="{F6F6BD4A-C796-714C-831E-5CA65115C5F2}" type="parTrans" cxnId="{0CEB09D5-0796-784E-9600-99A0AC0D8B56}">
      <dgm:prSet/>
      <dgm:spPr/>
      <dgm:t>
        <a:bodyPr/>
        <a:lstStyle/>
        <a:p>
          <a:endParaRPr lang="en-US"/>
        </a:p>
      </dgm:t>
    </dgm:pt>
    <dgm:pt modelId="{35398EBC-E8F7-804B-A95D-65CF320FD256}" type="sibTrans" cxnId="{0CEB09D5-0796-784E-9600-99A0AC0D8B56}">
      <dgm:prSet/>
      <dgm:spPr/>
      <dgm:t>
        <a:bodyPr/>
        <a:lstStyle/>
        <a:p>
          <a:endParaRPr lang="en-US"/>
        </a:p>
      </dgm:t>
    </dgm:pt>
    <dgm:pt modelId="{3B3C3CFE-9DCA-6645-BD94-1215FECA825D}">
      <dgm:prSet/>
      <dgm:spPr/>
      <dgm:t>
        <a:bodyPr/>
        <a:lstStyle/>
        <a:p>
          <a:r>
            <a:rPr lang="ru-RU" dirty="0" smtClean="0"/>
            <a:t>здоровье</a:t>
          </a:r>
          <a:endParaRPr lang="en-US" dirty="0"/>
        </a:p>
      </dgm:t>
    </dgm:pt>
    <dgm:pt modelId="{4E6CAEDC-7447-8046-AC64-E50968554C13}" type="parTrans" cxnId="{652821BF-F892-8940-AC32-A2D89C3FCF9F}">
      <dgm:prSet/>
      <dgm:spPr/>
      <dgm:t>
        <a:bodyPr/>
        <a:lstStyle/>
        <a:p>
          <a:endParaRPr lang="en-US"/>
        </a:p>
      </dgm:t>
    </dgm:pt>
    <dgm:pt modelId="{7C1844D6-1AEC-1B49-B9C6-86C938A8C972}" type="sibTrans" cxnId="{652821BF-F892-8940-AC32-A2D89C3FCF9F}">
      <dgm:prSet/>
      <dgm:spPr/>
      <dgm:t>
        <a:bodyPr/>
        <a:lstStyle/>
        <a:p>
          <a:endParaRPr lang="en-US"/>
        </a:p>
      </dgm:t>
    </dgm:pt>
    <dgm:pt modelId="{A805E913-F6A2-AF41-890C-D2A31E3B9088}">
      <dgm:prSet/>
      <dgm:spPr/>
      <dgm:t>
        <a:bodyPr/>
        <a:lstStyle/>
        <a:p>
          <a:r>
            <a:rPr lang="ru-RU" dirty="0" smtClean="0"/>
            <a:t>Гражданская позиция </a:t>
          </a:r>
        </a:p>
      </dgm:t>
    </dgm:pt>
    <dgm:pt modelId="{B48A9FB1-5BB5-0A4B-A1C2-E407FD8073D3}" type="parTrans" cxnId="{ABA087DD-EDDF-774D-A491-11BE9E536DBC}">
      <dgm:prSet/>
      <dgm:spPr/>
      <dgm:t>
        <a:bodyPr/>
        <a:lstStyle/>
        <a:p>
          <a:endParaRPr lang="en-US"/>
        </a:p>
      </dgm:t>
    </dgm:pt>
    <dgm:pt modelId="{9C16B52D-0B37-E744-A0B6-1D60223F210C}" type="sibTrans" cxnId="{ABA087DD-EDDF-774D-A491-11BE9E536DBC}">
      <dgm:prSet/>
      <dgm:spPr/>
      <dgm:t>
        <a:bodyPr/>
        <a:lstStyle/>
        <a:p>
          <a:endParaRPr lang="en-US"/>
        </a:p>
      </dgm:t>
    </dgm:pt>
    <dgm:pt modelId="{30C0C2DE-D0E9-8641-8D80-E4AF11F4B0A3}">
      <dgm:prSet/>
      <dgm:spPr/>
      <dgm:t>
        <a:bodyPr/>
        <a:lstStyle/>
        <a:p>
          <a:r>
            <a:rPr lang="ru-RU" dirty="0" smtClean="0"/>
            <a:t>И так далее</a:t>
          </a:r>
          <a:endParaRPr lang="en-US" dirty="0"/>
        </a:p>
      </dgm:t>
    </dgm:pt>
    <dgm:pt modelId="{9647BC94-D1EA-1346-8A99-330C80BF5E2E}" type="parTrans" cxnId="{BE3F26AC-32AD-7143-8E56-A7E77FD50466}">
      <dgm:prSet/>
      <dgm:spPr/>
      <dgm:t>
        <a:bodyPr/>
        <a:lstStyle/>
        <a:p>
          <a:endParaRPr lang="en-US"/>
        </a:p>
      </dgm:t>
    </dgm:pt>
    <dgm:pt modelId="{BB2B44ED-0FDF-204F-81BC-693DF4C5C8B6}" type="sibTrans" cxnId="{BE3F26AC-32AD-7143-8E56-A7E77FD50466}">
      <dgm:prSet/>
      <dgm:spPr/>
      <dgm:t>
        <a:bodyPr/>
        <a:lstStyle/>
        <a:p>
          <a:endParaRPr lang="en-US"/>
        </a:p>
      </dgm:t>
    </dgm:pt>
    <dgm:pt modelId="{98DEB655-78B6-9249-87DB-F93D49A72DC9}" type="pres">
      <dgm:prSet presAssocID="{ED25111A-AF7B-FA45-95AB-C11D5D948B73}" presName="Name0" presStyleCnt="0">
        <dgm:presLayoutVars>
          <dgm:dir/>
          <dgm:resizeHandles val="exact"/>
        </dgm:presLayoutVars>
      </dgm:prSet>
      <dgm:spPr/>
    </dgm:pt>
    <dgm:pt modelId="{5A7E8463-16EB-9748-8573-AC355659B497}" type="pres">
      <dgm:prSet presAssocID="{AC901E9C-850A-A24F-A3C9-D3A251D0B7B6}" presName="node" presStyleLbl="node1" presStyleIdx="0" presStyleCnt="3" custScaleY="2274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C48F2-0BD3-6B4D-BAC8-4EDEE3C1D952}" type="pres">
      <dgm:prSet presAssocID="{188A51EB-7FEB-BB4C-90EC-4EF702B70C2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A22D7A2-13B6-994E-8588-26D754FAF481}" type="pres">
      <dgm:prSet presAssocID="{188A51EB-7FEB-BB4C-90EC-4EF702B70C26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9FC76F69-C099-5547-AD94-AC9F3F81454F}" type="pres">
      <dgm:prSet presAssocID="{1FF7BE4C-F26B-784E-BD00-5D05DD13A186}" presName="node" presStyleLbl="node1" presStyleIdx="1" presStyleCnt="3" custScaleX="122655" custScaleY="2274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3F45DF-766E-2A4B-A6AB-01D81F604BE6}" type="pres">
      <dgm:prSet presAssocID="{61F4CD76-4F76-1947-ACC4-E43AA892E85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A80E072-46D1-EE41-BF65-16CD5E0B15F0}" type="pres">
      <dgm:prSet presAssocID="{61F4CD76-4F76-1947-ACC4-E43AA892E85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1D8A3BF0-D9DB-D240-8464-FB4DE3DC53EE}" type="pres">
      <dgm:prSet presAssocID="{6FD92CEA-F651-F747-B8E5-31306D1C984C}" presName="node" presStyleLbl="node1" presStyleIdx="2" presStyleCnt="3" custScaleY="2274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62FEC1-3B3F-904C-A8A0-16B0338C95BC}" srcId="{1FF7BE4C-F26B-784E-BD00-5D05DD13A186}" destId="{EA0F18D0-0045-7347-BD44-85EC0D50FD20}" srcOrd="1" destOrd="0" parTransId="{3C0F9272-5E02-154A-9BB5-47F85FB59121}" sibTransId="{80A7C673-A085-BF43-A221-48859FED5F7C}"/>
    <dgm:cxn modelId="{0CEB09D5-0796-784E-9600-99A0AC0D8B56}" srcId="{6FD92CEA-F651-F747-B8E5-31306D1C984C}" destId="{3602D747-65F7-EF4F-8910-7B9EB2FEB802}" srcOrd="0" destOrd="0" parTransId="{F6F6BD4A-C796-714C-831E-5CA65115C5F2}" sibTransId="{35398EBC-E8F7-804B-A95D-65CF320FD256}"/>
    <dgm:cxn modelId="{15318951-DAF4-8A4A-AF1A-8186F02826CE}" type="presOf" srcId="{61F4CD76-4F76-1947-ACC4-E43AA892E85E}" destId="{CA80E072-46D1-EE41-BF65-16CD5E0B15F0}" srcOrd="1" destOrd="0" presId="urn:microsoft.com/office/officeart/2005/8/layout/process1"/>
    <dgm:cxn modelId="{BDB3ED1F-0DF4-6D42-9FAE-7D2C5614B8DC}" type="presOf" srcId="{6FD92CEA-F651-F747-B8E5-31306D1C984C}" destId="{1D8A3BF0-D9DB-D240-8464-FB4DE3DC53EE}" srcOrd="0" destOrd="0" presId="urn:microsoft.com/office/officeart/2005/8/layout/process1"/>
    <dgm:cxn modelId="{5949172F-F40B-E94E-9D6C-2175C771ECA0}" type="presOf" srcId="{460DCEEF-C812-C345-ABDE-F2749C8266B1}" destId="{5A7E8463-16EB-9748-8573-AC355659B497}" srcOrd="0" destOrd="1" presId="urn:microsoft.com/office/officeart/2005/8/layout/process1"/>
    <dgm:cxn modelId="{3865F64B-8184-8D4C-BED1-F93B3044FC09}" type="presOf" srcId="{28F64E23-7BBF-5041-8AC2-558677D58EA9}" destId="{5A7E8463-16EB-9748-8573-AC355659B497}" srcOrd="0" destOrd="2" presId="urn:microsoft.com/office/officeart/2005/8/layout/process1"/>
    <dgm:cxn modelId="{CA1E7BD0-40A8-8744-A494-7B144EAAB96C}" type="presOf" srcId="{AC901E9C-850A-A24F-A3C9-D3A251D0B7B6}" destId="{5A7E8463-16EB-9748-8573-AC355659B497}" srcOrd="0" destOrd="0" presId="urn:microsoft.com/office/officeart/2005/8/layout/process1"/>
    <dgm:cxn modelId="{5BA54284-8115-C441-971C-2477FD5F32D9}" srcId="{ED25111A-AF7B-FA45-95AB-C11D5D948B73}" destId="{6FD92CEA-F651-F747-B8E5-31306D1C984C}" srcOrd="2" destOrd="0" parTransId="{F557FAD7-E922-0642-9BF7-D8ADEDFF0D31}" sibTransId="{AC03282B-D27A-7C47-8C5B-13C4AAB43B17}"/>
    <dgm:cxn modelId="{EB98F715-52DC-7C47-9C0D-A5536F1024E4}" srcId="{AC901E9C-850A-A24F-A3C9-D3A251D0B7B6}" destId="{28F64E23-7BBF-5041-8AC2-558677D58EA9}" srcOrd="1" destOrd="0" parTransId="{293AC1B3-81D9-E346-B7C1-C03AED44F32D}" sibTransId="{49FDCF9D-CEA5-9F4D-8A5F-EC5BC82F4426}"/>
    <dgm:cxn modelId="{3F639C35-3987-1449-868D-7E1E655E0156}" srcId="{AC901E9C-850A-A24F-A3C9-D3A251D0B7B6}" destId="{460DCEEF-C812-C345-ABDE-F2749C8266B1}" srcOrd="0" destOrd="0" parTransId="{62AC734A-9093-184F-8162-1DB59614A418}" sibTransId="{3C3F7FA4-A566-214D-90DE-1FD5FB908B2A}"/>
    <dgm:cxn modelId="{7FD75607-A6D4-674F-9D96-D406F4DFC76E}" type="presOf" srcId="{1FF7BE4C-F26B-784E-BD00-5D05DD13A186}" destId="{9FC76F69-C099-5547-AD94-AC9F3F81454F}" srcOrd="0" destOrd="0" presId="urn:microsoft.com/office/officeart/2005/8/layout/process1"/>
    <dgm:cxn modelId="{BCE46EC0-449B-E442-9613-ADA9401E3E2A}" srcId="{1FF7BE4C-F26B-784E-BD00-5D05DD13A186}" destId="{1C5D5057-5BC9-1344-8B56-A0B984E2A53C}" srcOrd="0" destOrd="0" parTransId="{5567F5DC-25D6-564E-A2DD-9F52181BF853}" sibTransId="{B4F31C5E-F759-9D4A-8FD4-4B242CA0D790}"/>
    <dgm:cxn modelId="{50F6F5D7-6943-904D-89C9-5F6CDEA0953F}" type="presOf" srcId="{61F4CD76-4F76-1947-ACC4-E43AA892E85E}" destId="{483F45DF-766E-2A4B-A6AB-01D81F604BE6}" srcOrd="0" destOrd="0" presId="urn:microsoft.com/office/officeart/2005/8/layout/process1"/>
    <dgm:cxn modelId="{B0AB37D7-C80E-0D4F-A2A3-DF113EE1D53F}" srcId="{AC901E9C-850A-A24F-A3C9-D3A251D0B7B6}" destId="{ED2B9775-AD20-4B4F-8A19-E88F86B65666}" srcOrd="2" destOrd="0" parTransId="{C3BD9641-4631-4E4C-B7F8-3CFACDB392CC}" sibTransId="{6DD3DEE3-80D5-1840-B9F2-4A8F69F8ABBD}"/>
    <dgm:cxn modelId="{F2AE7FE7-4113-7041-A904-EAD723415369}" type="presOf" srcId="{1C5D5057-5BC9-1344-8B56-A0B984E2A53C}" destId="{9FC76F69-C099-5547-AD94-AC9F3F81454F}" srcOrd="0" destOrd="1" presId="urn:microsoft.com/office/officeart/2005/8/layout/process1"/>
    <dgm:cxn modelId="{31073295-46DB-D742-A0B2-8E8E4852D5D1}" type="presOf" srcId="{EA0F18D0-0045-7347-BD44-85EC0D50FD20}" destId="{9FC76F69-C099-5547-AD94-AC9F3F81454F}" srcOrd="0" destOrd="2" presId="urn:microsoft.com/office/officeart/2005/8/layout/process1"/>
    <dgm:cxn modelId="{E0ECE459-1B02-E747-BEEA-F8D5DFBB530B}" type="presOf" srcId="{30C0C2DE-D0E9-8641-8D80-E4AF11F4B0A3}" destId="{1D8A3BF0-D9DB-D240-8464-FB4DE3DC53EE}" srcOrd="0" destOrd="4" presId="urn:microsoft.com/office/officeart/2005/8/layout/process1"/>
    <dgm:cxn modelId="{9C73A16E-C0E3-3649-B469-89765492D05F}" type="presOf" srcId="{188A51EB-7FEB-BB4C-90EC-4EF702B70C26}" destId="{71FC48F2-0BD3-6B4D-BAC8-4EDEE3C1D952}" srcOrd="0" destOrd="0" presId="urn:microsoft.com/office/officeart/2005/8/layout/process1"/>
    <dgm:cxn modelId="{BE3F26AC-32AD-7143-8E56-A7E77FD50466}" srcId="{6FD92CEA-F651-F747-B8E5-31306D1C984C}" destId="{30C0C2DE-D0E9-8641-8D80-E4AF11F4B0A3}" srcOrd="3" destOrd="0" parTransId="{9647BC94-D1EA-1346-8A99-330C80BF5E2E}" sibTransId="{BB2B44ED-0FDF-204F-81BC-693DF4C5C8B6}"/>
    <dgm:cxn modelId="{0A2C0827-BD43-3D4F-BC56-55EB6EB0167E}" type="presOf" srcId="{188A51EB-7FEB-BB4C-90EC-4EF702B70C26}" destId="{4A22D7A2-13B6-994E-8588-26D754FAF481}" srcOrd="1" destOrd="0" presId="urn:microsoft.com/office/officeart/2005/8/layout/process1"/>
    <dgm:cxn modelId="{2D9F7A2D-5E01-6D4E-BFA3-59E543119CF9}" type="presOf" srcId="{3B3C3CFE-9DCA-6645-BD94-1215FECA825D}" destId="{1D8A3BF0-D9DB-D240-8464-FB4DE3DC53EE}" srcOrd="0" destOrd="2" presId="urn:microsoft.com/office/officeart/2005/8/layout/process1"/>
    <dgm:cxn modelId="{652821BF-F892-8940-AC32-A2D89C3FCF9F}" srcId="{6FD92CEA-F651-F747-B8E5-31306D1C984C}" destId="{3B3C3CFE-9DCA-6645-BD94-1215FECA825D}" srcOrd="1" destOrd="0" parTransId="{4E6CAEDC-7447-8046-AC64-E50968554C13}" sibTransId="{7C1844D6-1AEC-1B49-B9C6-86C938A8C972}"/>
    <dgm:cxn modelId="{26F4E1CA-11E9-4E4B-9685-618F06BD4F80}" type="presOf" srcId="{3602D747-65F7-EF4F-8910-7B9EB2FEB802}" destId="{1D8A3BF0-D9DB-D240-8464-FB4DE3DC53EE}" srcOrd="0" destOrd="1" presId="urn:microsoft.com/office/officeart/2005/8/layout/process1"/>
    <dgm:cxn modelId="{54109830-A74C-0648-BE16-0F6E6E425871}" type="presOf" srcId="{ED25111A-AF7B-FA45-95AB-C11D5D948B73}" destId="{98DEB655-78B6-9249-87DB-F93D49A72DC9}" srcOrd="0" destOrd="0" presId="urn:microsoft.com/office/officeart/2005/8/layout/process1"/>
    <dgm:cxn modelId="{E10AA6C4-2E2F-6F48-B6CA-632407BA1F34}" type="presOf" srcId="{ED2B9775-AD20-4B4F-8A19-E88F86B65666}" destId="{5A7E8463-16EB-9748-8573-AC355659B497}" srcOrd="0" destOrd="3" presId="urn:microsoft.com/office/officeart/2005/8/layout/process1"/>
    <dgm:cxn modelId="{ABA087DD-EDDF-774D-A491-11BE9E536DBC}" srcId="{6FD92CEA-F651-F747-B8E5-31306D1C984C}" destId="{A805E913-F6A2-AF41-890C-D2A31E3B9088}" srcOrd="2" destOrd="0" parTransId="{B48A9FB1-5BB5-0A4B-A1C2-E407FD8073D3}" sibTransId="{9C16B52D-0B37-E744-A0B6-1D60223F210C}"/>
    <dgm:cxn modelId="{54D69C7D-E6DD-5243-A954-6707910E6DFE}" type="presOf" srcId="{A805E913-F6A2-AF41-890C-D2A31E3B9088}" destId="{1D8A3BF0-D9DB-D240-8464-FB4DE3DC53EE}" srcOrd="0" destOrd="3" presId="urn:microsoft.com/office/officeart/2005/8/layout/process1"/>
    <dgm:cxn modelId="{85E49D77-433A-9E4F-A9BC-8562A0531071}" srcId="{ED25111A-AF7B-FA45-95AB-C11D5D948B73}" destId="{AC901E9C-850A-A24F-A3C9-D3A251D0B7B6}" srcOrd="0" destOrd="0" parTransId="{94255F22-40A9-A843-A7B9-25841F522812}" sibTransId="{188A51EB-7FEB-BB4C-90EC-4EF702B70C26}"/>
    <dgm:cxn modelId="{3BC43D6E-CD6A-3B46-8B0D-996048CE11FF}" srcId="{ED25111A-AF7B-FA45-95AB-C11D5D948B73}" destId="{1FF7BE4C-F26B-784E-BD00-5D05DD13A186}" srcOrd="1" destOrd="0" parTransId="{90088ABA-EFC0-E147-B416-46065C4D7193}" sibTransId="{61F4CD76-4F76-1947-ACC4-E43AA892E85E}"/>
    <dgm:cxn modelId="{3EF31BD8-008D-BF40-9E2C-18126925E7E4}" type="presParOf" srcId="{98DEB655-78B6-9249-87DB-F93D49A72DC9}" destId="{5A7E8463-16EB-9748-8573-AC355659B497}" srcOrd="0" destOrd="0" presId="urn:microsoft.com/office/officeart/2005/8/layout/process1"/>
    <dgm:cxn modelId="{4FB153D5-AAC9-BC45-8EF7-923C235D06F4}" type="presParOf" srcId="{98DEB655-78B6-9249-87DB-F93D49A72DC9}" destId="{71FC48F2-0BD3-6B4D-BAC8-4EDEE3C1D952}" srcOrd="1" destOrd="0" presId="urn:microsoft.com/office/officeart/2005/8/layout/process1"/>
    <dgm:cxn modelId="{3F6CFD4B-E885-154E-AA4A-1B5FDEADCFB5}" type="presParOf" srcId="{71FC48F2-0BD3-6B4D-BAC8-4EDEE3C1D952}" destId="{4A22D7A2-13B6-994E-8588-26D754FAF481}" srcOrd="0" destOrd="0" presId="urn:microsoft.com/office/officeart/2005/8/layout/process1"/>
    <dgm:cxn modelId="{AA06A335-51AC-7447-A75F-EA2D87F72B86}" type="presParOf" srcId="{98DEB655-78B6-9249-87DB-F93D49A72DC9}" destId="{9FC76F69-C099-5547-AD94-AC9F3F81454F}" srcOrd="2" destOrd="0" presId="urn:microsoft.com/office/officeart/2005/8/layout/process1"/>
    <dgm:cxn modelId="{2B47120C-FB5D-3249-BD08-59F64B8F5AE7}" type="presParOf" srcId="{98DEB655-78B6-9249-87DB-F93D49A72DC9}" destId="{483F45DF-766E-2A4B-A6AB-01D81F604BE6}" srcOrd="3" destOrd="0" presId="urn:microsoft.com/office/officeart/2005/8/layout/process1"/>
    <dgm:cxn modelId="{DF7E5CCB-DB20-C945-99C4-0E586B874531}" type="presParOf" srcId="{483F45DF-766E-2A4B-A6AB-01D81F604BE6}" destId="{CA80E072-46D1-EE41-BF65-16CD5E0B15F0}" srcOrd="0" destOrd="0" presId="urn:microsoft.com/office/officeart/2005/8/layout/process1"/>
    <dgm:cxn modelId="{917F859C-8464-784A-9BFE-1A67F2321B92}" type="presParOf" srcId="{98DEB655-78B6-9249-87DB-F93D49A72DC9}" destId="{1D8A3BF0-D9DB-D240-8464-FB4DE3DC53E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DA089E-0C57-4D9C-A457-F5528B2C60A1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6028E3D-593D-4875-ADAE-0675DC9313A2}">
      <dgm:prSet phldrT="[Текст]"/>
      <dgm:spPr/>
      <dgm:t>
        <a:bodyPr/>
        <a:lstStyle/>
        <a:p>
          <a:r>
            <a:rPr lang="ru-RU" b="1" dirty="0" smtClean="0"/>
            <a:t>Социальное и эмоциональное</a:t>
          </a:r>
          <a:endParaRPr lang="ru-RU" dirty="0" smtClean="0"/>
        </a:p>
        <a:p>
          <a:r>
            <a:rPr lang="ru-RU" dirty="0" smtClean="0"/>
            <a:t>Индивидуальные свойства, которые (а) проявляются в устойчивых паттернах мыслей, чувств и поведения, (б) могут быть развиты через опыт формального и неформального обучения, и  (в) влияют на различные важные </a:t>
          </a:r>
          <a:r>
            <a:rPr lang="ru-RU" dirty="0" err="1" smtClean="0"/>
            <a:t>социоэкономические</a:t>
          </a:r>
          <a:r>
            <a:rPr lang="ru-RU" dirty="0" smtClean="0"/>
            <a:t> результаты жизни человека.</a:t>
          </a:r>
          <a:endParaRPr lang="ru-RU" dirty="0"/>
        </a:p>
      </dgm:t>
    </dgm:pt>
    <dgm:pt modelId="{70BB303A-9C10-4858-AF8A-E9FCA7A201DE}" type="parTrans" cxnId="{DBB29954-E748-4973-8CBA-8DF6B09CD987}">
      <dgm:prSet/>
      <dgm:spPr/>
      <dgm:t>
        <a:bodyPr/>
        <a:lstStyle/>
        <a:p>
          <a:endParaRPr lang="ru-RU"/>
        </a:p>
      </dgm:t>
    </dgm:pt>
    <dgm:pt modelId="{5CF540DB-8D5A-45C5-A2B1-F9C2125CEAF1}" type="sibTrans" cxnId="{DBB29954-E748-4973-8CBA-8DF6B09CD987}">
      <dgm:prSet/>
      <dgm:spPr/>
      <dgm:t>
        <a:bodyPr/>
        <a:lstStyle/>
        <a:p>
          <a:endParaRPr lang="ru-RU"/>
        </a:p>
      </dgm:t>
    </dgm:pt>
    <dgm:pt modelId="{B66C43D1-E860-43D2-87EA-2A31772AFD4D}">
      <dgm:prSet phldrT="[Текст]"/>
      <dgm:spPr/>
      <dgm:t>
        <a:bodyPr/>
        <a:lstStyle/>
        <a:p>
          <a:r>
            <a:rPr lang="ru-RU" b="1"/>
            <a:t>Достижение целей</a:t>
          </a:r>
          <a:endParaRPr lang="ru-RU"/>
        </a:p>
        <a:p>
          <a:r>
            <a:rPr lang="ru-RU"/>
            <a:t>-Устойчивость</a:t>
          </a:r>
        </a:p>
        <a:p>
          <a:r>
            <a:rPr lang="ru-RU"/>
            <a:t>-Самоконтроль</a:t>
          </a:r>
        </a:p>
        <a:p>
          <a:r>
            <a:rPr lang="ru-RU"/>
            <a:t>-Стремление к цели</a:t>
          </a:r>
        </a:p>
      </dgm:t>
    </dgm:pt>
    <dgm:pt modelId="{473C4BCD-E00D-4F6B-B78E-0E68114A90EC}" type="parTrans" cxnId="{3E3CBC1B-02DC-41F5-9FB7-74965363B7F1}">
      <dgm:prSet/>
      <dgm:spPr/>
      <dgm:t>
        <a:bodyPr/>
        <a:lstStyle/>
        <a:p>
          <a:endParaRPr lang="ru-RU"/>
        </a:p>
      </dgm:t>
    </dgm:pt>
    <dgm:pt modelId="{04B74FA1-2BC8-4DAF-A111-599C0AE3B990}" type="sibTrans" cxnId="{3E3CBC1B-02DC-41F5-9FB7-74965363B7F1}">
      <dgm:prSet/>
      <dgm:spPr/>
      <dgm:t>
        <a:bodyPr/>
        <a:lstStyle/>
        <a:p>
          <a:endParaRPr lang="ru-RU"/>
        </a:p>
      </dgm:t>
    </dgm:pt>
    <dgm:pt modelId="{326B0B74-599F-4A57-8668-95B607720753}">
      <dgm:prSet phldrT="[Текст]"/>
      <dgm:spPr/>
      <dgm:t>
        <a:bodyPr/>
        <a:lstStyle/>
        <a:p>
          <a:r>
            <a:rPr lang="ru-RU" b="1"/>
            <a:t>Работа с другими</a:t>
          </a:r>
          <a:endParaRPr lang="ru-RU"/>
        </a:p>
        <a:p>
          <a:r>
            <a:rPr lang="ru-RU"/>
            <a:t>-Социабельность</a:t>
          </a:r>
        </a:p>
        <a:p>
          <a:r>
            <a:rPr lang="ru-RU"/>
            <a:t>-Уважение</a:t>
          </a:r>
        </a:p>
        <a:p>
          <a:r>
            <a:rPr lang="ru-RU"/>
            <a:t>-Заботливость</a:t>
          </a:r>
        </a:p>
      </dgm:t>
    </dgm:pt>
    <dgm:pt modelId="{1FEA1649-51E9-425B-A4A3-2DA11C661336}" type="parTrans" cxnId="{F3E1921A-E276-477A-94EC-74B5509DA230}">
      <dgm:prSet/>
      <dgm:spPr/>
      <dgm:t>
        <a:bodyPr/>
        <a:lstStyle/>
        <a:p>
          <a:endParaRPr lang="ru-RU"/>
        </a:p>
      </dgm:t>
    </dgm:pt>
    <dgm:pt modelId="{0E092173-FF86-4807-A326-77019EEEA912}" type="sibTrans" cxnId="{F3E1921A-E276-477A-94EC-74B5509DA230}">
      <dgm:prSet/>
      <dgm:spPr/>
      <dgm:t>
        <a:bodyPr/>
        <a:lstStyle/>
        <a:p>
          <a:endParaRPr lang="ru-RU"/>
        </a:p>
      </dgm:t>
    </dgm:pt>
    <dgm:pt modelId="{0C8C06F1-9752-4EF4-B86F-34A194D147D3}">
      <dgm:prSet phldrT="[Текст]"/>
      <dgm:spPr/>
      <dgm:t>
        <a:bodyPr/>
        <a:lstStyle/>
        <a:p>
          <a:r>
            <a:rPr lang="ru-RU" b="1"/>
            <a:t>Управление эмоциями</a:t>
          </a:r>
          <a:endParaRPr lang="ru-RU"/>
        </a:p>
        <a:p>
          <a:r>
            <a:rPr lang="ru-RU"/>
            <a:t>-Самоуважение</a:t>
          </a:r>
        </a:p>
        <a:p>
          <a:r>
            <a:rPr lang="ru-RU"/>
            <a:t>-Оптимизм</a:t>
          </a:r>
        </a:p>
        <a:p>
          <a:r>
            <a:rPr lang="ru-RU"/>
            <a:t>-Уверенность</a:t>
          </a:r>
        </a:p>
      </dgm:t>
    </dgm:pt>
    <dgm:pt modelId="{78759FE2-D749-4F86-9839-1B8F991FA269}" type="parTrans" cxnId="{28ED0A69-02A3-4339-92C6-BC972C11EE28}">
      <dgm:prSet/>
      <dgm:spPr/>
      <dgm:t>
        <a:bodyPr/>
        <a:lstStyle/>
        <a:p>
          <a:endParaRPr lang="ru-RU"/>
        </a:p>
      </dgm:t>
    </dgm:pt>
    <dgm:pt modelId="{ED8D6E22-0439-4A16-83D1-AF288F12AA9C}" type="sibTrans" cxnId="{28ED0A69-02A3-4339-92C6-BC972C11EE28}">
      <dgm:prSet/>
      <dgm:spPr/>
      <dgm:t>
        <a:bodyPr/>
        <a:lstStyle/>
        <a:p>
          <a:endParaRPr lang="ru-RU"/>
        </a:p>
      </dgm:t>
    </dgm:pt>
    <dgm:pt modelId="{483C2FF2-E4DE-42CE-AC18-1F2AF92603A6}" type="pres">
      <dgm:prSet presAssocID="{C1DA089E-0C57-4D9C-A457-F5528B2C60A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EB7883-4935-44B4-84B1-018C6FC1A54C}" type="pres">
      <dgm:prSet presAssocID="{C1DA089E-0C57-4D9C-A457-F5528B2C60A1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8B83A04C-C1A1-4443-9ABC-6AC03B45BD6E}" type="pres">
      <dgm:prSet presAssocID="{56028E3D-593D-4875-ADAE-0675DC9313A2}" presName="centerShape" presStyleLbl="vennNode1" presStyleIdx="0" presStyleCnt="4"/>
      <dgm:spPr/>
      <dgm:t>
        <a:bodyPr/>
        <a:lstStyle/>
        <a:p>
          <a:endParaRPr lang="ru-RU"/>
        </a:p>
      </dgm:t>
    </dgm:pt>
    <dgm:pt modelId="{0FE8D177-65C0-40F7-8B94-33E2E126C1B7}" type="pres">
      <dgm:prSet presAssocID="{B66C43D1-E860-43D2-87EA-2A31772AFD4D}" presName="node" presStyleLbl="vennNode1" presStyleIdx="1" presStyleCnt="4" custRadScaleRad="102984" custRadScaleInc="4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84724-E2F4-43A8-8BA1-DD90B24D9B0E}" type="pres">
      <dgm:prSet presAssocID="{326B0B74-599F-4A57-8668-95B607720753}" presName="node" presStyleLbl="vennNode1" presStyleIdx="2" presStyleCnt="4" custRadScaleRad="106928" custRadScaleInc="-64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9FBF55-E1C5-4CE5-B19C-E9435745B3DA}" type="pres">
      <dgm:prSet presAssocID="{0C8C06F1-9752-4EF4-B86F-34A194D147D3}" presName="node" presStyleLbl="vennNode1" presStyleIdx="3" presStyleCnt="4" custRadScaleRad="93046" custRadScaleInc="-132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3CBC1B-02DC-41F5-9FB7-74965363B7F1}" srcId="{56028E3D-593D-4875-ADAE-0675DC9313A2}" destId="{B66C43D1-E860-43D2-87EA-2A31772AFD4D}" srcOrd="0" destOrd="0" parTransId="{473C4BCD-E00D-4F6B-B78E-0E68114A90EC}" sibTransId="{04B74FA1-2BC8-4DAF-A111-599C0AE3B990}"/>
    <dgm:cxn modelId="{DBB29954-E748-4973-8CBA-8DF6B09CD987}" srcId="{C1DA089E-0C57-4D9C-A457-F5528B2C60A1}" destId="{56028E3D-593D-4875-ADAE-0675DC9313A2}" srcOrd="0" destOrd="0" parTransId="{70BB303A-9C10-4858-AF8A-E9FCA7A201DE}" sibTransId="{5CF540DB-8D5A-45C5-A2B1-F9C2125CEAF1}"/>
    <dgm:cxn modelId="{364A8761-0E74-454C-A4DE-7AE4870BFFFA}" type="presOf" srcId="{56028E3D-593D-4875-ADAE-0675DC9313A2}" destId="{8B83A04C-C1A1-4443-9ABC-6AC03B45BD6E}" srcOrd="0" destOrd="0" presId="urn:microsoft.com/office/officeart/2005/8/layout/radial3"/>
    <dgm:cxn modelId="{6B3346BD-594B-DA49-90D8-D0027750F8AD}" type="presOf" srcId="{C1DA089E-0C57-4D9C-A457-F5528B2C60A1}" destId="{483C2FF2-E4DE-42CE-AC18-1F2AF92603A6}" srcOrd="0" destOrd="0" presId="urn:microsoft.com/office/officeart/2005/8/layout/radial3"/>
    <dgm:cxn modelId="{F3E1921A-E276-477A-94EC-74B5509DA230}" srcId="{56028E3D-593D-4875-ADAE-0675DC9313A2}" destId="{326B0B74-599F-4A57-8668-95B607720753}" srcOrd="1" destOrd="0" parTransId="{1FEA1649-51E9-425B-A4A3-2DA11C661336}" sibTransId="{0E092173-FF86-4807-A326-77019EEEA912}"/>
    <dgm:cxn modelId="{38AEF263-8DA4-A247-92BD-9668B19B08DF}" type="presOf" srcId="{B66C43D1-E860-43D2-87EA-2A31772AFD4D}" destId="{0FE8D177-65C0-40F7-8B94-33E2E126C1B7}" srcOrd="0" destOrd="0" presId="urn:microsoft.com/office/officeart/2005/8/layout/radial3"/>
    <dgm:cxn modelId="{9AA3CB6B-190C-8746-B80F-6615D71C5029}" type="presOf" srcId="{0C8C06F1-9752-4EF4-B86F-34A194D147D3}" destId="{F59FBF55-E1C5-4CE5-B19C-E9435745B3DA}" srcOrd="0" destOrd="0" presId="urn:microsoft.com/office/officeart/2005/8/layout/radial3"/>
    <dgm:cxn modelId="{893D7C1E-72C8-0940-A3FA-F23B210BE677}" type="presOf" srcId="{326B0B74-599F-4A57-8668-95B607720753}" destId="{92384724-E2F4-43A8-8BA1-DD90B24D9B0E}" srcOrd="0" destOrd="0" presId="urn:microsoft.com/office/officeart/2005/8/layout/radial3"/>
    <dgm:cxn modelId="{28ED0A69-02A3-4339-92C6-BC972C11EE28}" srcId="{56028E3D-593D-4875-ADAE-0675DC9313A2}" destId="{0C8C06F1-9752-4EF4-B86F-34A194D147D3}" srcOrd="2" destOrd="0" parTransId="{78759FE2-D749-4F86-9839-1B8F991FA269}" sibTransId="{ED8D6E22-0439-4A16-83D1-AF288F12AA9C}"/>
    <dgm:cxn modelId="{3EC0A48D-41C0-F34D-9893-E96EE66FC031}" type="presParOf" srcId="{483C2FF2-E4DE-42CE-AC18-1F2AF92603A6}" destId="{B7EB7883-4935-44B4-84B1-018C6FC1A54C}" srcOrd="0" destOrd="0" presId="urn:microsoft.com/office/officeart/2005/8/layout/radial3"/>
    <dgm:cxn modelId="{E61AF74E-8B7E-EC44-A91A-DC86DA6CE753}" type="presParOf" srcId="{B7EB7883-4935-44B4-84B1-018C6FC1A54C}" destId="{8B83A04C-C1A1-4443-9ABC-6AC03B45BD6E}" srcOrd="0" destOrd="0" presId="urn:microsoft.com/office/officeart/2005/8/layout/radial3"/>
    <dgm:cxn modelId="{5C00B6AD-FC95-7747-BCBB-876FC0D01E8F}" type="presParOf" srcId="{B7EB7883-4935-44B4-84B1-018C6FC1A54C}" destId="{0FE8D177-65C0-40F7-8B94-33E2E126C1B7}" srcOrd="1" destOrd="0" presId="urn:microsoft.com/office/officeart/2005/8/layout/radial3"/>
    <dgm:cxn modelId="{7BA58EC8-F675-A94C-8DF5-FF26E2803775}" type="presParOf" srcId="{B7EB7883-4935-44B4-84B1-018C6FC1A54C}" destId="{92384724-E2F4-43A8-8BA1-DD90B24D9B0E}" srcOrd="2" destOrd="0" presId="urn:microsoft.com/office/officeart/2005/8/layout/radial3"/>
    <dgm:cxn modelId="{9A327714-9DC7-2846-8B69-A86065DE254B}" type="presParOf" srcId="{B7EB7883-4935-44B4-84B1-018C6FC1A54C}" destId="{F59FBF55-E1C5-4CE5-B19C-E9435745B3DA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E8463-16EB-9748-8573-AC355659B497}">
      <dsp:nvSpPr>
        <dsp:cNvPr id="0" name=""/>
        <dsp:cNvSpPr/>
      </dsp:nvSpPr>
      <dsp:spPr>
        <a:xfrm>
          <a:off x="5857" y="0"/>
          <a:ext cx="2381563" cy="36796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Контексты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Семья</a:t>
          </a:r>
          <a:endParaRPr lang="ru-RU" sz="2400" b="0" kern="1200" dirty="0" smtClean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Школа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Общество</a:t>
          </a:r>
          <a:endParaRPr lang="en-US" sz="2400" kern="1200" dirty="0"/>
        </a:p>
      </dsp:txBody>
      <dsp:txXfrm>
        <a:off x="75611" y="69754"/>
        <a:ext cx="2242055" cy="3540095"/>
      </dsp:txXfrm>
    </dsp:sp>
    <dsp:sp modelId="{71FC48F2-0BD3-6B4D-BAC8-4EDEE3C1D952}">
      <dsp:nvSpPr>
        <dsp:cNvPr id="0" name=""/>
        <dsp:cNvSpPr/>
      </dsp:nvSpPr>
      <dsp:spPr>
        <a:xfrm>
          <a:off x="2625577" y="1544487"/>
          <a:ext cx="504891" cy="5906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625577" y="1662612"/>
        <a:ext cx="353424" cy="354377"/>
      </dsp:txXfrm>
    </dsp:sp>
    <dsp:sp modelId="{9FC76F69-C099-5547-AD94-AC9F3F81454F}">
      <dsp:nvSpPr>
        <dsp:cNvPr id="0" name=""/>
        <dsp:cNvSpPr/>
      </dsp:nvSpPr>
      <dsp:spPr>
        <a:xfrm>
          <a:off x="3340046" y="0"/>
          <a:ext cx="2921106" cy="36796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Навыки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Когнитивные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Социальные и эмоциональные</a:t>
          </a:r>
          <a:endParaRPr lang="en-US" sz="2400" kern="1200" dirty="0"/>
        </a:p>
      </dsp:txBody>
      <dsp:txXfrm>
        <a:off x="3425602" y="85556"/>
        <a:ext cx="2749994" cy="3508491"/>
      </dsp:txXfrm>
    </dsp:sp>
    <dsp:sp modelId="{483F45DF-766E-2A4B-A6AB-01D81F604BE6}">
      <dsp:nvSpPr>
        <dsp:cNvPr id="0" name=""/>
        <dsp:cNvSpPr/>
      </dsp:nvSpPr>
      <dsp:spPr>
        <a:xfrm>
          <a:off x="6499309" y="1544487"/>
          <a:ext cx="504891" cy="5906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499309" y="1662612"/>
        <a:ext cx="353424" cy="354377"/>
      </dsp:txXfrm>
    </dsp:sp>
    <dsp:sp modelId="{1D8A3BF0-D9DB-D240-8464-FB4DE3DC53EE}">
      <dsp:nvSpPr>
        <dsp:cNvPr id="0" name=""/>
        <dsp:cNvSpPr/>
      </dsp:nvSpPr>
      <dsp:spPr>
        <a:xfrm>
          <a:off x="7213778" y="0"/>
          <a:ext cx="2381563" cy="36796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Прогресс</a:t>
          </a:r>
          <a:endParaRPr lang="en-US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доход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здоровье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Гражданская позиция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И так далее</a:t>
          </a:r>
          <a:endParaRPr lang="en-US" sz="2300" kern="1200" dirty="0"/>
        </a:p>
      </dsp:txBody>
      <dsp:txXfrm>
        <a:off x="7283532" y="69754"/>
        <a:ext cx="2242055" cy="3540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3A04C-C1A1-4443-9ABC-6AC03B45BD6E}">
      <dsp:nvSpPr>
        <dsp:cNvPr id="0" name=""/>
        <dsp:cNvSpPr/>
      </dsp:nvSpPr>
      <dsp:spPr>
        <a:xfrm>
          <a:off x="1843539" y="1709032"/>
          <a:ext cx="3585591" cy="358559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Социальное и эмоциональное</a:t>
          </a:r>
          <a:endParaRPr lang="ru-RU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Индивидуальные свойства, которые (а) проявляются в устойчивых паттернах мыслей, чувств и поведения, (б) могут быть развиты через опыт формального и неформального обучения, и  (в) влияют на различные важные </a:t>
          </a:r>
          <a:r>
            <a:rPr lang="ru-RU" sz="1500" kern="1200" dirty="0" err="1" smtClean="0"/>
            <a:t>социоэкономические</a:t>
          </a:r>
          <a:r>
            <a:rPr lang="ru-RU" sz="1500" kern="1200" dirty="0" smtClean="0"/>
            <a:t> результаты жизни человека.</a:t>
          </a:r>
          <a:endParaRPr lang="ru-RU" sz="1500" kern="1200" dirty="0"/>
        </a:p>
      </dsp:txBody>
      <dsp:txXfrm>
        <a:off x="2368637" y="2234130"/>
        <a:ext cx="2535395" cy="2535395"/>
      </dsp:txXfrm>
    </dsp:sp>
    <dsp:sp modelId="{0FE8D177-65C0-40F7-8B94-33E2E126C1B7}">
      <dsp:nvSpPr>
        <dsp:cNvPr id="0" name=""/>
        <dsp:cNvSpPr/>
      </dsp:nvSpPr>
      <dsp:spPr>
        <a:xfrm>
          <a:off x="2990252" y="216134"/>
          <a:ext cx="1792795" cy="179279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/>
            <a:t>Достижение целей</a:t>
          </a:r>
          <a:endParaRPr lang="ru-RU" sz="1300" kern="120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/>
            <a:t>-Устойчивость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/>
            <a:t>-Самоконтроль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/>
            <a:t>-Стремление к цели</a:t>
          </a:r>
        </a:p>
      </dsp:txBody>
      <dsp:txXfrm>
        <a:off x="3252801" y="478683"/>
        <a:ext cx="1267697" cy="1267697"/>
      </dsp:txXfrm>
    </dsp:sp>
    <dsp:sp modelId="{92384724-E2F4-43A8-8BA1-DD90B24D9B0E}">
      <dsp:nvSpPr>
        <dsp:cNvPr id="0" name=""/>
        <dsp:cNvSpPr/>
      </dsp:nvSpPr>
      <dsp:spPr>
        <a:xfrm>
          <a:off x="4412375" y="754791"/>
          <a:ext cx="1792795" cy="179279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/>
            <a:t>Работа с другими</a:t>
          </a:r>
          <a:endParaRPr lang="ru-RU" sz="1300" kern="120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/>
            <a:t>-Социабельность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/>
            <a:t>-Уважение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/>
            <a:t>-Заботливость</a:t>
          </a:r>
        </a:p>
      </dsp:txBody>
      <dsp:txXfrm>
        <a:off x="4674924" y="1017340"/>
        <a:ext cx="1267697" cy="1267697"/>
      </dsp:txXfrm>
    </dsp:sp>
    <dsp:sp modelId="{F59FBF55-E1C5-4CE5-B19C-E9435745B3DA}">
      <dsp:nvSpPr>
        <dsp:cNvPr id="0" name=""/>
        <dsp:cNvSpPr/>
      </dsp:nvSpPr>
      <dsp:spPr>
        <a:xfrm>
          <a:off x="4883155" y="2262111"/>
          <a:ext cx="1792795" cy="179279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/>
            <a:t>Управление эмоциями</a:t>
          </a:r>
          <a:endParaRPr lang="ru-RU" sz="1300" kern="120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/>
            <a:t>-Самоуважение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/>
            <a:t>-Оптимизм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/>
            <a:t>-Уверенность</a:t>
          </a:r>
        </a:p>
      </dsp:txBody>
      <dsp:txXfrm>
        <a:off x="5145704" y="2524660"/>
        <a:ext cx="1267697" cy="1267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4/24/16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4/24/16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4/24/16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eorel@hse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9240" y="1788454"/>
            <a:ext cx="9204960" cy="2098226"/>
          </a:xfrm>
        </p:spPr>
        <p:txBody>
          <a:bodyPr/>
          <a:lstStyle/>
          <a:p>
            <a:r>
              <a:rPr lang="ru-RU" sz="4400" dirty="0"/>
              <a:t>Подходы к оценке </a:t>
            </a:r>
            <a:r>
              <a:rPr lang="ru-RU" sz="4400" dirty="0" err="1"/>
              <a:t>метапредметных</a:t>
            </a:r>
            <a:r>
              <a:rPr lang="ru-RU" sz="4400" dirty="0"/>
              <a:t> и личностных результатов обучения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Екатерина Орёл, канд. психол. наук, научный сотрудник Института образования НИУ ВШЭ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68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72979"/>
            <a:ext cx="9601200" cy="733926"/>
          </a:xfrm>
        </p:spPr>
        <p:txBody>
          <a:bodyPr/>
          <a:lstStyle/>
          <a:p>
            <a:r>
              <a:rPr lang="ru-RU" dirty="0" smtClean="0"/>
              <a:t>Что нужно знать об инструменте?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19726"/>
            <a:ext cx="9601200" cy="5221706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/>
              <a:t>Как разрабатывался тот или иной инструмент, предлагающийся для стандартизированной оценки?</a:t>
            </a:r>
            <a:endParaRPr lang="en-US" sz="2400" dirty="0" smtClean="0"/>
          </a:p>
          <a:p>
            <a:pPr lvl="0"/>
            <a:r>
              <a:rPr lang="ru-RU" sz="2400" dirty="0" smtClean="0"/>
              <a:t>Какова была выборка стандартизации? Каковы были принципы её формирования?</a:t>
            </a:r>
            <a:endParaRPr lang="en-US" sz="2400" dirty="0" smtClean="0"/>
          </a:p>
          <a:p>
            <a:pPr lvl="0"/>
            <a:r>
              <a:rPr lang="ru-RU" sz="2400" dirty="0" smtClean="0"/>
              <a:t>Какие школы в неё вошли? </a:t>
            </a:r>
          </a:p>
          <a:p>
            <a:pPr lvl="0"/>
            <a:r>
              <a:rPr lang="ru-RU" sz="2400" dirty="0" smtClean="0"/>
              <a:t>Какие дети (из каких семей)?</a:t>
            </a:r>
            <a:endParaRPr lang="en-US" sz="2400" dirty="0" smtClean="0"/>
          </a:p>
          <a:p>
            <a:pPr lvl="0"/>
            <a:r>
              <a:rPr lang="ru-RU" sz="2400" dirty="0" smtClean="0"/>
              <a:t>Как разные дети справились с предлагаемыми методиками?</a:t>
            </a:r>
            <a:endParaRPr lang="en-US" sz="2400" dirty="0" smtClean="0"/>
          </a:p>
          <a:p>
            <a:pPr lvl="0"/>
            <a:r>
              <a:rPr lang="ru-RU" sz="2400" dirty="0" smtClean="0"/>
              <a:t>Каковы показатели надёжности и </a:t>
            </a:r>
            <a:r>
              <a:rPr lang="ru-RU" sz="2400" dirty="0" err="1" smtClean="0"/>
              <a:t>валидности</a:t>
            </a:r>
            <a:r>
              <a:rPr lang="ru-RU" sz="2400" dirty="0" smtClean="0"/>
              <a:t> инструмента? Какие </a:t>
            </a:r>
            <a:r>
              <a:rPr lang="ru-RU" sz="2400" dirty="0" err="1" smtClean="0"/>
              <a:t>валидизационные</a:t>
            </a:r>
            <a:r>
              <a:rPr lang="ru-RU" sz="2400" dirty="0" smtClean="0"/>
              <a:t> исследования проводились и какие виды </a:t>
            </a:r>
            <a:r>
              <a:rPr lang="ru-RU" sz="2400" dirty="0" err="1" smtClean="0"/>
              <a:t>валидности</a:t>
            </a:r>
            <a:r>
              <a:rPr lang="ru-RU" sz="2400" dirty="0" smtClean="0"/>
              <a:t> были проверены?</a:t>
            </a:r>
            <a:endParaRPr lang="en-US" sz="2400" dirty="0" smtClean="0"/>
          </a:p>
          <a:p>
            <a:r>
              <a:rPr lang="ru-RU" sz="2400" dirty="0" smtClean="0"/>
              <a:t>Каким образом устанавливались пороговые значения?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4055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8088"/>
            <a:ext cx="9601200" cy="845288"/>
          </a:xfrm>
        </p:spPr>
        <p:txBody>
          <a:bodyPr/>
          <a:lstStyle/>
          <a:p>
            <a:r>
              <a:rPr lang="ru-RU" dirty="0" smtClean="0"/>
              <a:t>Проблема № 4: создание сообщества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401419"/>
              </p:ext>
            </p:extLst>
          </p:nvPr>
        </p:nvGraphicFramePr>
        <p:xfrm>
          <a:off x="1371600" y="2699932"/>
          <a:ext cx="9601200" cy="3679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22404" y="1443433"/>
            <a:ext cx="1116959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  <a:t>Исследование 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Education and Social Progress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8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96703"/>
            <a:ext cx="9601200" cy="824023"/>
          </a:xfrm>
        </p:spPr>
        <p:txBody>
          <a:bodyPr/>
          <a:lstStyle/>
          <a:p>
            <a:r>
              <a:rPr lang="ru-RU" dirty="0" smtClean="0"/>
              <a:t>Теоретическая рамка исследования</a:t>
            </a:r>
            <a:endParaRPr lang="en-US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50622539"/>
              </p:ext>
            </p:extLst>
          </p:nvPr>
        </p:nvGraphicFramePr>
        <p:xfrm>
          <a:off x="2700670" y="1020726"/>
          <a:ext cx="7272670" cy="5837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649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Организационная рамка проекта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Проводится под эгидой ОЭСР</a:t>
            </a:r>
          </a:p>
          <a:p>
            <a:r>
              <a:rPr lang="ru-RU" sz="2800" dirty="0" smtClean="0"/>
              <a:t>Запуск основного исследования – 2019 год</a:t>
            </a:r>
          </a:p>
          <a:p>
            <a:r>
              <a:rPr lang="ru-RU" sz="2800" dirty="0" smtClean="0"/>
              <a:t>Охватит около 6000 школьников (1й и 7й классы)</a:t>
            </a:r>
          </a:p>
          <a:p>
            <a:r>
              <a:rPr lang="ru-RU" sz="2800" dirty="0" smtClean="0"/>
              <a:t>Продлится до момента выхода на рынок труда</a:t>
            </a:r>
          </a:p>
          <a:p>
            <a:r>
              <a:rPr lang="ru-RU" sz="2800" dirty="0" smtClean="0"/>
              <a:t>9 стран – участниц </a:t>
            </a:r>
            <a:r>
              <a:rPr lang="ru-RU" sz="2800" dirty="0" err="1" smtClean="0"/>
              <a:t>апробационного</a:t>
            </a:r>
            <a:r>
              <a:rPr lang="ru-RU" sz="2800" dirty="0" smtClean="0"/>
              <a:t> исследования, включая Россию</a:t>
            </a:r>
          </a:p>
          <a:p>
            <a:r>
              <a:rPr lang="ru-RU" sz="2800" dirty="0" smtClean="0"/>
              <a:t>Поддерживается МОН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01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7" y="1828800"/>
            <a:ext cx="8361229" cy="718178"/>
          </a:xfrm>
        </p:spPr>
        <p:txBody>
          <a:bodyPr/>
          <a:lstStyle/>
          <a:p>
            <a:r>
              <a:rPr lang="ru-RU" sz="4400" dirty="0" smtClean="0"/>
              <a:t>Спасибо за внимание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4" y="3382120"/>
            <a:ext cx="6831673" cy="1657713"/>
          </a:xfrm>
        </p:spPr>
        <p:txBody>
          <a:bodyPr>
            <a:normAutofit fontScale="77500" lnSpcReduction="20000"/>
          </a:bodyPr>
          <a:lstStyle/>
          <a:p>
            <a:r>
              <a:rPr lang="ru-RU" sz="3500" dirty="0"/>
              <a:t>Екатерина Орёл, канд. психол. наук, научный сотрудник Института образования НИУ </a:t>
            </a:r>
            <a:r>
              <a:rPr lang="ru-RU" sz="3500" dirty="0" smtClean="0"/>
              <a:t>ВШЭ</a:t>
            </a:r>
          </a:p>
          <a:p>
            <a:r>
              <a:rPr lang="en-US" sz="3500" dirty="0" smtClean="0">
                <a:hlinkClick r:id="rId2"/>
              </a:rPr>
              <a:t>eorel@hse.ru</a:t>
            </a:r>
            <a:r>
              <a:rPr lang="en-US" sz="3500" dirty="0" smtClean="0"/>
              <a:t> </a:t>
            </a:r>
            <a:endParaRPr lang="en-US" sz="3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1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92" y="487680"/>
            <a:ext cx="5595708" cy="5532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690" y="122555"/>
            <a:ext cx="4157410" cy="1977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690" y="2484120"/>
            <a:ext cx="4157410" cy="23553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5689600"/>
            <a:ext cx="75057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3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1920"/>
            <a:ext cx="11033760" cy="50292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err="1"/>
              <a:t>М</a:t>
            </a:r>
            <a:r>
              <a:rPr lang="ru-RU" sz="2000" b="1" dirty="0" err="1" smtClean="0"/>
              <a:t>етапредметные</a:t>
            </a:r>
            <a:r>
              <a:rPr lang="ru-RU" sz="2000" b="1" dirty="0" smtClean="0"/>
              <a:t> </a:t>
            </a:r>
            <a:r>
              <a:rPr lang="ru-RU" sz="2000" b="1" dirty="0"/>
              <a:t>результаты освоения основной образовательной </a:t>
            </a:r>
            <a:r>
              <a:rPr lang="ru-RU" sz="2000" b="1" dirty="0" smtClean="0"/>
              <a:t>программы: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502920"/>
            <a:ext cx="9601200" cy="6355080"/>
          </a:xfrm>
        </p:spPr>
        <p:txBody>
          <a:bodyPr>
            <a:noAutofit/>
          </a:bodyPr>
          <a:lstStyle/>
          <a:p>
            <a:pPr marL="457200" lvl="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arenR"/>
            </a:pPr>
            <a:r>
              <a:rPr lang="ru-RU" sz="1300" dirty="0" smtClean="0"/>
              <a:t>умение самостоятельно </a:t>
            </a:r>
            <a:r>
              <a:rPr lang="ru-RU" sz="1300" b="1" dirty="0" smtClean="0"/>
              <a:t>определять цели своего обучения</a:t>
            </a:r>
            <a:r>
              <a:rPr lang="ru-RU" sz="1300" dirty="0" smtClean="0"/>
              <a:t>, ставить и формулировать для себя новые задачи в учебе и познавательной деятельности, развивать мотивы и интересы своей познавательной деятельности;</a:t>
            </a:r>
            <a:endParaRPr lang="en-US" sz="1300" dirty="0" smtClean="0"/>
          </a:p>
          <a:p>
            <a:pPr marL="457200" lvl="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arenR"/>
            </a:pPr>
            <a:r>
              <a:rPr lang="ru-RU" sz="1300" dirty="0" smtClean="0"/>
              <a:t>умение </a:t>
            </a:r>
            <a:r>
              <a:rPr lang="ru-RU" sz="1300" b="1" dirty="0" smtClean="0"/>
              <a:t>самостоятельно планировать пути достижения целей</a:t>
            </a:r>
            <a:r>
              <a:rPr lang="ru-RU" sz="1300" dirty="0" smtClean="0"/>
              <a:t>, в том числе альтернативные, осознанно выбирать наиболее эффективные способы решения учебных и познавательных задач;</a:t>
            </a:r>
            <a:endParaRPr lang="en-US" sz="1300" dirty="0" smtClean="0"/>
          </a:p>
          <a:p>
            <a:pPr marL="457200" lvl="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arenR"/>
            </a:pPr>
            <a:r>
              <a:rPr lang="ru-RU" sz="1300" dirty="0" smtClean="0"/>
              <a:t>умение </a:t>
            </a:r>
            <a:r>
              <a:rPr lang="ru-RU" sz="1300" b="1" dirty="0" smtClean="0"/>
              <a:t>соотносить свои действия с планируемыми результатами</a:t>
            </a:r>
            <a:r>
              <a:rPr lang="ru-RU" sz="1300" dirty="0" smtClean="0"/>
              <a:t>, осуществлять контроль своей деятельности в процессе достижения результата, определять способы действий в рамках предложенных условий и требований, корректировать свои действия в соответствии с изменяющейся ситуацией;</a:t>
            </a:r>
            <a:endParaRPr lang="en-US" sz="1300" dirty="0" smtClean="0"/>
          </a:p>
          <a:p>
            <a:pPr marL="457200" lvl="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arenR"/>
            </a:pPr>
            <a:r>
              <a:rPr lang="ru-RU" sz="1400" dirty="0" smtClean="0"/>
              <a:t>умение </a:t>
            </a:r>
            <a:r>
              <a:rPr lang="ru-RU" sz="1400" b="1" dirty="0" smtClean="0"/>
              <a:t>оценивать правильность выполнения учебной задачи</a:t>
            </a:r>
            <a:r>
              <a:rPr lang="ru-RU" sz="1400" dirty="0" smtClean="0"/>
              <a:t>, собственные возможности ее решения</a:t>
            </a:r>
            <a:r>
              <a:rPr lang="ru-RU" sz="1300" dirty="0" smtClean="0"/>
              <a:t>;</a:t>
            </a:r>
            <a:endParaRPr lang="en-US" sz="1300" dirty="0" smtClean="0"/>
          </a:p>
          <a:p>
            <a:pPr marL="457200" lvl="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arenR"/>
            </a:pPr>
            <a:r>
              <a:rPr lang="ru-RU" sz="1300" b="1" dirty="0" smtClean="0"/>
              <a:t>владение основами самоконтроля, самооценки, принятия решений </a:t>
            </a:r>
            <a:r>
              <a:rPr lang="ru-RU" sz="1300" dirty="0" smtClean="0"/>
              <a:t>и осуществления осознанного выбора в учебной и познавательной деятельности;</a:t>
            </a:r>
            <a:endParaRPr lang="en-US" sz="1300" dirty="0" smtClean="0"/>
          </a:p>
          <a:p>
            <a:pPr marL="457200" lvl="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arenR"/>
            </a:pPr>
            <a:r>
              <a:rPr lang="ru-RU" sz="1300" dirty="0" smtClean="0"/>
              <a:t>умение </a:t>
            </a:r>
            <a:r>
              <a:rPr lang="ru-RU" sz="1300" b="1" dirty="0" smtClean="0"/>
              <a:t>определять понятия, создавать обобщения, устанавливать аналогии, классифицировать</a:t>
            </a:r>
            <a:r>
              <a:rPr lang="ru-RU" sz="1300" dirty="0" smtClean="0"/>
              <a:t>, самостоятельно выбирать основания и критерии для классификации, устанавливать причинно-следственные связи, строить логическое рассуждение, умозаключение (индуктивное, дедуктивное и по аналогии) и делать выводы;</a:t>
            </a:r>
            <a:endParaRPr lang="en-US" sz="1300" dirty="0" smtClean="0"/>
          </a:p>
          <a:p>
            <a:pPr marL="457200" lvl="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arenR"/>
            </a:pPr>
            <a:r>
              <a:rPr lang="ru-RU" sz="1300" dirty="0" smtClean="0"/>
              <a:t>умение </a:t>
            </a:r>
            <a:r>
              <a:rPr lang="ru-RU" sz="1300" b="1" dirty="0" smtClean="0"/>
              <a:t>создавать, применять и преобразовывать знаки и символы, модели и схемы </a:t>
            </a:r>
            <a:r>
              <a:rPr lang="ru-RU" sz="1300" dirty="0" smtClean="0"/>
              <a:t>для решения учебных и познавательных задач;</a:t>
            </a:r>
            <a:endParaRPr lang="en-US" sz="1300" dirty="0" smtClean="0"/>
          </a:p>
          <a:p>
            <a:pPr marL="457200" lvl="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arenR"/>
            </a:pPr>
            <a:r>
              <a:rPr lang="ru-RU" sz="1300" b="1" dirty="0" smtClean="0"/>
              <a:t>смысловое чтение</a:t>
            </a:r>
            <a:r>
              <a:rPr lang="ru-RU" sz="1300" dirty="0" smtClean="0"/>
              <a:t>;</a:t>
            </a:r>
            <a:endParaRPr lang="en-US" sz="1300" dirty="0" smtClean="0"/>
          </a:p>
          <a:p>
            <a:pPr marL="457200" lvl="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arenR"/>
            </a:pPr>
            <a:r>
              <a:rPr lang="ru-RU" sz="1300" dirty="0" smtClean="0"/>
              <a:t>умение </a:t>
            </a:r>
            <a:r>
              <a:rPr lang="ru-RU" sz="1300" b="1" dirty="0" smtClean="0"/>
              <a:t>организовывать учебное сотрудничество и совместную деятельность</a:t>
            </a:r>
            <a:r>
              <a:rPr lang="ru-RU" sz="1300" dirty="0" smtClean="0"/>
              <a:t> с учителем и сверстниками; работать индивидуально и в группе: находить общее решение и разрешать конфликты на основе согласования позиций и учета интересов; формулировать, аргументировать и отстаивать свое мнение;</a:t>
            </a:r>
            <a:endParaRPr lang="en-US" sz="1300" dirty="0" smtClean="0"/>
          </a:p>
          <a:p>
            <a:pPr marL="457200" lvl="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arenR"/>
            </a:pPr>
            <a:r>
              <a:rPr lang="ru-RU" sz="1300" dirty="0" smtClean="0"/>
              <a:t>умение </a:t>
            </a:r>
            <a:r>
              <a:rPr lang="ru-RU" sz="1300" b="1" dirty="0" smtClean="0"/>
              <a:t>осознанно использовать речевые средства </a:t>
            </a:r>
            <a:r>
              <a:rPr lang="ru-RU" sz="1300" dirty="0" smtClean="0"/>
              <a:t>в соответствии с задачей коммуникации для выражения своих чувств, мыслей и потребностей; планирования и регуляции своей деятельности; владение устной и письменной речью, монологической контекстной речью;</a:t>
            </a:r>
            <a:endParaRPr lang="en-US" sz="1300" dirty="0" smtClean="0"/>
          </a:p>
          <a:p>
            <a:pPr marL="457200" lvl="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arenR"/>
            </a:pPr>
            <a:r>
              <a:rPr lang="ru-RU" sz="1300" dirty="0" smtClean="0"/>
              <a:t>формирование и развитие компетентности в области </a:t>
            </a:r>
            <a:r>
              <a:rPr lang="ru-RU" sz="1300" b="1" dirty="0" smtClean="0"/>
              <a:t>использования информационно-коммуникационных технологий </a:t>
            </a:r>
            <a:r>
              <a:rPr lang="ru-RU" sz="1300" dirty="0" smtClean="0"/>
              <a:t>(далее ИКТ – компетенции); развитие мотивации к овладению культурой активного пользования словарями и другими поисковыми системами;</a:t>
            </a:r>
            <a:endParaRPr lang="en-US" sz="1300" dirty="0" smtClean="0"/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arenR"/>
            </a:pPr>
            <a:r>
              <a:rPr lang="ru-RU" sz="1300" b="1" dirty="0" smtClean="0"/>
              <a:t>формирование и развитие экологического мышления</a:t>
            </a:r>
            <a:r>
              <a:rPr lang="ru-RU" sz="1300" dirty="0" smtClean="0"/>
              <a:t>, умение применять его в познавательной, коммуникативной, социальной практике и профессиональной ориентации.</a:t>
            </a:r>
            <a:r>
              <a:rPr lang="en-US" sz="1300" dirty="0" smtClean="0"/>
              <a:t> 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3760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8089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Принципы оценивания личностных и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образовательных результатов*: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Проблема измеримости: </a:t>
            </a:r>
            <a:r>
              <a:rPr lang="ru-RU" sz="2600" dirty="0"/>
              <a:t>что и как мы </a:t>
            </a:r>
            <a:r>
              <a:rPr lang="ru-RU" sz="2600" dirty="0" smtClean="0"/>
              <a:t>измеряем становится </a:t>
            </a:r>
            <a:r>
              <a:rPr lang="ru-RU" sz="2600" dirty="0"/>
              <a:t>основой для </a:t>
            </a:r>
            <a:r>
              <a:rPr lang="ru-RU" sz="2600" dirty="0" smtClean="0"/>
              <a:t>принятия политических решений;</a:t>
            </a:r>
          </a:p>
          <a:p>
            <a:r>
              <a:rPr lang="ru-RU" sz="2600" dirty="0" smtClean="0"/>
              <a:t>Постановка целей оценивания: наличие внятной теоретической рамки и системы однозначных индикаторов;</a:t>
            </a:r>
          </a:p>
          <a:p>
            <a:r>
              <a:rPr lang="ru-RU" sz="2600" dirty="0" smtClean="0"/>
              <a:t>Стандарты оценивания: проблема разработки и публикации инструментария;</a:t>
            </a:r>
          </a:p>
          <a:p>
            <a:r>
              <a:rPr lang="ru-RU" sz="2600" dirty="0"/>
              <a:t>С</a:t>
            </a:r>
            <a:r>
              <a:rPr lang="ru-RU" sz="2600" dirty="0" smtClean="0"/>
              <a:t>отрудничество </a:t>
            </a:r>
            <a:r>
              <a:rPr lang="ru-RU" sz="2600" dirty="0"/>
              <a:t>и обмен </a:t>
            </a:r>
            <a:r>
              <a:rPr lang="ru-RU" sz="2600" dirty="0" smtClean="0"/>
              <a:t>информацией.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5817746"/>
            <a:ext cx="995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 </a:t>
            </a:r>
            <a:r>
              <a:rPr lang="en-US" dirty="0"/>
              <a:t>Jones, S. M., </a:t>
            </a:r>
            <a:r>
              <a:rPr lang="en-US" dirty="0" err="1"/>
              <a:t>Zaslow</a:t>
            </a:r>
            <a:r>
              <a:rPr lang="en-US" dirty="0"/>
              <a:t>, M., Darling-Churchill, K. E., &amp; Halle, T. G. (2016). Assessing early childhood social and emotional development: Key conceptual and measurement issues. </a:t>
            </a:r>
            <a:r>
              <a:rPr lang="en-US" i="1" dirty="0"/>
              <a:t>Journal Of Applied Developmental Psychology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51614"/>
          </a:xfrm>
        </p:spPr>
        <p:txBody>
          <a:bodyPr/>
          <a:lstStyle/>
          <a:p>
            <a:r>
              <a:rPr lang="ru-RU" dirty="0" smtClean="0"/>
              <a:t>Проблема № 1: измеримость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37414"/>
            <a:ext cx="9601200" cy="191386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Обоснование использования инструмента</a:t>
            </a:r>
          </a:p>
          <a:p>
            <a:r>
              <a:rPr lang="ru-RU" sz="3200" dirty="0" smtClean="0"/>
              <a:t>Прогностическая </a:t>
            </a:r>
            <a:r>
              <a:rPr lang="ru-RU" sz="3200" dirty="0" err="1" smtClean="0"/>
              <a:t>валидность</a:t>
            </a:r>
            <a:r>
              <a:rPr lang="ru-RU" sz="3200" dirty="0" smtClean="0"/>
              <a:t> </a:t>
            </a:r>
            <a:r>
              <a:rPr lang="ru-RU" sz="3200" dirty="0" err="1" smtClean="0"/>
              <a:t>самоотчётных</a:t>
            </a:r>
            <a:r>
              <a:rPr lang="ru-RU" sz="3200" dirty="0" smtClean="0"/>
              <a:t> методов оценки личности – 0,</a:t>
            </a:r>
            <a:r>
              <a:rPr lang="en-US" sz="3200" dirty="0" smtClean="0"/>
              <a:t>28</a:t>
            </a:r>
            <a:r>
              <a:rPr lang="ru-RU" sz="3200" dirty="0" smtClean="0"/>
              <a:t>*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05788" y="5167423"/>
            <a:ext cx="102072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r>
              <a:rPr lang="ru-RU" dirty="0"/>
              <a:t>Коэффициент прогностической </a:t>
            </a:r>
            <a:r>
              <a:rPr lang="ru-RU" dirty="0" err="1"/>
              <a:t>валидности</a:t>
            </a:r>
            <a:r>
              <a:rPr lang="ru-RU" dirty="0"/>
              <a:t> общего фактора личности (</a:t>
            </a:r>
            <a:r>
              <a:rPr lang="en-US" dirty="0"/>
              <a:t>GPF – general personality factor</a:t>
            </a:r>
            <a:r>
              <a:rPr lang="ru-RU" dirty="0"/>
              <a:t>, полученный путём модификации модели Большой пятёрки) в общей эффективности </a:t>
            </a:r>
            <a:r>
              <a:rPr lang="ru-RU" dirty="0" smtClean="0"/>
              <a:t>деятельности</a:t>
            </a:r>
            <a:r>
              <a:rPr lang="ru-RU" dirty="0"/>
              <a:t>, по результатам мета-анализа </a:t>
            </a:r>
            <a:r>
              <a:rPr lang="ru-RU" dirty="0" err="1"/>
              <a:t>van</a:t>
            </a:r>
            <a:r>
              <a:rPr lang="ru-RU" dirty="0"/>
              <a:t> </a:t>
            </a:r>
            <a:r>
              <a:rPr lang="ru-RU" dirty="0" err="1"/>
              <a:t>der</a:t>
            </a:r>
            <a:r>
              <a:rPr lang="ru-RU" dirty="0"/>
              <a:t> </a:t>
            </a:r>
            <a:r>
              <a:rPr lang="ru-RU" dirty="0" err="1"/>
              <a:t>Linden</a:t>
            </a:r>
            <a:r>
              <a:rPr lang="ru-RU" dirty="0"/>
              <a:t>, </a:t>
            </a:r>
            <a:r>
              <a:rPr lang="ru-RU" dirty="0" err="1"/>
              <a:t>D</a:t>
            </a:r>
            <a:r>
              <a:rPr lang="ru-RU" dirty="0"/>
              <a:t>., </a:t>
            </a:r>
            <a:r>
              <a:rPr lang="ru-RU" dirty="0" err="1"/>
              <a:t>te</a:t>
            </a:r>
            <a:r>
              <a:rPr lang="ru-RU" dirty="0"/>
              <a:t> </a:t>
            </a:r>
            <a:r>
              <a:rPr lang="ru-RU" dirty="0" err="1"/>
              <a:t>Nijenhuis</a:t>
            </a:r>
            <a:r>
              <a:rPr lang="ru-RU" dirty="0"/>
              <a:t>, </a:t>
            </a:r>
            <a:r>
              <a:rPr lang="ru-RU" dirty="0" err="1"/>
              <a:t>J</a:t>
            </a:r>
            <a:r>
              <a:rPr lang="ru-RU" dirty="0"/>
              <a:t>., &amp; </a:t>
            </a:r>
            <a:r>
              <a:rPr lang="ru-RU" dirty="0" err="1"/>
              <a:t>Bakker</a:t>
            </a:r>
            <a:r>
              <a:rPr lang="ru-RU" dirty="0"/>
              <a:t>, </a:t>
            </a:r>
            <a:r>
              <a:rPr lang="ru-RU" dirty="0" err="1"/>
              <a:t>A</a:t>
            </a:r>
            <a:r>
              <a:rPr lang="ru-RU" dirty="0"/>
              <a:t>. </a:t>
            </a:r>
            <a:r>
              <a:rPr lang="ru-RU" dirty="0" err="1"/>
              <a:t>B</a:t>
            </a:r>
            <a:r>
              <a:rPr lang="ru-RU" dirty="0"/>
              <a:t>. (2010).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General</a:t>
            </a:r>
            <a:r>
              <a:rPr lang="ru-RU" dirty="0"/>
              <a:t> </a:t>
            </a:r>
            <a:r>
              <a:rPr lang="ru-RU" dirty="0" err="1"/>
              <a:t>Factor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Personality</a:t>
            </a:r>
            <a:r>
              <a:rPr lang="ru-RU" dirty="0"/>
              <a:t>: </a:t>
            </a:r>
            <a:r>
              <a:rPr lang="ru-RU" dirty="0" err="1"/>
              <a:t>A</a:t>
            </a:r>
            <a:r>
              <a:rPr lang="ru-RU" dirty="0"/>
              <a:t> </a:t>
            </a:r>
            <a:r>
              <a:rPr lang="ru-RU" dirty="0" err="1"/>
              <a:t>meta-analysis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Big</a:t>
            </a:r>
            <a:r>
              <a:rPr lang="ru-RU" dirty="0"/>
              <a:t> </a:t>
            </a:r>
            <a:r>
              <a:rPr lang="ru-RU" dirty="0" err="1"/>
              <a:t>Five</a:t>
            </a:r>
            <a:r>
              <a:rPr lang="ru-RU" dirty="0"/>
              <a:t> </a:t>
            </a:r>
            <a:r>
              <a:rPr lang="ru-RU" dirty="0" err="1"/>
              <a:t>intercorrelations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a</a:t>
            </a:r>
            <a:r>
              <a:rPr lang="ru-RU" dirty="0"/>
              <a:t> </a:t>
            </a:r>
            <a:r>
              <a:rPr lang="ru-RU" dirty="0" err="1"/>
              <a:t>criterion-related</a:t>
            </a:r>
            <a:r>
              <a:rPr lang="ru-RU" dirty="0"/>
              <a:t> </a:t>
            </a:r>
            <a:r>
              <a:rPr lang="ru-RU" dirty="0" err="1"/>
              <a:t>validity</a:t>
            </a:r>
            <a:r>
              <a:rPr lang="ru-RU" dirty="0"/>
              <a:t> </a:t>
            </a:r>
            <a:r>
              <a:rPr lang="ru-RU" dirty="0" err="1"/>
              <a:t>study</a:t>
            </a:r>
            <a:r>
              <a:rPr lang="ru-RU" dirty="0"/>
              <a:t>. </a:t>
            </a:r>
            <a:r>
              <a:rPr lang="ru-RU" dirty="0" err="1"/>
              <a:t>Journal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Research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Personality</a:t>
            </a:r>
            <a:r>
              <a:rPr lang="ru-RU" dirty="0"/>
              <a:t>, 44315-327.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063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Метапредметные</a:t>
            </a:r>
            <a:r>
              <a:rPr lang="ru-RU" dirty="0" smtClean="0"/>
              <a:t> и личностные результаты как </a:t>
            </a:r>
            <a:r>
              <a:rPr lang="ru-RU" dirty="0" err="1" smtClean="0"/>
              <a:t>операционализируемые</a:t>
            </a:r>
            <a:r>
              <a:rPr lang="ru-RU" dirty="0" smtClean="0"/>
              <a:t> конструкты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752600" y="4343400"/>
            <a:ext cx="9555480" cy="0"/>
          </a:xfrm>
          <a:prstGeom prst="line">
            <a:avLst/>
          </a:prstGeom>
          <a:ln w="19050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951494" y="3951964"/>
            <a:ext cx="2237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ПОВЕРХНОСТЬ</a:t>
            </a:r>
          </a:p>
          <a:p>
            <a:r>
              <a:rPr lang="ru-RU" sz="2400" i="1" dirty="0" smtClean="0"/>
              <a:t>НАБЛЮДЕНИЯ</a:t>
            </a:r>
            <a:endParaRPr lang="en-US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574758" y="5438274"/>
            <a:ext cx="1359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Конструкт 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12982" y="5438274"/>
            <a:ext cx="1359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Конструкт 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66022" y="5438274"/>
            <a:ext cx="1359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Конструкт 3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9" idx="0"/>
          </p:cNvCxnSpPr>
          <p:nvPr/>
        </p:nvCxnSpPr>
        <p:spPr>
          <a:xfrm flipH="1" flipV="1">
            <a:off x="2189747" y="3561347"/>
            <a:ext cx="1064620" cy="1876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0"/>
          </p:cNvCxnSpPr>
          <p:nvPr/>
        </p:nvCxnSpPr>
        <p:spPr>
          <a:xfrm flipV="1">
            <a:off x="3254367" y="3489158"/>
            <a:ext cx="1149191" cy="1949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0"/>
          </p:cNvCxnSpPr>
          <p:nvPr/>
        </p:nvCxnSpPr>
        <p:spPr>
          <a:xfrm flipH="1" flipV="1">
            <a:off x="4485599" y="3561347"/>
            <a:ext cx="1006992" cy="1876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0"/>
          </p:cNvCxnSpPr>
          <p:nvPr/>
        </p:nvCxnSpPr>
        <p:spPr>
          <a:xfrm flipH="1" flipV="1">
            <a:off x="5468178" y="3489158"/>
            <a:ext cx="24413" cy="1949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0"/>
          </p:cNvCxnSpPr>
          <p:nvPr/>
        </p:nvCxnSpPr>
        <p:spPr>
          <a:xfrm flipV="1">
            <a:off x="5492591" y="3561347"/>
            <a:ext cx="1006992" cy="1876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0"/>
          </p:cNvCxnSpPr>
          <p:nvPr/>
        </p:nvCxnSpPr>
        <p:spPr>
          <a:xfrm flipV="1">
            <a:off x="7545631" y="3489158"/>
            <a:ext cx="0" cy="1949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0"/>
          </p:cNvCxnSpPr>
          <p:nvPr/>
        </p:nvCxnSpPr>
        <p:spPr>
          <a:xfrm flipV="1">
            <a:off x="7545631" y="3489158"/>
            <a:ext cx="1165232" cy="1949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98585" y="3155921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Признак 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722900" y="3155921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Признак 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947185" y="3155921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Признак 3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103319" y="3155921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Признак 4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236820" y="3155921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Признак 5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431943" y="3155922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Признак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889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94144"/>
          </a:xfrm>
        </p:spPr>
        <p:txBody>
          <a:bodyPr/>
          <a:lstStyle/>
          <a:p>
            <a:r>
              <a:rPr lang="ru-RU" dirty="0" smtClean="0"/>
              <a:t>Проблема № 2: постановка целей*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9944"/>
            <a:ext cx="9601200" cy="3581400"/>
          </a:xfrm>
        </p:spPr>
        <p:txBody>
          <a:bodyPr>
            <a:normAutofit/>
          </a:bodyPr>
          <a:lstStyle/>
          <a:p>
            <a:pPr lvl="0"/>
            <a:r>
              <a:rPr lang="ru-RU" sz="2400" dirty="0"/>
              <a:t>Чёткое разделение между различными типами образовательных результатов;</a:t>
            </a:r>
            <a:endParaRPr lang="en-US" sz="2400" dirty="0"/>
          </a:p>
          <a:p>
            <a:pPr lvl="0"/>
            <a:r>
              <a:rPr lang="ru-RU" sz="2400" dirty="0"/>
              <a:t>Описание составляющих каждого результата</a:t>
            </a:r>
            <a:endParaRPr lang="en-US" sz="2400" dirty="0"/>
          </a:p>
          <a:p>
            <a:r>
              <a:rPr lang="ru-RU" sz="2400" dirty="0"/>
              <a:t>Описания особенностей поведения и других измеряемых характеристик ребёнка, которые однозначно понимаются всеми участниками процесса оценивания и, таким образом, создают основу для создания </a:t>
            </a:r>
            <a:r>
              <a:rPr lang="ru-RU" sz="2400" dirty="0" err="1"/>
              <a:t>критериально</a:t>
            </a:r>
            <a:r>
              <a:rPr lang="ru-RU" sz="2400" dirty="0"/>
              <a:t>-ориентированной системы оценки.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5592725"/>
            <a:ext cx="995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 </a:t>
            </a:r>
            <a:r>
              <a:rPr lang="en-US" dirty="0"/>
              <a:t>Jones, S. M., </a:t>
            </a:r>
            <a:r>
              <a:rPr lang="en-US" dirty="0" err="1"/>
              <a:t>Zaslow</a:t>
            </a:r>
            <a:r>
              <a:rPr lang="en-US" dirty="0"/>
              <a:t>, M., Darling-Churchill, K. E., &amp; Halle, T. G. (2016). Assessing early childhood social and emotional development: Key conceptual and measurement issues. </a:t>
            </a:r>
            <a:r>
              <a:rPr lang="en-US" i="1" dirty="0"/>
              <a:t>Journal Of Applied Developmental Psychology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389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Проблема № 3: качество инструментария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24763"/>
            <a:ext cx="9601200" cy="4678325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dirty="0" smtClean="0"/>
              <a:t>Как оценить качество инструмента?</a:t>
            </a:r>
          </a:p>
          <a:p>
            <a:pPr lvl="0"/>
            <a:r>
              <a:rPr lang="ru-RU" dirty="0"/>
              <a:t>постановка целей оценивания;</a:t>
            </a:r>
            <a:endParaRPr lang="en-US" dirty="0"/>
          </a:p>
          <a:p>
            <a:pPr lvl="0"/>
            <a:r>
              <a:rPr lang="ru-RU" dirty="0"/>
              <a:t>разработка спецификации;</a:t>
            </a:r>
            <a:endParaRPr lang="en-US" dirty="0"/>
          </a:p>
          <a:p>
            <a:pPr lvl="0"/>
            <a:r>
              <a:rPr lang="ru-RU" dirty="0"/>
              <a:t>разработка вопросов;</a:t>
            </a:r>
            <a:endParaRPr lang="en-US" dirty="0"/>
          </a:p>
          <a:p>
            <a:pPr lvl="0"/>
            <a:r>
              <a:rPr lang="ru-RU" dirty="0"/>
              <a:t>содержательная и </a:t>
            </a:r>
            <a:r>
              <a:rPr lang="ru-RU" dirty="0" err="1"/>
              <a:t>тестологическая</a:t>
            </a:r>
            <a:r>
              <a:rPr lang="ru-RU" dirty="0"/>
              <a:t> экспертиза;</a:t>
            </a:r>
            <a:endParaRPr lang="en-US" dirty="0"/>
          </a:p>
          <a:p>
            <a:pPr lvl="0"/>
            <a:r>
              <a:rPr lang="ru-RU" dirty="0"/>
              <a:t>психометрическая проверка, включающая в себя анализ надёжности, </a:t>
            </a:r>
            <a:r>
              <a:rPr lang="ru-RU" dirty="0" err="1"/>
              <a:t>валидности</a:t>
            </a:r>
            <a:r>
              <a:rPr lang="ru-RU" dirty="0"/>
              <a:t> теста, проверка «работы заданий»;</a:t>
            </a:r>
            <a:endParaRPr lang="en-US" dirty="0"/>
          </a:p>
          <a:p>
            <a:pPr lvl="0"/>
            <a:r>
              <a:rPr lang="ru-RU" dirty="0"/>
              <a:t>установление пороговых значений;</a:t>
            </a:r>
            <a:endParaRPr lang="en-US" dirty="0"/>
          </a:p>
          <a:p>
            <a:r>
              <a:rPr lang="ru-RU" dirty="0"/>
              <a:t>разработка руководства </a:t>
            </a:r>
            <a:r>
              <a:rPr lang="ru-RU" dirty="0" smtClean="0"/>
              <a:t>пользователя;</a:t>
            </a:r>
          </a:p>
          <a:p>
            <a:r>
              <a:rPr lang="ru-RU" dirty="0" smtClean="0"/>
              <a:t>и другие шаги.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13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22" y="1217204"/>
            <a:ext cx="2883490" cy="40786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49" y="2026677"/>
            <a:ext cx="7292789" cy="229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Урожай</Template>
  <TotalTime>86</TotalTime>
  <Words>928</Words>
  <Application>Microsoft Macintosh PowerPoint</Application>
  <PresentationFormat>Widescreen</PresentationFormat>
  <Paragraphs>99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Franklin Gothic Book</vt:lpstr>
      <vt:lpstr>Crop</vt:lpstr>
      <vt:lpstr>Подходы к оценке метапредметных и личностных результатов обучения</vt:lpstr>
      <vt:lpstr>PowerPoint Presentation</vt:lpstr>
      <vt:lpstr>Метапредметные результаты освоения основной образовательной программы:</vt:lpstr>
      <vt:lpstr>Принципы оценивания личностных и метапредметных образовательных результатов*: </vt:lpstr>
      <vt:lpstr>Проблема № 1: измеримость</vt:lpstr>
      <vt:lpstr>Метапредметные и личностные результаты как операционализируемые конструкты</vt:lpstr>
      <vt:lpstr>Проблема № 2: постановка целей*</vt:lpstr>
      <vt:lpstr>Проблема № 3: качество инструментария</vt:lpstr>
      <vt:lpstr>PowerPoint Presentation</vt:lpstr>
      <vt:lpstr>Что нужно знать об инструменте?</vt:lpstr>
      <vt:lpstr>Проблема № 4: создание сообщества</vt:lpstr>
      <vt:lpstr>Теоретическая рамка исследования</vt:lpstr>
      <vt:lpstr>Организационная рамка проекта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Подходы к оценке метапредметных и личностных результатов обучения</dc:title>
  <dc:creator>Екатерина Орел</dc:creator>
  <cp:lastModifiedBy>Екатерина Орел</cp:lastModifiedBy>
  <cp:revision>12</cp:revision>
  <dcterms:created xsi:type="dcterms:W3CDTF">2016-04-24T12:37:48Z</dcterms:created>
  <dcterms:modified xsi:type="dcterms:W3CDTF">2016-04-24T20:28:04Z</dcterms:modified>
</cp:coreProperties>
</file>